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60.xml" ContentType="application/vnd.openxmlformats-officedocument.presentationml.slide+xml"/>
  <Override PartName="/ppt/slides/slide370.xml" ContentType="application/vnd.openxmlformats-officedocument.presentationml.slide+xml"/>
  <Override PartName="/ppt/slides/slide550.xml" ContentType="application/vnd.openxmlformats-officedocument.presentationml.slide+xml"/>
  <Override PartName="/ppt/slides/slide520.xml" ContentType="application/vnd.openxmlformats-officedocument.presentationml.slide+xml"/>
  <Override PartName="/ppt/slides/slide120.xml" ContentType="application/vnd.openxmlformats-officedocument.presentationml.slide+xml"/>
  <Override PartName="/ppt/slides/slide83.xml" ContentType="application/vnd.openxmlformats-officedocument.presentationml.slide+xml"/>
  <Override PartName="/ppt/slides/slide190.xml" ContentType="application/vnd.openxmlformats-officedocument.presentationml.slide+xml"/>
  <Override PartName="/ppt/slides/slide200.xml" ContentType="application/vnd.openxmlformats-officedocument.presentationml.slide+xml"/>
  <Override PartName="/ppt/slides/slide270.xml" ContentType="application/vnd.openxmlformats-officedocument.presentationml.slide+xml"/>
  <Override PartName="/ppt/slides/slide790.xml" ContentType="application/vnd.openxmlformats-officedocument.presentationml.slide+xml"/>
  <Override PartName="/ppt/slides/slide640.xml" ContentType="application/vnd.openxmlformats-officedocument.presentationml.slide+xml"/>
  <Override PartName="/ppt/slides/slide310.xml" ContentType="application/vnd.openxmlformats-officedocument.presentationml.slide+xml"/>
  <Override PartName="/ppt/slides/slide480.xml" ContentType="application/vnd.openxmlformats-officedocument.presentationml.slide+xml"/>
  <Override PartName="/ppt/slides/slide650.xml" ContentType="application/vnd.openxmlformats-officedocument.presentationml.slide+xml"/>
  <Override PartName="/ppt/slides/slide660.xml" ContentType="application/vnd.openxmlformats-officedocument.presentationml.slide+xml"/>
  <Override PartName="/ppt/slides/slide670.xml" ContentType="application/vnd.openxmlformats-officedocument.presentationml.slide+xml"/>
  <Override PartName="/ppt/slides/slide460.xml" ContentType="application/vnd.openxmlformats-officedocument.presentationml.slide+xml"/>
  <Override PartName="/ppt/slides/slide60.xml" ContentType="application/vnd.openxmlformats-officedocument.presentationml.slide+xml"/>
  <Override PartName="/ppt/slides/slide590.xml" ContentType="application/vnd.openxmlformats-officedocument.presentationml.slide+xml"/>
  <Override PartName="/ppt/notesSlides/notesSlide320.xml" ContentType="application/vnd.openxmlformats-officedocument.presentationml.notesSlide+xml"/>
  <Override PartName="/ppt/slideLayouts/slideLayout120.xml" ContentType="application/vnd.openxmlformats-officedocument.presentationml.slideLayout+xml"/>
  <Override PartName="/ppt/diagrams/layout50.xml" ContentType="application/vnd.openxmlformats-officedocument.drawingml.diagramLayout+xml"/>
  <Override PartName="/ppt/diagrams/data50.xml" ContentType="application/vnd.openxmlformats-officedocument.drawingml.diagramData+xml"/>
  <Override PartName="/ppt/notesSlides/notesSlide330.xml" ContentType="application/vnd.openxmlformats-officedocument.presentationml.notesSlide+xml"/>
  <Override PartName="/ppt/diagrams/drawing50.xml" ContentType="application/vnd.ms-office.drawingml.diagramDrawing+xml"/>
  <Override PartName="/ppt/diagrams/colors50.xml" ContentType="application/vnd.openxmlformats-officedocument.drawingml.diagramColors+xml"/>
  <Override PartName="/ppt/diagrams/quickStyle50.xml" ContentType="application/vnd.openxmlformats-officedocument.drawingml.diagramStyle+xml"/>
  <Override PartName="/ppt/notesSlides/notesSlide480.xml" ContentType="application/vnd.openxmlformats-officedocument.presentationml.notesSlide+xml"/>
  <Override PartName="/ppt/slideLayouts/slideLayout190.xml" ContentType="application/vnd.openxmlformats-officedocument.presentationml.slideLayout+xml"/>
  <Override PartName="/ppt/notesSlides/notesSlide450.xml" ContentType="application/vnd.openxmlformats-officedocument.presentationml.notesSlide+xml"/>
  <Override PartName="/ppt/notesSlides/notesSlide110.xml" ContentType="application/vnd.openxmlformats-officedocument.presentationml.notesSlide+xml"/>
  <Override PartName="/ppt/notesSlides/notesSlide76.xml" ContentType="application/vnd.openxmlformats-officedocument.presentationml.notesSlide+xml"/>
  <Override PartName="/ppt/notesSlides/notesSlide180.xml" ContentType="application/vnd.openxmlformats-officedocument.presentationml.notesSlide+xml"/>
  <Override PartName="/ppt/notesSlides/notesSlide190.xml" ContentType="application/vnd.openxmlformats-officedocument.presentationml.notesSlide+xml"/>
  <Override PartName="/ppt/notesSlides/notesSlide720.xml" ContentType="application/vnd.openxmlformats-officedocument.presentationml.notesSlide+xml"/>
  <Override PartName="/ppt/notesSlides/notesSlide570.xml" ContentType="application/vnd.openxmlformats-officedocument.presentationml.notesSlide+xml"/>
  <Override PartName="/ppt/notesSlides/notesSlide270.xml" ContentType="application/vnd.openxmlformats-officedocument.presentationml.notesSlide+xml"/>
  <Override PartName="/ppt/slideLayouts/slideLayout121.xml" ContentType="application/vnd.openxmlformats-officedocument.presentationml.slideLayout+xml"/>
  <Override PartName="/ppt/slides/slide490.xml" ContentType="application/vnd.openxmlformats-officedocument.presentationml.slide+xml"/>
  <Override PartName="/ppt/notesSlides/notesSlide410.xml" ContentType="application/vnd.openxmlformats-officedocument.presentationml.notesSlide+xml"/>
  <Override PartName="/ppt/slides/slide610.xml" ContentType="application/vnd.openxmlformats-officedocument.presentationml.slide+xml"/>
  <Override PartName="/ppt/notesSlides/notesSlide580.xml" ContentType="application/vnd.openxmlformats-officedocument.presentationml.notesSlide+xml"/>
  <Override PartName="/ppt/notesSlides/notesSlide590.xml" ContentType="application/vnd.openxmlformats-officedocument.presentationml.notesSlide+xml"/>
  <Override PartName="/ppt/slides/slide711.xml" ContentType="application/vnd.openxmlformats-officedocument.presentationml.slide+xml"/>
  <Override PartName="/ppt/slides/slide690.xml" ContentType="application/vnd.openxmlformats-officedocument.presentationml.slide+xml"/>
  <Override PartName="/ppt/notesSlides/notesSlide600.xml" ContentType="application/vnd.openxmlformats-officedocument.presentationml.notesSlide+xml"/>
  <Override PartName="/ppt/slides/slide720.xml" ContentType="application/vnd.openxmlformats-officedocument.presentationml.slide+xml"/>
  <Override PartName="/ppt/slides/slide700.xml" ContentType="application/vnd.openxmlformats-officedocument.presentationml.slide+xml"/>
  <Override PartName="/ppt/slides/slide680.xml" ContentType="application/vnd.openxmlformats-officedocument.presentationml.slide+xml"/>
  <Override PartName="/ppt/charts/chart11.xml" ContentType="application/vnd.openxmlformats-officedocument.drawingml.chart+xml"/>
  <Override PartName="/ppt/notesSlides/notesSlide400.xml" ContentType="application/vnd.openxmlformats-officedocument.presentationml.notesSlide+xml"/>
  <Override PartName="/ppt/slideLayouts/slideLayout122.xml" ContentType="application/vnd.openxmlformats-officedocument.presentationml.slideLayout+xml"/>
  <Override PartName="/ppt/slides/slide450.xml" ContentType="application/vnd.openxmlformats-officedocument.presentationml.slide+xml"/>
  <Override PartName="/ppt/notesSlides/notesSlide50.xml" ContentType="application/vnd.openxmlformats-officedocument.presentationml.notesSlide+xml"/>
  <Override PartName="/ppt/slides/slide470.xml" ContentType="application/vnd.openxmlformats-officedocument.presentationml.slide+xml"/>
  <Override PartName="/ppt/slides/slide400.xml" ContentType="application/vnd.openxmlformats-officedocument.presentationml.slide+xml"/>
  <Override PartName="/ppt/notesSlides/notesSlide52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notesMasters/notesMaster11.xml" ContentType="application/vnd.openxmlformats-officedocument.presentationml.notesMaster+xml"/>
  <Override PartName="/ppt/slideMasters/slideMaster11.xml" ContentType="application/vnd.openxmlformats-officedocument.presentationml.slideMaster+xml"/>
  <Override PartName="/ppt/charts/chart10.xml" ContentType="application/vnd.openxmlformats-officedocument.drawingml.chart+xml"/>
  <Override PartName="/ppt/notesSlides/notesSlide420.xml" ContentType="application/vnd.openxmlformats-officedocument.presentationml.notesSlide+xml"/>
  <Override PartName="/ppt/slides/slide430.xml" ContentType="application/vnd.openxmlformats-officedocument.presentationml.slide+xml"/>
  <Override PartName="/ppt/notesSlides/notesSlide510.xml" ContentType="application/vnd.openxmlformats-officedocument.presentationml.notesSlide+xml"/>
  <Override PartName="/ppt/slides/slide500.xml" ContentType="application/vnd.openxmlformats-officedocument.presentationml.slide+xml"/>
  <Override PartName="/ppt/notesSlides/notesSlide640.xml" ContentType="application/vnd.openxmlformats-officedocument.presentationml.notesSlide+xml"/>
  <Override PartName="/ppt/notesSlides/notesSlide620.xml" ContentType="application/vnd.openxmlformats-officedocument.presentationml.notesSlide+xml"/>
  <Override PartName="/ppt/notesSlides/notesSlide650.xml" ContentType="application/vnd.openxmlformats-officedocument.presentationml.notesSlide+xml"/>
  <Override PartName="/ppt/notesSlides/notesSlide630.xml" ContentType="application/vnd.openxmlformats-officedocument.presentationml.notesSlide+xml"/>
  <Override PartName="/ppt/notesSlides/notesSlide611.xml" ContentType="application/vnd.openxmlformats-officedocument.presentationml.notesSlide+xml"/>
  <Override PartName="/ppt/charts/colors11.xml" ContentType="application/vnd.ms-office.chartcolorstyle+xml"/>
  <Override PartName="/ppt/charts/style11.xml" ContentType="application/vnd.ms-office.chartstyle+xml"/>
  <Override PartName="/ppt/notesMasters/notesMaster12.xml" ContentType="application/vnd.openxmlformats-officedocument.presentationml.notesMaster+xml"/>
  <Override PartName="/ppt/slideMasters/slideMaster12.xml" ContentType="application/vnd.openxmlformats-officedocument.presentationml.slideMaster+xml"/>
  <Override PartName="/ppt/notesSlides/notesSlide390.xml" ContentType="application/vnd.openxmlformats-officedocument.presentationml.notesSlide+xml"/>
  <Override PartName="/ppt/comments/comment10.xml" ContentType="application/vnd.openxmlformats-officedocument.presentationml.comments+xml"/>
  <Override PartName="/ppt/notesSlides/notesSlide411.xml" ContentType="application/vnd.openxmlformats-officedocument.presentationml.notesSlide+xml"/>
  <Override PartName="/ppt/slideLayouts/slideLayout281.xml" ContentType="application/vnd.openxmlformats-officedocument.presentationml.slideLayout+xml"/>
  <Override PartName="/ppt/notesSlides/notesSlide350.xml" ContentType="application/vnd.openxmlformats-officedocument.presentationml.notesSlide+xml"/>
  <Override PartName="/ppt/theme/theme30.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310.xml" ContentType="application/vnd.openxmlformats-officedocument.presentationml.slideLayout+xml"/>
  <Override PartName="/ppt/slideLayouts/slideLayout210.xml" ContentType="application/vnd.openxmlformats-officedocument.presentationml.slideLayout+xml"/>
  <Override PartName="/ppt/slideLayouts/slideLayout70.xml" ContentType="application/vnd.openxmlformats-officedocument.presentationml.slideLayout+xml"/>
  <Override PartName="/ppt/slideLayouts/slideLayout170.xml" ContentType="application/vnd.openxmlformats-officedocument.presentationml.slideLayout+xml"/>
  <Override PartName="/ppt/slideLayouts/slideLayout211.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50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100.xml" ContentType="application/vnd.openxmlformats-officedocument.presentationml.slideLayout+xml"/>
  <Override PartName="/ppt/slideLayouts/slideLayout47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Override PartName="/ppt/theme/theme31.xml" ContentType="application/vnd.openxmlformats-officedocument.theme+xml"/>
  <Override PartName="/ppt/slideLayouts/slideLayout81.xml" ContentType="application/vnd.openxmlformats-officedocument.presentationml.slideLayout+xml"/>
  <Override PartName="/ppt/slideLayouts/slideLayout131.xml" ContentType="application/vnd.openxmlformats-officedocument.presentationml.slideLayout+xml"/>
  <Override PartName="/ppt/slideLayouts/slideLayout181.xml" ContentType="application/vnd.openxmlformats-officedocument.presentationml.slideLayout+xml"/>
  <Override PartName="/ppt/slideLayouts/slideLayout312.xml" ContentType="application/vnd.openxmlformats-officedocument.presentationml.slideLayout+xml"/>
  <Override PartName="/ppt/slideLayouts/slideLayout212.xml" ContentType="application/vnd.openxmlformats-officedocument.presentationml.slideLayout+xml"/>
  <Override PartName="/ppt/slideLayouts/slideLayout71.xml" ContentType="application/vnd.openxmlformats-officedocument.presentationml.slideLayout+xml"/>
  <Override PartName="/ppt/slideLayouts/slideLayout171.xml" ContentType="application/vnd.openxmlformats-officedocument.presentationml.slideLayout+xml"/>
  <Override PartName="/ppt/slideLayouts/slideLayout213.xml" ContentType="application/vnd.openxmlformats-officedocument.presentationml.slideLayout+xml"/>
  <Override PartName="/ppt/slideLayouts/slideLayout161.xml" ContentType="application/vnd.openxmlformats-officedocument.presentationml.slideLayout+xml"/>
  <Override PartName="/ppt/slideLayouts/slideLayout201.xml" ContentType="application/vnd.openxmlformats-officedocument.presentationml.slideLayout+xml"/>
  <Override PartName="/ppt/slideLayouts/slideLayout112.xml" ContentType="application/vnd.openxmlformats-officedocument.presentationml.slideLayout+xml"/>
  <Override PartName="/ppt/slideLayouts/slideLayout61.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510.xml" ContentType="application/vnd.openxmlformats-officedocument.presentationml.slideLayout+xml"/>
  <Override PartName="/ppt/slideLayouts/slideLayout151.xml" ContentType="application/vnd.openxmlformats-officedocument.presentationml.slideLayout+xml"/>
  <Override PartName="/ppt/slideLayouts/slideLayout231.xml" ContentType="application/vnd.openxmlformats-officedocument.presentationml.slideLayout+xml"/>
  <Override PartName="/ppt/slideLayouts/slideLayout101.xml" ContentType="application/vnd.openxmlformats-officedocument.presentationml.slideLayout+xml"/>
  <Override PartName="/ppt/slideLayouts/slideLayout191.xml" ContentType="application/vnd.openxmlformats-officedocument.presentationml.slideLayout+xml"/>
  <Override PartName="/ppt/slideLayouts/slideLayout480.xml" ContentType="application/vnd.openxmlformats-officedocument.presentationml.slideLayout+xml"/>
  <Override PartName="/ppt/slideLayouts/slideLayout91.xml" ContentType="application/vnd.openxmlformats-officedocument.presentationml.slideLayout+xml"/>
  <Override PartName="/ppt/slideLayouts/slideLayout141.xml" ContentType="application/vnd.openxmlformats-officedocument.presentationml.slideLayout+xml"/>
  <Override PartName="/ppt/slideLayouts/slideLayout221.xml" ContentType="application/vnd.openxmlformats-officedocument.presentationml.slideLayout+xml"/>
  <Override PartName="/ppt/charts/colors10.xml" ContentType="application/vnd.ms-office.chartcolorstyle+xml"/>
  <Override PartName="/ppt/charts/style10.xml" ContentType="application/vnd.ms-office.chartstyle+xml"/>
  <Override PartName="/ppt/slideLayouts/slideLayout280.xml" ContentType="application/vnd.openxmlformats-officedocument.presentationml.slideLayout+xml"/>
  <Override PartName="/ppt/notesSlides/notesSlide370.xml" ContentType="application/vnd.openxmlformats-officedocument.presentationml.notesSlide+xml"/>
  <Override PartName="/ppt/notesSlides/notesSlide430.xml" ContentType="application/vnd.openxmlformats-officedocument.presentationml.notesSlide+xml"/>
  <Override PartName="/ppt/theme/theme32.xml" ContentType="application/vnd.openxmlformats-officedocument.theme+xml"/>
  <Override PartName="/ppt/slideLayouts/slideLayout82.xml" ContentType="application/vnd.openxmlformats-officedocument.presentationml.slideLayout+xml"/>
  <Override PartName="/ppt/slideLayouts/slideLayout132.xml" ContentType="application/vnd.openxmlformats-officedocument.presentationml.slideLayout+xml"/>
  <Override PartName="/ppt/slideLayouts/slideLayout182.xml" ContentType="application/vnd.openxmlformats-officedocument.presentationml.slideLayout+xml"/>
  <Override PartName="/ppt/slideLayouts/slideLayout311.xml" ContentType="application/vnd.openxmlformats-officedocument.presentationml.slideLayout+xml"/>
  <Override PartName="/ppt/slideLayouts/slideLayout214.xml" ContentType="application/vnd.openxmlformats-officedocument.presentationml.slideLayout+xml"/>
  <Override PartName="/ppt/slideLayouts/slideLayout72.xml" ContentType="application/vnd.openxmlformats-officedocument.presentationml.slideLayout+xml"/>
  <Override PartName="/ppt/slideLayouts/slideLayout172.xml" ContentType="application/vnd.openxmlformats-officedocument.presentationml.slideLayout+xml"/>
  <Override PartName="/ppt/slideLayouts/slideLayout215.xml" ContentType="application/vnd.openxmlformats-officedocument.presentationml.slideLayout+xml"/>
  <Override PartName="/ppt/slideLayouts/slideLayout162.xml" ContentType="application/vnd.openxmlformats-officedocument.presentationml.slideLayout+xml"/>
  <Override PartName="/ppt/slideLayouts/slideLayout202.xml" ContentType="application/vnd.openxmlformats-officedocument.presentationml.slideLayout+xml"/>
  <Override PartName="/ppt/slideLayouts/slideLayout114.xml" ContentType="application/vnd.openxmlformats-officedocument.presentationml.slideLayout+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heme/theme12.xml" ContentType="application/vnd.openxmlformats-officedocument.theme+xml"/>
  <Override PartName="/ppt/slideLayouts/slideLayout50.xml" ContentType="application/vnd.openxmlformats-officedocument.presentationml.slideLayout+xml"/>
  <Override PartName="/ppt/slideLayouts/slideLayout152.xml" ContentType="application/vnd.openxmlformats-officedocument.presentationml.slideLayout+xml"/>
  <Override PartName="/ppt/slideLayouts/slideLayout232.xml" ContentType="application/vnd.openxmlformats-officedocument.presentationml.slideLayout+xml"/>
  <Override PartName="/ppt/slideLayouts/slideLayout102.xml" ContentType="application/vnd.openxmlformats-officedocument.presentationml.slideLayout+xml"/>
  <Override PartName="/ppt/slideLayouts/slideLayout192.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142.xml" ContentType="application/vnd.openxmlformats-officedocument.presentationml.slideLayout+xml"/>
  <Override PartName="/ppt/slideLayouts/slideLayout222.xml" ContentType="application/vnd.openxmlformats-officedocument.presentationml.slideLayout+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Layouts/slideLayout313.xml" ContentType="application/vnd.openxmlformats-officedocument.presentationml.slideLayout+xml"/>
  <Override PartName="/ppt/slideLayouts/slideLayout361.xml" ContentType="application/vnd.openxmlformats-officedocument.presentationml.slideLayout+xml"/>
  <Override PartName="/ppt/slideLayouts/slideLayout411.xml" ContentType="application/vnd.openxmlformats-officedocument.presentationml.slideLayout+xml"/>
  <Override PartName="/ppt/slideLayouts/slideLayout261.xml" ContentType="application/vnd.openxmlformats-officedocument.presentationml.slideLayout+xml"/>
  <Override PartName="/ppt/slideLayouts/slideLayout441.xml" ContentType="application/vnd.openxmlformats-officedocument.presentationml.slideLayout+xml"/>
  <Override PartName="/ppt/slideLayouts/slideLayout301.xml" ContentType="application/vnd.openxmlformats-officedocument.presentationml.slideLayout+xml"/>
  <Override PartName="/ppt/slideLayouts/slideLayout351.xml" ContentType="application/vnd.openxmlformats-officedocument.presentationml.slideLayout+xml"/>
  <Override PartName="/ppt/slideLayouts/slideLayout401.xml" ContentType="application/vnd.openxmlformats-officedocument.presentationml.slideLayout+xml"/>
  <Override PartName="/ppt/slideLayouts/slideLayout251.xml" ContentType="application/vnd.openxmlformats-officedocument.presentationml.slideLayout+xml"/>
  <Override PartName="/ppt/slideLayouts/slideLayout391.xml" ContentType="application/vnd.openxmlformats-officedocument.presentationml.slideLayout+xml"/>
  <Override PartName="/ppt/slideLayouts/slideLayout431.xml" ContentType="application/vnd.openxmlformats-officedocument.presentationml.slideLayout+xml"/>
  <Override PartName="/ppt/slideLayouts/slideLayout241.xml" ContentType="application/vnd.openxmlformats-officedocument.presentationml.slideLayout+xml"/>
  <Override PartName="/ppt/slideLayouts/slideLayout291.xml" ContentType="application/vnd.openxmlformats-officedocument.presentationml.slideLayout+xml"/>
  <Override PartName="/ppt/slideLayouts/slideLayout341.xml" ContentType="application/vnd.openxmlformats-officedocument.presentationml.slideLayout+xml"/>
  <Override PartName="/ppt/theme/theme21.xml" ContentType="application/vnd.openxmlformats-officedocument.theme+xml"/>
  <Override PartName="/ppt/slideLayouts/slideLayout381.xml" ContentType="application/vnd.openxmlformats-officedocument.presentationml.slideLayout+xml"/>
  <Override PartName="/ppt/slideLayouts/slideLayout461.xml" ContentType="application/vnd.openxmlformats-officedocument.presentationml.slideLayout+xml"/>
  <Override PartName="/ppt/slideLayouts/slideLayout331.xml" ContentType="application/vnd.openxmlformats-officedocument.presentationml.slideLayout+xml"/>
  <Override PartName="/ppt/slideLayouts/slideLayout421.xml" ContentType="application/vnd.openxmlformats-officedocument.presentationml.slideLayout+xml"/>
  <Override PartName="/ppt/slideLayouts/slideLayout271.xml" ContentType="application/vnd.openxmlformats-officedocument.presentationml.slideLayout+xml"/>
  <Override PartName="/ppt/slideLayouts/slideLayout321.xml" ContentType="application/vnd.openxmlformats-officedocument.presentationml.slideLayout+xml"/>
  <Override PartName="/ppt/slideLayouts/slideLayout371.xml" ContentType="application/vnd.openxmlformats-officedocument.presentationml.slideLayout+xml"/>
  <Override PartName="/ppt/slideLayouts/slideLayout451.xml" ContentType="application/vnd.openxmlformats-officedocument.presentationml.slideLayout+xml"/>
  <Override PartName="/ppt/slideLayouts/slideLayout3110.xml" ContentType="application/vnd.openxmlformats-officedocument.presentationml.slideLayout+xml"/>
  <Override PartName="/ppt/slideLayouts/slideLayout360.xml" ContentType="application/vnd.openxmlformats-officedocument.presentationml.slideLayout+xml"/>
  <Override PartName="/ppt/slideLayouts/slideLayout410.xml" ContentType="application/vnd.openxmlformats-officedocument.presentationml.slideLayout+xml"/>
  <Override PartName="/ppt/slideLayouts/slideLayout260.xml" ContentType="application/vnd.openxmlformats-officedocument.presentationml.slideLayout+xml"/>
  <Override PartName="/ppt/slideLayouts/slideLayout440.xml" ContentType="application/vnd.openxmlformats-officedocument.presentationml.slideLayout+xml"/>
  <Override PartName="/ppt/slideLayouts/slideLayout300.xml" ContentType="application/vnd.openxmlformats-officedocument.presentationml.slideLayout+xml"/>
  <Override PartName="/ppt/slideLayouts/slideLayout350.xml" ContentType="application/vnd.openxmlformats-officedocument.presentationml.slideLayout+xml"/>
  <Override PartName="/ppt/slideLayouts/slideLayout400.xml" ContentType="application/vnd.openxmlformats-officedocument.presentationml.slideLayout+xml"/>
  <Override PartName="/ppt/slideLayouts/slideLayout250.xml" ContentType="application/vnd.openxmlformats-officedocument.presentationml.slideLayout+xml"/>
  <Override PartName="/ppt/slideLayouts/slideLayout390.xml" ContentType="application/vnd.openxmlformats-officedocument.presentationml.slideLayout+xml"/>
  <Override PartName="/ppt/slideLayouts/slideLayout430.xml" ContentType="application/vnd.openxmlformats-officedocument.presentationml.slideLayout+xml"/>
  <Override PartName="/ppt/slideLayouts/slideLayout240.xml" ContentType="application/vnd.openxmlformats-officedocument.presentationml.slideLayout+xml"/>
  <Override PartName="/ppt/slideLayouts/slideLayout290.xml" ContentType="application/vnd.openxmlformats-officedocument.presentationml.slideLayout+xml"/>
  <Override PartName="/ppt/slideLayouts/slideLayout340.xml" ContentType="application/vnd.openxmlformats-officedocument.presentationml.slideLayout+xml"/>
  <Override PartName="/ppt/theme/theme20.xml" ContentType="application/vnd.openxmlformats-officedocument.theme+xml"/>
  <Override PartName="/ppt/slideLayouts/slideLayout380.xml" ContentType="application/vnd.openxmlformats-officedocument.presentationml.slideLayout+xml"/>
  <Override PartName="/ppt/slideLayouts/slideLayout460.xml" ContentType="application/vnd.openxmlformats-officedocument.presentationml.slideLayout+xml"/>
  <Override PartName="/ppt/slideLayouts/slideLayout330.xml" ContentType="application/vnd.openxmlformats-officedocument.presentationml.slideLayout+xml"/>
  <Override PartName="/ppt/slideLayouts/slideLayout420.xml" ContentType="application/vnd.openxmlformats-officedocument.presentationml.slideLayout+xml"/>
  <Override PartName="/ppt/slideLayouts/slideLayout270.xml" ContentType="application/vnd.openxmlformats-officedocument.presentationml.slideLayout+xml"/>
  <Override PartName="/ppt/slideLayouts/slideLayout320.xml" ContentType="application/vnd.openxmlformats-officedocument.presentationml.slideLayout+xml"/>
  <Override PartName="/ppt/slideLayouts/slideLayout370.xml" ContentType="application/vnd.openxmlformats-officedocument.presentationml.slideLayout+xml"/>
  <Override PartName="/ppt/slideLayouts/slideLayout4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9" r:id="rId5"/>
    <p:sldMasterId id="2147484147" r:id="rId6"/>
  </p:sldMasterIdLst>
  <p:notesMasterIdLst>
    <p:notesMasterId r:id="rId58"/>
  </p:notesMasterIdLst>
  <p:handoutMasterIdLst>
    <p:handoutMasterId r:id="rId59"/>
  </p:handoutMasterIdLst>
  <p:sldIdLst>
    <p:sldId id="578" r:id="rId7"/>
    <p:sldId id="3031" r:id="rId8"/>
    <p:sldId id="3030" r:id="rId9"/>
    <p:sldId id="636" r:id="rId10"/>
    <p:sldId id="587" r:id="rId11"/>
    <p:sldId id="489" r:id="rId12"/>
    <p:sldId id="634" r:id="rId13"/>
    <p:sldId id="386" r:id="rId14"/>
    <p:sldId id="388" r:id="rId15"/>
    <p:sldId id="387" r:id="rId16"/>
    <p:sldId id="849" r:id="rId17"/>
    <p:sldId id="3143" r:id="rId18"/>
    <p:sldId id="3216" r:id="rId19"/>
    <p:sldId id="649" r:id="rId20"/>
    <p:sldId id="574" r:id="rId21"/>
    <p:sldId id="4410" r:id="rId22"/>
    <p:sldId id="4411" r:id="rId23"/>
    <p:sldId id="3140" r:id="rId24"/>
    <p:sldId id="3004" r:id="rId25"/>
    <p:sldId id="732" r:id="rId26"/>
    <p:sldId id="3142" r:id="rId27"/>
    <p:sldId id="693" r:id="rId28"/>
    <p:sldId id="3001" r:id="rId29"/>
    <p:sldId id="3003" r:id="rId30"/>
    <p:sldId id="2993" r:id="rId31"/>
    <p:sldId id="2994" r:id="rId32"/>
    <p:sldId id="3036" r:id="rId33"/>
    <p:sldId id="3034" r:id="rId34"/>
    <p:sldId id="592" r:id="rId35"/>
    <p:sldId id="428" r:id="rId36"/>
    <p:sldId id="643" r:id="rId37"/>
    <p:sldId id="622" r:id="rId38"/>
    <p:sldId id="583" r:id="rId39"/>
    <p:sldId id="642" r:id="rId40"/>
    <p:sldId id="438" r:id="rId41"/>
    <p:sldId id="439" r:id="rId42"/>
    <p:sldId id="625" r:id="rId43"/>
    <p:sldId id="2780" r:id="rId44"/>
    <p:sldId id="2997" r:id="rId45"/>
    <p:sldId id="2790" r:id="rId46"/>
    <p:sldId id="589" r:id="rId47"/>
    <p:sldId id="590" r:id="rId48"/>
    <p:sldId id="426" r:id="rId49"/>
    <p:sldId id="427" r:id="rId50"/>
    <p:sldId id="2990" r:id="rId51"/>
    <p:sldId id="631" r:id="rId52"/>
    <p:sldId id="605" r:id="rId53"/>
    <p:sldId id="430" r:id="rId54"/>
    <p:sldId id="3188" r:id="rId55"/>
    <p:sldId id="435" r:id="rId56"/>
    <p:sldId id="5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7975DE-FB4E-45EA-B86C-EA23F53992BC}">
          <p14:sldIdLst>
            <p14:sldId id="578"/>
            <p14:sldId id="3031"/>
            <p14:sldId id="3030"/>
            <p14:sldId id="636"/>
          </p14:sldIdLst>
        </p14:section>
        <p14:section name="Threat Environment" id="{E7074B69-4D4C-4519-98AE-91B195B49BB2}">
          <p14:sldIdLst>
            <p14:sldId id="587"/>
            <p14:sldId id="489"/>
          </p14:sldIdLst>
        </p14:section>
        <p14:section name="Mission Evolution and Trajectory" id="{385B64E2-E766-4A70-B16C-C041047223EC}">
          <p14:sldIdLst>
            <p14:sldId id="634"/>
            <p14:sldId id="386"/>
            <p14:sldId id="388"/>
            <p14:sldId id="387"/>
          </p14:sldIdLst>
        </p14:section>
        <p14:section name="Threats and SOC" id="{3EAF1B0C-0F4C-463C-90C6-6B6D76D6BC79}">
          <p14:sldIdLst>
            <p14:sldId id="849"/>
            <p14:sldId id="3143"/>
            <p14:sldId id="3216"/>
            <p14:sldId id="649"/>
            <p14:sldId id="574"/>
          </p14:sldIdLst>
        </p14:section>
        <p14:section name="Intelligent Security Graph" id="{44AE3EA8-7B00-415D-9DAB-3C1F29A38045}">
          <p14:sldIdLst>
            <p14:sldId id="4410"/>
            <p14:sldId id="4411"/>
          </p14:sldIdLst>
        </p14:section>
        <p14:section name="Graph Security API" id="{3AA6E6CD-2762-4EB6-B480-E7713CFC8539}">
          <p14:sldIdLst>
            <p14:sldId id="3140"/>
          </p14:sldIdLst>
        </p14:section>
        <p14:section name="Dark Markets" id="{971B9449-2D1A-4A10-98A5-C447C10DC270}">
          <p14:sldIdLst>
            <p14:sldId id="3004"/>
            <p14:sldId id="732"/>
            <p14:sldId id="3142"/>
            <p14:sldId id="693"/>
          </p14:sldIdLst>
        </p14:section>
        <p14:section name="Machine Learning" id="{EEB4B85C-F633-4576-9F7E-B0C86185570F}">
          <p14:sldIdLst>
            <p14:sldId id="3001"/>
            <p14:sldId id="3003"/>
            <p14:sldId id="2993"/>
            <p14:sldId id="2994"/>
            <p14:sldId id="3036"/>
            <p14:sldId id="3034"/>
          </p14:sldIdLst>
        </p14:section>
        <p14:section name="Detection and Response" id="{7B042BF5-771B-46E8-9118-A5F0733D3FBC}">
          <p14:sldIdLst>
            <p14:sldId id="592"/>
          </p14:sldIdLst>
        </p14:section>
        <p14:section name="Operations Success Criteria" id="{EA0860C9-0DB1-4933-B1C8-A38E2AF15E5F}">
          <p14:sldIdLst>
            <p14:sldId id="428"/>
          </p14:sldIdLst>
        </p14:section>
        <p14:section name="Microsoft Approach" id="{A1EAE639-9D8C-403B-9C52-4D29399BDAA1}">
          <p14:sldIdLst>
            <p14:sldId id="643"/>
            <p14:sldId id="622"/>
          </p14:sldIdLst>
        </p14:section>
        <p14:section name="Summary and Close" id="{BB442E0D-F2F4-4A01-A81E-5B4227D544B2}">
          <p14:sldIdLst>
            <p14:sldId id="583"/>
            <p14:sldId id="642"/>
            <p14:sldId id="438"/>
          </p14:sldIdLst>
        </p14:section>
        <p14:section name="References" id="{6B52F8D3-BD85-4A3E-8452-AEEC39A37F94}">
          <p14:sldIdLst>
            <p14:sldId id="439"/>
            <p14:sldId id="625"/>
            <p14:sldId id="2780"/>
            <p14:sldId id="2997"/>
            <p14:sldId id="2790"/>
            <p14:sldId id="589"/>
            <p14:sldId id="590"/>
          </p14:sldIdLst>
        </p14:section>
        <p14:section name="OODA Loop" id="{E2F247BF-CCFE-4B6D-9F81-52C4659D718E}">
          <p14:sldIdLst>
            <p14:sldId id="426"/>
            <p14:sldId id="427"/>
          </p14:sldIdLst>
        </p14:section>
        <p14:section name="Product Integration" id="{02CB1C36-3A85-43CF-9B08-32731030D400}">
          <p14:sldIdLst>
            <p14:sldId id="2990"/>
            <p14:sldId id="631"/>
            <p14:sldId id="605"/>
          </p14:sldIdLst>
        </p14:section>
        <p14:section name="Community Effect" id="{68F558E9-CFEE-4AFD-AA4D-F70A80E4E434}">
          <p14:sldIdLst>
            <p14:sldId id="430"/>
          </p14:sldIdLst>
        </p14:section>
        <p14:section name="Signal From the Noise" id="{B77059FD-F35B-4F77-A3D3-86998A18F56D}">
          <p14:sldIdLst>
            <p14:sldId id="3188"/>
          </p14:sldIdLst>
        </p14:section>
        <p14:section name="Incident Response and Recovery" id="{3F3A4126-A25D-4AA6-BF12-0F831114DD8F}">
          <p14:sldIdLst>
            <p14:sldId id="435"/>
          </p14:sldIdLst>
        </p14:section>
        <p14:section name="Kill Chain" id="{48B024DE-FADE-40F3-847E-E6B685CC4C66}">
          <p14:sldIdLst>
            <p14:sldId id="5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2" clrIdx="0">
    <p:extLst>
      <p:ext uri="{19B8F6BF-5375-455C-9EA6-DF929625EA0E}">
        <p15:presenceInfo xmlns:p15="http://schemas.microsoft.com/office/powerpoint/2012/main" userId="S-1-5-21-2752073015-33732069-2227763266-1001" providerId="AD"/>
      </p:ext>
    </p:extLst>
  </p:cmAuthor>
  <p:cmAuthor id="2" name="Kelly Miller" initials="KM" lastIdx="1" clrIdx="1">
    <p:extLst>
      <p:ext uri="{19B8F6BF-5375-455C-9EA6-DF929625EA0E}">
        <p15:presenceInfo xmlns:p15="http://schemas.microsoft.com/office/powerpoint/2012/main" userId="S-1-12-1-4193105446-1122979786-2352535212-2686092986" providerId="AD"/>
      </p:ext>
    </p:extLst>
  </p:cmAuthor>
  <p:cmAuthor id="3" name="Carrie Pogorelc" initials="CP" lastIdx="17" clrIdx="2">
    <p:extLst>
      <p:ext uri="{19B8F6BF-5375-455C-9EA6-DF929625EA0E}">
        <p15:presenceInfo xmlns:p15="http://schemas.microsoft.com/office/powerpoint/2012/main" userId="S-1-5-21-3498805899-2376028649-3634713762-1001" providerId="AD"/>
      </p:ext>
    </p:extLst>
  </p:cmAuthor>
  <p:cmAuthor id="4" name="Liz Tesch" initials="LT" lastIdx="3" clrIdx="3">
    <p:extLst>
      <p:ext uri="{19B8F6BF-5375-455C-9EA6-DF929625EA0E}">
        <p15:presenceInfo xmlns:p15="http://schemas.microsoft.com/office/powerpoint/2012/main" userId="S::litesch@microsoft.com::d29afa07-964c-4a50-b97a-62ee131566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8100"/>
    <a:srgbClr val="077D07"/>
    <a:srgbClr val="014F01"/>
    <a:srgbClr val="000000"/>
    <a:srgbClr val="535353"/>
    <a:srgbClr val="00204F"/>
    <a:srgbClr val="0078D4"/>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44" autoAdjust="0"/>
  </p:normalViewPr>
  <p:slideViewPr>
    <p:cSldViewPr snapToGrid="0">
      <p:cViewPr varScale="1">
        <p:scale>
          <a:sx n="71" d="100"/>
          <a:sy n="71" d="100"/>
        </p:scale>
        <p:origin x="1992" y="6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1.xml"/><Relationship Id="rId1" Type="http://schemas.microsoft.com/office/2011/relationships/chartStyle" Target="style1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8-12-31T03:08:58.778" idx="3">
    <p:pos x="10" y="10"/>
    <p:text>I would use all the same bullet styles thoughout. Also should Platform Mitigations be italicized where other similar headings are not?
</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18-12-31T03:08:58.778" idx="3">
    <p:pos x="10" y="10"/>
    <p:text>I would use all the same bullet styles thoughout. Also should Platform Mitigations be italicized where other similar headings are not?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600" b="0">
              <a:gradFill>
                <a:gsLst>
                  <a:gs pos="0">
                    <a:schemeClr val="accent1"/>
                  </a:gs>
                  <a:gs pos="100000">
                    <a:schemeClr val="accent1"/>
                  </a:gs>
                </a:gsLst>
                <a:lin ang="5400000" scaled="1"/>
              </a:gradFill>
            </a:rPr>
            <a:t>PROTECT</a:t>
          </a:r>
        </a:p>
      </dgm:t>
    </dgm:pt>
    <dgm:pt modelId="{4AE88085-9685-455D-837A-5F0387C1990E}" type="parTrans" cxnId="{54A004A1-9455-4310-B378-0262DBE1E38B}">
      <dgm:prSet/>
      <dgm:spPr/>
      <dgm:t>
        <a:bodyPr/>
        <a:lstStyle/>
        <a:p>
          <a:endParaRPr lang="en-US" sz="1600" b="1"/>
        </a:p>
      </dgm:t>
    </dgm:pt>
    <dgm:pt modelId="{618A3753-D29E-44CB-8880-40458370E41D}" type="sibTrans" cxnId="{54A004A1-9455-4310-B378-0262DBE1E38B}">
      <dgm:prSet/>
      <dgm:spPr/>
      <dgm:t>
        <a:bodyPr/>
        <a:lstStyle/>
        <a:p>
          <a:endParaRPr lang="en-US" sz="1600" b="1"/>
        </a:p>
      </dgm:t>
    </dgm:pt>
    <dgm:pt modelId="{1815B59E-C107-4300-823E-ED65C901040D}">
      <dgm:prSet phldrT="[Tex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RESPOND</a:t>
          </a:r>
        </a:p>
      </dgm:t>
    </dgm:pt>
    <dgm:pt modelId="{2CE1AEC4-47FE-4620-B6EB-12D7C989C512}" type="parTrans" cxnId="{BA4431A8-5F64-432B-9156-B581FA4F77E0}">
      <dgm:prSet/>
      <dgm:spPr/>
      <dgm:t>
        <a:bodyPr/>
        <a:lstStyle/>
        <a:p>
          <a:endParaRPr lang="en-US" sz="1600" b="1"/>
        </a:p>
      </dgm:t>
    </dgm:pt>
    <dgm:pt modelId="{58A8828E-D671-4B45-898F-EE31C56FE81F}" type="sibTrans" cxnId="{BA4431A8-5F64-432B-9156-B581FA4F77E0}">
      <dgm:prSet/>
      <dgm:spPr/>
      <dgm:t>
        <a:bodyPr/>
        <a:lstStyle/>
        <a:p>
          <a:endParaRPr lang="en-US" sz="1600" b="1"/>
        </a:p>
      </dgm:t>
    </dgm:pt>
    <dgm:pt modelId="{E57673E3-7E6C-4525-BECA-456FEE7CFEDF}">
      <dgm:prSet phldrT="[Tex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RECOVER</a:t>
          </a:r>
        </a:p>
      </dgm:t>
    </dgm:pt>
    <dgm:pt modelId="{B3337CF2-D06F-4C0D-AA06-66BB81398837}" type="parTrans" cxnId="{6B0A849C-B1A5-4A9C-841D-2EE0ED4BAD77}">
      <dgm:prSet/>
      <dgm:spPr/>
      <dgm:t>
        <a:bodyPr/>
        <a:lstStyle/>
        <a:p>
          <a:endParaRPr lang="en-US" sz="1600" b="1"/>
        </a:p>
      </dgm:t>
    </dgm:pt>
    <dgm:pt modelId="{E8C0F4B0-005C-402F-BCE1-207A4E887533}" type="sibTrans" cxnId="{6B0A849C-B1A5-4A9C-841D-2EE0ED4BAD77}">
      <dgm:prSet/>
      <dgm:spPr/>
      <dgm:t>
        <a:bodyPr/>
        <a:lstStyle/>
        <a:p>
          <a:endParaRPr lang="en-US" sz="1600" b="1"/>
        </a:p>
      </dgm:t>
    </dgm:pt>
    <dgm:pt modelId="{4464A602-2468-4A87-A1EE-265813215102}">
      <dgm:prSet custT="1"/>
      <dgm:spPr>
        <a:solidFill>
          <a:srgbClr val="0078D4"/>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DETECT</a:t>
          </a:r>
        </a:p>
      </dgm:t>
    </dgm:pt>
    <dgm:pt modelId="{AA355EC9-A582-45FB-AE4A-4AF0A27A1C13}" type="parTrans" cxnId="{768A023E-C9E4-4EBB-AF5B-AA089517C9B0}">
      <dgm:prSet/>
      <dgm:spPr/>
      <dgm:t>
        <a:bodyPr/>
        <a:lstStyle/>
        <a:p>
          <a:endParaRPr lang="en-US" sz="1600"/>
        </a:p>
      </dgm:t>
    </dgm:pt>
    <dgm:pt modelId="{F5E5C733-1A22-4350-98E2-EA07D7212956}" type="sibTrans" cxnId="{768A023E-C9E4-4EBB-AF5B-AA089517C9B0}">
      <dgm:prSet/>
      <dgm:spPr/>
      <dgm:t>
        <a:bodyPr/>
        <a:lstStyle/>
        <a:p>
          <a:endParaRPr lang="en-US" sz="1600"/>
        </a:p>
      </dgm:t>
    </dgm:pt>
    <dgm:pt modelId="{F6A5222C-091E-49E7-BC87-D329D8DFF7B7}">
      <dgm:prSet custT="1"/>
      <dgm:spPr>
        <a:solidFill>
          <a:srgbClr val="FFFFFF"/>
        </a:solidFill>
        <a:ln w="38100" cap="flat" cmpd="sng" algn="ctr">
          <a:solidFill>
            <a:srgbClr val="0078D4"/>
          </a:solidFill>
          <a:prstDash val="solid"/>
        </a:ln>
        <a:effectLst/>
      </dgm:spPr>
      <dgm:t>
        <a:bodyPr spcFirstLastPara="0" vert="horz" wrap="square" lIns="64008" tIns="21336" rIns="21336" bIns="21336" numCol="1" spcCol="1270" anchor="ctr" anchorCtr="0"/>
        <a:lstStyle/>
        <a:p>
          <a:pPr marL="0" lvl="0" indent="0" algn="ctr" defTabSz="711200">
            <a:lnSpc>
              <a:spcPct val="90000"/>
            </a:lnSpc>
            <a:spcBef>
              <a:spcPct val="0"/>
            </a:spcBef>
            <a:spcAft>
              <a:spcPct val="35000"/>
            </a:spcAft>
            <a:buNone/>
          </a:pPr>
          <a:r>
            <a:rPr lang="en-US" sz="1600" b="0" kern="1200">
              <a:gradFill>
                <a:gsLst>
                  <a:gs pos="0">
                    <a:srgbClr val="0078D4"/>
                  </a:gs>
                  <a:gs pos="100000">
                    <a:srgbClr val="0078D4"/>
                  </a:gs>
                </a:gsLst>
                <a:lin ang="5400000" scaled="1"/>
              </a:gradFill>
              <a:latin typeface="Segoe UI"/>
              <a:ea typeface="+mn-ea"/>
              <a:cs typeface="+mn-cs"/>
            </a:rPr>
            <a:t>IDENTIFY</a:t>
          </a:r>
        </a:p>
      </dgm:t>
    </dgm:pt>
    <dgm:pt modelId="{70B4C00C-110B-4C17-BA66-5B972684DC38}" type="parTrans" cxnId="{96A3EB9F-492E-4D3C-B892-0638A822F25F}">
      <dgm:prSet/>
      <dgm:spPr/>
      <dgm:t>
        <a:bodyPr/>
        <a:lstStyle/>
        <a:p>
          <a:endParaRPr lang="en-US"/>
        </a:p>
      </dgm:t>
    </dgm:pt>
    <dgm:pt modelId="{90A9A944-A8F3-4857-A2C7-88A61240960B}" type="sibTrans" cxnId="{96A3EB9F-492E-4D3C-B892-0638A822F25F}">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BB727621-79CE-4F46-8968-E22BD0AA579D}" type="pres">
      <dgm:prSet presAssocID="{F6A5222C-091E-49E7-BC87-D329D8DFF7B7}" presName="parTxOnly" presStyleLbl="node1" presStyleIdx="0" presStyleCnt="5">
        <dgm:presLayoutVars>
          <dgm:chMax val="0"/>
          <dgm:chPref val="0"/>
          <dgm:bulletEnabled val="1"/>
        </dgm:presLayoutVars>
      </dgm:prSet>
      <dgm:spPr>
        <a:xfrm>
          <a:off x="2655" y="0"/>
          <a:ext cx="2363204" cy="438347"/>
        </a:xfrm>
        <a:prstGeom prst="chevron">
          <a:avLst/>
        </a:prstGeom>
      </dgm:spPr>
    </dgm:pt>
    <dgm:pt modelId="{48C802ED-12FC-4EE9-891A-78E607D9A6E3}" type="pres">
      <dgm:prSet presAssocID="{90A9A944-A8F3-4857-A2C7-88A61240960B}" presName="parTxOnlySpace" presStyleCnt="0"/>
      <dgm:spPr/>
    </dgm:pt>
    <dgm:pt modelId="{2F1C99CB-C1B7-49C3-A891-E5AC75421E2C}" type="pres">
      <dgm:prSet presAssocID="{6B035CE4-E4A6-4AFA-9FC6-3CEA01478631}" presName="parTxOnly" presStyleLbl="node1" presStyleIdx="1" presStyleCnt="5" custLinFactNeighborY="-96786">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59BCD3AC-4B6C-49FC-9014-851DD0A8277D}" type="pres">
      <dgm:prSet presAssocID="{4464A602-2468-4A87-A1EE-265813215102}" presName="parTxOnly" presStyleLbl="node1" presStyleIdx="2" presStyleCnt="5" custLinFactNeighborY="47769">
        <dgm:presLayoutVars>
          <dgm:chMax val="0"/>
          <dgm:chPref val="0"/>
          <dgm:bulletEnabled val="1"/>
        </dgm:presLayoutVars>
      </dgm:prSet>
      <dgm:spPr>
        <a:xfrm>
          <a:off x="4256423" y="0"/>
          <a:ext cx="2363204" cy="438347"/>
        </a:xfrm>
        <a:prstGeom prst="chevron">
          <a:avLst/>
        </a:prstGeom>
      </dgm:spPr>
    </dgm:pt>
    <dgm:pt modelId="{A5728250-8B77-4EE5-ACE7-1C50CFB97AA6}" type="pres">
      <dgm:prSet presAssocID="{F5E5C733-1A22-4350-98E2-EA07D7212956}" presName="parTxOnlySpace" presStyleCnt="0"/>
      <dgm:spPr/>
    </dgm:pt>
    <dgm:pt modelId="{87C30A0D-9059-465B-B0EA-50311CEC4042}" type="pres">
      <dgm:prSet presAssocID="{1815B59E-C107-4300-823E-ED65C901040D}" presName="parTxOnly" presStyleLbl="node1" presStyleIdx="3" presStyleCnt="5" custLinFactNeighborY="-96786">
        <dgm:presLayoutVars>
          <dgm:chMax val="0"/>
          <dgm:chPref val="0"/>
          <dgm:bulletEnabled val="1"/>
        </dgm:presLayoutVars>
      </dgm:prSet>
      <dgm:spPr>
        <a:xfrm>
          <a:off x="6383307" y="0"/>
          <a:ext cx="2363204" cy="438347"/>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custLinFactNeighborY="-96786">
        <dgm:presLayoutVars>
          <dgm:chMax val="0"/>
          <dgm:chPref val="0"/>
          <dgm:bulletEnabled val="1"/>
        </dgm:presLayoutVars>
      </dgm:prSet>
      <dgm:spPr>
        <a:xfrm>
          <a:off x="8510191" y="0"/>
          <a:ext cx="2363204" cy="438347"/>
        </a:xfrm>
        <a:prstGeom prst="chevron">
          <a:avLst/>
        </a:prstGeom>
      </dgm:spPr>
    </dgm:pt>
  </dgm:ptLst>
  <dgm:cxnLst>
    <dgm:cxn modelId="{768A023E-C9E4-4EBB-AF5B-AA089517C9B0}" srcId="{4B96C6A4-0F16-4708-848F-C40C175E3868}" destId="{4464A602-2468-4A87-A1EE-265813215102}" srcOrd="2" destOrd="0" parTransId="{AA355EC9-A582-45FB-AE4A-4AF0A27A1C13}" sibTransId="{F5E5C733-1A22-4350-98E2-EA07D7212956}"/>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EEEE569A-B24B-4918-9F22-855FB8396C5C}" type="presOf" srcId="{4464A602-2468-4A87-A1EE-265813215102}" destId="{59BCD3AC-4B6C-49FC-9014-851DD0A8277D}"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96A3EB9F-492E-4D3C-B892-0638A822F25F}" srcId="{4B96C6A4-0F16-4708-848F-C40C175E3868}" destId="{F6A5222C-091E-49E7-BC87-D329D8DFF7B7}" srcOrd="0" destOrd="0" parTransId="{70B4C00C-110B-4C17-BA66-5B972684DC38}" sibTransId="{90A9A944-A8F3-4857-A2C7-88A61240960B}"/>
    <dgm:cxn modelId="{54A004A1-9455-4310-B378-0262DBE1E38B}" srcId="{4B96C6A4-0F16-4708-848F-C40C175E3868}" destId="{6B035CE4-E4A6-4AFA-9FC6-3CEA01478631}" srcOrd="1" destOrd="0" parTransId="{4AE88085-9685-455D-837A-5F0387C1990E}" sibTransId="{618A3753-D29E-44CB-8880-40458370E41D}"/>
    <dgm:cxn modelId="{426316A7-5D5A-4647-8E6F-BBDB423CB1B2}" type="presOf" srcId="{F6A5222C-091E-49E7-BC87-D329D8DFF7B7}" destId="{BB727621-79CE-4F46-8968-E22BD0AA579D}" srcOrd="0" destOrd="0" presId="urn:microsoft.com/office/officeart/2005/8/layout/chevron1"/>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A43DCAEB-4436-45CF-A728-BB1128F8A8E8}" type="presParOf" srcId="{5D6413FB-4F3B-4918-8FA8-A78028D918CE}" destId="{BB727621-79CE-4F46-8968-E22BD0AA579D}" srcOrd="0" destOrd="0" presId="urn:microsoft.com/office/officeart/2005/8/layout/chevron1"/>
    <dgm:cxn modelId="{F327D095-EC93-4287-91F9-DDD6E42BB3EF}" type="presParOf" srcId="{5D6413FB-4F3B-4918-8FA8-A78028D918CE}" destId="{48C802ED-12FC-4EE9-891A-78E607D9A6E3}" srcOrd="1" destOrd="0" presId="urn:microsoft.com/office/officeart/2005/8/layout/chevron1"/>
    <dgm:cxn modelId="{F37AD14E-323A-44A8-86C2-FD1A47FCFEE2}" type="presParOf" srcId="{5D6413FB-4F3B-4918-8FA8-A78028D918CE}" destId="{2F1C99CB-C1B7-49C3-A891-E5AC75421E2C}" srcOrd="2" destOrd="0" presId="urn:microsoft.com/office/officeart/2005/8/layout/chevron1"/>
    <dgm:cxn modelId="{F501B370-3E45-4E1F-9560-96C1B5B59328}" type="presParOf" srcId="{5D6413FB-4F3B-4918-8FA8-A78028D918CE}" destId="{4E46E23B-697D-4878-8766-13C4D5CB20D5}" srcOrd="3" destOrd="0" presId="urn:microsoft.com/office/officeart/2005/8/layout/chevron1"/>
    <dgm:cxn modelId="{2DEFBF15-F7EE-4E4E-B105-E7C81AC0CEB5}" type="presParOf" srcId="{5D6413FB-4F3B-4918-8FA8-A78028D918CE}" destId="{59BCD3AC-4B6C-49FC-9014-851DD0A8277D}" srcOrd="4" destOrd="0" presId="urn:microsoft.com/office/officeart/2005/8/layout/chevron1"/>
    <dgm:cxn modelId="{0E0AD6A4-B74B-4ECE-AC53-6B9F5AC1ACC5}" type="presParOf" srcId="{5D6413FB-4F3B-4918-8FA8-A78028D918CE}" destId="{A5728250-8B77-4EE5-ACE7-1C50CFB97AA6}"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800" b="1">
              <a:gradFill>
                <a:gsLst>
                  <a:gs pos="0">
                    <a:schemeClr val="accent1"/>
                  </a:gs>
                  <a:gs pos="100000">
                    <a:schemeClr val="accent1"/>
                  </a:gs>
                </a:gsLst>
                <a:lin ang="5400000" scaled="1"/>
              </a:gradFill>
            </a:rPr>
            <a:t>DETECT</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3">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87C30A0D-9059-465B-B0EA-50311CEC4042}" type="pres">
      <dgm:prSet presAssocID="{1815B59E-C107-4300-823E-ED65C901040D}" presName="parTxOnly" presStyleLbl="node1" presStyleIdx="1" presStyleCnt="3">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2" presStyleCnt="3">
        <dgm:presLayoutVars>
          <dgm:chMax val="0"/>
          <dgm:chPref val="0"/>
          <dgm:bulletEnabled val="1"/>
        </dgm:presLayoutVars>
      </dgm:prSet>
      <dgm:spPr>
        <a:xfrm>
          <a:off x="6990836" y="0"/>
          <a:ext cx="3882027" cy="678299"/>
        </a:xfrm>
        <a:prstGeom prst="chevron">
          <a:avLst/>
        </a:prstGeom>
      </dgm:spPr>
    </dgm:pt>
  </dgm:ptLst>
  <dgm:cxnLst>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6B0A849C-B1A5-4A9C-841D-2EE0ED4BAD77}" srcId="{4B96C6A4-0F16-4708-848F-C40C175E3868}" destId="{E57673E3-7E6C-4525-BECA-456FEE7CFEDF}" srcOrd="2"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1"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87D2982D-CDDE-4A6F-9410-34C612EC49EA}" type="presParOf" srcId="{5D6413FB-4F3B-4918-8FA8-A78028D918CE}" destId="{87C30A0D-9059-465B-B0EA-50311CEC4042}" srcOrd="2" destOrd="0" presId="urn:microsoft.com/office/officeart/2005/8/layout/chevron1"/>
    <dgm:cxn modelId="{C2F9207B-EC51-4381-96C5-A6BB55F8E0B8}" type="presParOf" srcId="{5D6413FB-4F3B-4918-8FA8-A78028D918CE}" destId="{D199D938-6282-4F1B-9B5B-3075622C42E0}" srcOrd="3" destOrd="0" presId="urn:microsoft.com/office/officeart/2005/8/layout/chevron1"/>
    <dgm:cxn modelId="{78E53507-A42F-4AAA-837C-376DD11D6740}" type="presParOf" srcId="{5D6413FB-4F3B-4918-8FA8-A78028D918CE}" destId="{B63B05C8-FE96-496B-9FB2-5043EB48F844}" srcOrd="4"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600" b="1">
              <a:gradFill>
                <a:gsLst>
                  <a:gs pos="0">
                    <a:schemeClr val="accent1"/>
                  </a:gs>
                  <a:gs pos="100000">
                    <a:schemeClr val="accent1"/>
                  </a:gs>
                </a:gsLst>
                <a:lin ang="5400000" scaled="1"/>
              </a:gradFill>
            </a:rPr>
            <a:t>PROTECT</a:t>
          </a:r>
        </a:p>
      </dgm:t>
    </dgm:pt>
    <dgm:pt modelId="{4AE88085-9685-455D-837A-5F0387C1990E}" type="parTrans" cxnId="{54A004A1-9455-4310-B378-0262DBE1E38B}">
      <dgm:prSet/>
      <dgm:spPr/>
      <dgm:t>
        <a:bodyPr/>
        <a:lstStyle/>
        <a:p>
          <a:endParaRPr lang="en-US" sz="1600" b="1"/>
        </a:p>
      </dgm:t>
    </dgm:pt>
    <dgm:pt modelId="{618A3753-D29E-44CB-8880-40458370E41D}" type="sibTrans" cxnId="{54A004A1-9455-4310-B378-0262DBE1E38B}">
      <dgm:prSet/>
      <dgm:spPr/>
      <dgm:t>
        <a:bodyPr/>
        <a:lstStyle/>
        <a:p>
          <a:endParaRPr lang="en-US" sz="1600" b="1"/>
        </a:p>
      </dgm:t>
    </dgm:pt>
    <dgm:pt modelId="{1815B59E-C107-4300-823E-ED65C901040D}">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gm:t>
    </dgm:pt>
    <dgm:pt modelId="{2CE1AEC4-47FE-4620-B6EB-12D7C989C512}" type="parTrans" cxnId="{BA4431A8-5F64-432B-9156-B581FA4F77E0}">
      <dgm:prSet/>
      <dgm:spPr/>
      <dgm:t>
        <a:bodyPr/>
        <a:lstStyle/>
        <a:p>
          <a:endParaRPr lang="en-US" sz="1600" b="1"/>
        </a:p>
      </dgm:t>
    </dgm:pt>
    <dgm:pt modelId="{58A8828E-D671-4B45-898F-EE31C56FE81F}" type="sibTrans" cxnId="{BA4431A8-5F64-432B-9156-B581FA4F77E0}">
      <dgm:prSet/>
      <dgm:spPr/>
      <dgm:t>
        <a:bodyPr/>
        <a:lstStyle/>
        <a:p>
          <a:endParaRPr lang="en-US" sz="1600" b="1"/>
        </a:p>
      </dgm:t>
    </dgm:pt>
    <dgm:pt modelId="{E57673E3-7E6C-4525-BECA-456FEE7CFEDF}">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gm:t>
    </dgm:pt>
    <dgm:pt modelId="{B3337CF2-D06F-4C0D-AA06-66BB81398837}" type="parTrans" cxnId="{6B0A849C-B1A5-4A9C-841D-2EE0ED4BAD77}">
      <dgm:prSet/>
      <dgm:spPr/>
      <dgm:t>
        <a:bodyPr/>
        <a:lstStyle/>
        <a:p>
          <a:endParaRPr lang="en-US" sz="1600" b="1"/>
        </a:p>
      </dgm:t>
    </dgm:pt>
    <dgm:pt modelId="{E8C0F4B0-005C-402F-BCE1-207A4E887533}" type="sibTrans" cxnId="{6B0A849C-B1A5-4A9C-841D-2EE0ED4BAD77}">
      <dgm:prSet/>
      <dgm:spPr/>
      <dgm:t>
        <a:bodyPr/>
        <a:lstStyle/>
        <a:p>
          <a:endParaRPr lang="en-US" sz="1600" b="1"/>
        </a:p>
      </dgm:t>
    </dgm:pt>
    <dgm:pt modelId="{4464A602-2468-4A87-A1EE-265813215102}">
      <dgm:prSe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gm:t>
    </dgm:pt>
    <dgm:pt modelId="{AA355EC9-A582-45FB-AE4A-4AF0A27A1C13}" type="parTrans" cxnId="{768A023E-C9E4-4EBB-AF5B-AA089517C9B0}">
      <dgm:prSet/>
      <dgm:spPr/>
      <dgm:t>
        <a:bodyPr/>
        <a:lstStyle/>
        <a:p>
          <a:endParaRPr lang="en-US" sz="1600"/>
        </a:p>
      </dgm:t>
    </dgm:pt>
    <dgm:pt modelId="{F5E5C733-1A22-4350-98E2-EA07D7212956}" type="sibTrans" cxnId="{768A023E-C9E4-4EBB-AF5B-AA089517C9B0}">
      <dgm:prSet/>
      <dgm:spPr/>
      <dgm:t>
        <a:bodyPr/>
        <a:lstStyle/>
        <a:p>
          <a:endParaRPr lang="en-US" sz="1600"/>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4" custLinFactNeighborY="-96786">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59BCD3AC-4B6C-49FC-9014-851DD0A8277D}" type="pres">
      <dgm:prSet presAssocID="{4464A602-2468-4A87-A1EE-265813215102}" presName="parTxOnly" presStyleLbl="node1" presStyleIdx="1" presStyleCnt="4" custLinFactNeighborY="47769">
        <dgm:presLayoutVars>
          <dgm:chMax val="0"/>
          <dgm:chPref val="0"/>
          <dgm:bulletEnabled val="1"/>
        </dgm:presLayoutVars>
      </dgm:prSet>
      <dgm:spPr>
        <a:xfrm>
          <a:off x="2648116" y="0"/>
          <a:ext cx="2936746" cy="599222"/>
        </a:xfrm>
        <a:prstGeom prst="chevron">
          <a:avLst/>
        </a:prstGeom>
      </dgm:spPr>
    </dgm:pt>
    <dgm:pt modelId="{A5728250-8B77-4EE5-ACE7-1C50CFB97AA6}" type="pres">
      <dgm:prSet presAssocID="{F5E5C733-1A22-4350-98E2-EA07D7212956}" presName="parTxOnlySpace" presStyleCnt="0"/>
      <dgm:spPr/>
    </dgm:pt>
    <dgm:pt modelId="{87C30A0D-9059-465B-B0EA-50311CEC4042}" type="pres">
      <dgm:prSet presAssocID="{1815B59E-C107-4300-823E-ED65C901040D}" presName="parTxOnly" presStyleLbl="node1" presStyleIdx="2" presStyleCnt="4" custLinFactNeighborY="-96786">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3" presStyleCnt="4" custLinFactNeighborY="-96786">
        <dgm:presLayoutVars>
          <dgm:chMax val="0"/>
          <dgm:chPref val="0"/>
          <dgm:bulletEnabled val="1"/>
        </dgm:presLayoutVars>
      </dgm:prSet>
      <dgm:spPr>
        <a:xfrm>
          <a:off x="6990836" y="0"/>
          <a:ext cx="3882027" cy="678299"/>
        </a:xfrm>
        <a:prstGeom prst="chevron">
          <a:avLst/>
        </a:prstGeom>
      </dgm:spPr>
    </dgm:pt>
  </dgm:ptLst>
  <dgm:cxnLst>
    <dgm:cxn modelId="{768A023E-C9E4-4EBB-AF5B-AA089517C9B0}" srcId="{4B96C6A4-0F16-4708-848F-C40C175E3868}" destId="{4464A602-2468-4A87-A1EE-265813215102}" srcOrd="1" destOrd="0" parTransId="{AA355EC9-A582-45FB-AE4A-4AF0A27A1C13}" sibTransId="{F5E5C733-1A22-4350-98E2-EA07D7212956}"/>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EEEE569A-B24B-4918-9F22-855FB8396C5C}" type="presOf" srcId="{4464A602-2468-4A87-A1EE-265813215102}" destId="{59BCD3AC-4B6C-49FC-9014-851DD0A8277D}" srcOrd="0" destOrd="0" presId="urn:microsoft.com/office/officeart/2005/8/layout/chevron1"/>
    <dgm:cxn modelId="{6B0A849C-B1A5-4A9C-841D-2EE0ED4BAD77}" srcId="{4B96C6A4-0F16-4708-848F-C40C175E3868}" destId="{E57673E3-7E6C-4525-BECA-456FEE7CFEDF}" srcOrd="3"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2"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2DEFBF15-F7EE-4E4E-B105-E7C81AC0CEB5}" type="presParOf" srcId="{5D6413FB-4F3B-4918-8FA8-A78028D918CE}" destId="{59BCD3AC-4B6C-49FC-9014-851DD0A8277D}" srcOrd="2" destOrd="0" presId="urn:microsoft.com/office/officeart/2005/8/layout/chevron1"/>
    <dgm:cxn modelId="{0E0AD6A4-B74B-4ECE-AC53-6B9F5AC1ACC5}" type="presParOf" srcId="{5D6413FB-4F3B-4918-8FA8-A78028D918CE}" destId="{A5728250-8B77-4EE5-ACE7-1C50CFB97AA6}" srcOrd="3" destOrd="0" presId="urn:microsoft.com/office/officeart/2005/8/layout/chevron1"/>
    <dgm:cxn modelId="{87D2982D-CDDE-4A6F-9410-34C612EC49EA}" type="presParOf" srcId="{5D6413FB-4F3B-4918-8FA8-A78028D918CE}" destId="{87C30A0D-9059-465B-B0EA-50311CEC4042}" srcOrd="4" destOrd="0" presId="urn:microsoft.com/office/officeart/2005/8/layout/chevron1"/>
    <dgm:cxn modelId="{C2F9207B-EC51-4381-96C5-A6BB55F8E0B8}" type="presParOf" srcId="{5D6413FB-4F3B-4918-8FA8-A78028D918CE}" destId="{D199D938-6282-4F1B-9B5B-3075622C42E0}" srcOrd="5" destOrd="0" presId="urn:microsoft.com/office/officeart/2005/8/layout/chevron1"/>
    <dgm:cxn modelId="{78E53507-A42F-4AAA-837C-376DD11D6740}" type="presParOf" srcId="{5D6413FB-4F3B-4918-8FA8-A78028D918CE}" destId="{B63B05C8-FE96-496B-9FB2-5043EB48F844}" srcOrd="6"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bg1"/>
        </a:solidFill>
        <a:ln w="38100">
          <a:solidFill>
            <a:schemeClr val="accent1"/>
          </a:solidFill>
        </a:ln>
      </dgm:spPr>
      <dgm:t>
        <a:bodyPr/>
        <a:lstStyle/>
        <a:p>
          <a:r>
            <a:rPr lang="en-US" sz="1600" b="1">
              <a:gradFill>
                <a:gsLst>
                  <a:gs pos="0">
                    <a:schemeClr val="accent1"/>
                  </a:gs>
                  <a:gs pos="100000">
                    <a:schemeClr val="accent1"/>
                  </a:gs>
                </a:gsLst>
                <a:lin ang="5400000" scaled="1"/>
              </a:gradFill>
            </a:rPr>
            <a:t>PROTECT</a:t>
          </a:r>
        </a:p>
      </dgm:t>
    </dgm:pt>
    <dgm:pt modelId="{4AE88085-9685-455D-837A-5F0387C1990E}" type="parTrans" cxnId="{54A004A1-9455-4310-B378-0262DBE1E38B}">
      <dgm:prSet/>
      <dgm:spPr/>
      <dgm:t>
        <a:bodyPr/>
        <a:lstStyle/>
        <a:p>
          <a:endParaRPr lang="en-US" sz="1600" b="1"/>
        </a:p>
      </dgm:t>
    </dgm:pt>
    <dgm:pt modelId="{618A3753-D29E-44CB-8880-40458370E41D}" type="sibTrans" cxnId="{54A004A1-9455-4310-B378-0262DBE1E38B}">
      <dgm:prSet/>
      <dgm:spPr/>
      <dgm:t>
        <a:bodyPr/>
        <a:lstStyle/>
        <a:p>
          <a:endParaRPr lang="en-US" sz="1600" b="1"/>
        </a:p>
      </dgm:t>
    </dgm:pt>
    <dgm:pt modelId="{1815B59E-C107-4300-823E-ED65C901040D}">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gm:t>
    </dgm:pt>
    <dgm:pt modelId="{2CE1AEC4-47FE-4620-B6EB-12D7C989C512}" type="parTrans" cxnId="{BA4431A8-5F64-432B-9156-B581FA4F77E0}">
      <dgm:prSet/>
      <dgm:spPr/>
      <dgm:t>
        <a:bodyPr/>
        <a:lstStyle/>
        <a:p>
          <a:endParaRPr lang="en-US" sz="1600" b="1"/>
        </a:p>
      </dgm:t>
    </dgm:pt>
    <dgm:pt modelId="{58A8828E-D671-4B45-898F-EE31C56FE81F}" type="sibTrans" cxnId="{BA4431A8-5F64-432B-9156-B581FA4F77E0}">
      <dgm:prSet/>
      <dgm:spPr/>
      <dgm:t>
        <a:bodyPr/>
        <a:lstStyle/>
        <a:p>
          <a:endParaRPr lang="en-US" sz="1600" b="1"/>
        </a:p>
      </dgm:t>
    </dgm:pt>
    <dgm:pt modelId="{E57673E3-7E6C-4525-BECA-456FEE7CFEDF}">
      <dgm:prSet phldrT="[Tex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gm:t>
    </dgm:pt>
    <dgm:pt modelId="{B3337CF2-D06F-4C0D-AA06-66BB81398837}" type="parTrans" cxnId="{6B0A849C-B1A5-4A9C-841D-2EE0ED4BAD77}">
      <dgm:prSet/>
      <dgm:spPr/>
      <dgm:t>
        <a:bodyPr/>
        <a:lstStyle/>
        <a:p>
          <a:endParaRPr lang="en-US" sz="1600" b="1"/>
        </a:p>
      </dgm:t>
    </dgm:pt>
    <dgm:pt modelId="{E8C0F4B0-005C-402F-BCE1-207A4E887533}" type="sibTrans" cxnId="{6B0A849C-B1A5-4A9C-841D-2EE0ED4BAD77}">
      <dgm:prSet/>
      <dgm:spPr/>
      <dgm:t>
        <a:bodyPr/>
        <a:lstStyle/>
        <a:p>
          <a:endParaRPr lang="en-US" sz="1600" b="1"/>
        </a:p>
      </dgm:t>
    </dgm:pt>
    <dgm:pt modelId="{4464A602-2468-4A87-A1EE-265813215102}">
      <dgm:prSet custT="1"/>
      <dgm:spPr>
        <a:solidFill>
          <a:srgbClr val="FFFFFF"/>
        </a:solidFill>
        <a:ln w="38100" cap="flat" cmpd="sng" algn="ctr">
          <a:solidFill>
            <a:srgbClr val="0078D4"/>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gm:t>
    </dgm:pt>
    <dgm:pt modelId="{AA355EC9-A582-45FB-AE4A-4AF0A27A1C13}" type="parTrans" cxnId="{768A023E-C9E4-4EBB-AF5B-AA089517C9B0}">
      <dgm:prSet/>
      <dgm:spPr/>
      <dgm:t>
        <a:bodyPr/>
        <a:lstStyle/>
        <a:p>
          <a:endParaRPr lang="en-US" sz="1600"/>
        </a:p>
      </dgm:t>
    </dgm:pt>
    <dgm:pt modelId="{F5E5C733-1A22-4350-98E2-EA07D7212956}" type="sibTrans" cxnId="{768A023E-C9E4-4EBB-AF5B-AA089517C9B0}">
      <dgm:prSet/>
      <dgm:spPr/>
      <dgm:t>
        <a:bodyPr/>
        <a:lstStyle/>
        <a:p>
          <a:endParaRPr lang="en-US" sz="1600"/>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4" custLinFactNeighborY="-96786">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59BCD3AC-4B6C-49FC-9014-851DD0A8277D}" type="pres">
      <dgm:prSet presAssocID="{4464A602-2468-4A87-A1EE-265813215102}" presName="parTxOnly" presStyleLbl="node1" presStyleIdx="1" presStyleCnt="4" custLinFactNeighborY="47769">
        <dgm:presLayoutVars>
          <dgm:chMax val="0"/>
          <dgm:chPref val="0"/>
          <dgm:bulletEnabled val="1"/>
        </dgm:presLayoutVars>
      </dgm:prSet>
      <dgm:spPr>
        <a:xfrm>
          <a:off x="2648116" y="0"/>
          <a:ext cx="2936746" cy="599222"/>
        </a:xfrm>
        <a:prstGeom prst="chevron">
          <a:avLst/>
        </a:prstGeom>
      </dgm:spPr>
    </dgm:pt>
    <dgm:pt modelId="{A5728250-8B77-4EE5-ACE7-1C50CFB97AA6}" type="pres">
      <dgm:prSet presAssocID="{F5E5C733-1A22-4350-98E2-EA07D7212956}" presName="parTxOnlySpace" presStyleCnt="0"/>
      <dgm:spPr/>
    </dgm:pt>
    <dgm:pt modelId="{87C30A0D-9059-465B-B0EA-50311CEC4042}" type="pres">
      <dgm:prSet presAssocID="{1815B59E-C107-4300-823E-ED65C901040D}" presName="parTxOnly" presStyleLbl="node1" presStyleIdx="2" presStyleCnt="4" custLinFactNeighborY="-96786">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3" presStyleCnt="4" custLinFactNeighborY="-96786">
        <dgm:presLayoutVars>
          <dgm:chMax val="0"/>
          <dgm:chPref val="0"/>
          <dgm:bulletEnabled val="1"/>
        </dgm:presLayoutVars>
      </dgm:prSet>
      <dgm:spPr>
        <a:xfrm>
          <a:off x="6990836" y="0"/>
          <a:ext cx="3882027" cy="678299"/>
        </a:xfrm>
        <a:prstGeom prst="chevron">
          <a:avLst/>
        </a:prstGeom>
      </dgm:spPr>
    </dgm:pt>
  </dgm:ptLst>
  <dgm:cxnLst>
    <dgm:cxn modelId="{768A023E-C9E4-4EBB-AF5B-AA089517C9B0}" srcId="{4B96C6A4-0F16-4708-848F-C40C175E3868}" destId="{4464A602-2468-4A87-A1EE-265813215102}" srcOrd="1" destOrd="0" parTransId="{AA355EC9-A582-45FB-AE4A-4AF0A27A1C13}" sibTransId="{F5E5C733-1A22-4350-98E2-EA07D7212956}"/>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EEEE569A-B24B-4918-9F22-855FB8396C5C}" type="presOf" srcId="{4464A602-2468-4A87-A1EE-265813215102}" destId="{59BCD3AC-4B6C-49FC-9014-851DD0A8277D}" srcOrd="0" destOrd="0" presId="urn:microsoft.com/office/officeart/2005/8/layout/chevron1"/>
    <dgm:cxn modelId="{6B0A849C-B1A5-4A9C-841D-2EE0ED4BAD77}" srcId="{4B96C6A4-0F16-4708-848F-C40C175E3868}" destId="{E57673E3-7E6C-4525-BECA-456FEE7CFEDF}" srcOrd="3"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2"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2DEFBF15-F7EE-4E4E-B105-E7C81AC0CEB5}" type="presParOf" srcId="{5D6413FB-4F3B-4918-8FA8-A78028D918CE}" destId="{59BCD3AC-4B6C-49FC-9014-851DD0A8277D}" srcOrd="2" destOrd="0" presId="urn:microsoft.com/office/officeart/2005/8/layout/chevron1"/>
    <dgm:cxn modelId="{0E0AD6A4-B74B-4ECE-AC53-6B9F5AC1ACC5}" type="presParOf" srcId="{5D6413FB-4F3B-4918-8FA8-A78028D918CE}" destId="{A5728250-8B77-4EE5-ACE7-1C50CFB97AA6}" srcOrd="3" destOrd="0" presId="urn:microsoft.com/office/officeart/2005/8/layout/chevron1"/>
    <dgm:cxn modelId="{87D2982D-CDDE-4A6F-9410-34C612EC49EA}" type="presParOf" srcId="{5D6413FB-4F3B-4918-8FA8-A78028D918CE}" destId="{87C30A0D-9059-465B-B0EA-50311CEC4042}" srcOrd="4" destOrd="0" presId="urn:microsoft.com/office/officeart/2005/8/layout/chevron1"/>
    <dgm:cxn modelId="{C2F9207B-EC51-4381-96C5-A6BB55F8E0B8}" type="presParOf" srcId="{5D6413FB-4F3B-4918-8FA8-A78028D918CE}" destId="{D199D938-6282-4F1B-9B5B-3075622C42E0}" srcOrd="5" destOrd="0" presId="urn:microsoft.com/office/officeart/2005/8/layout/chevron1"/>
    <dgm:cxn modelId="{78E53507-A42F-4AAA-837C-376DD11D6740}" type="presParOf" srcId="{5D6413FB-4F3B-4918-8FA8-A78028D918CE}" destId="{B63B05C8-FE96-496B-9FB2-5043EB48F844}" srcOrd="6"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7621-79CE-4F46-8968-E22BD0AA579D}">
      <dsp:nvSpPr>
        <dsp:cNvPr id="0" name=""/>
        <dsp:cNvSpPr/>
      </dsp:nvSpPr>
      <dsp:spPr>
        <a:xfrm>
          <a:off x="2655" y="0"/>
          <a:ext cx="2363204"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0">
                    <a:srgbClr val="0078D4"/>
                  </a:gs>
                  <a:gs pos="100000">
                    <a:srgbClr val="0078D4"/>
                  </a:gs>
                </a:gsLst>
                <a:lin ang="5400000" scaled="1"/>
              </a:gradFill>
              <a:latin typeface="Segoe UI"/>
              <a:ea typeface="+mn-ea"/>
              <a:cs typeface="+mn-cs"/>
            </a:rPr>
            <a:t>IDENTIFY</a:t>
          </a:r>
        </a:p>
      </dsp:txBody>
      <dsp:txXfrm>
        <a:off x="221829" y="0"/>
        <a:ext cx="1924857" cy="438347"/>
      </dsp:txXfrm>
    </dsp:sp>
    <dsp:sp modelId="{2F1C99CB-C1B7-49C3-A891-E5AC75421E2C}">
      <dsp:nvSpPr>
        <dsp:cNvPr id="0" name=""/>
        <dsp:cNvSpPr/>
      </dsp:nvSpPr>
      <dsp:spPr>
        <a:xfrm>
          <a:off x="2129539" y="0"/>
          <a:ext cx="2363204" cy="438347"/>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0">
                    <a:schemeClr val="accent1"/>
                  </a:gs>
                  <a:gs pos="100000">
                    <a:schemeClr val="accent1"/>
                  </a:gs>
                </a:gsLst>
                <a:lin ang="5400000" scaled="1"/>
              </a:gradFill>
            </a:rPr>
            <a:t>PROTECT</a:t>
          </a:r>
        </a:p>
      </dsp:txBody>
      <dsp:txXfrm>
        <a:off x="2348713" y="0"/>
        <a:ext cx="1924857" cy="438347"/>
      </dsp:txXfrm>
    </dsp:sp>
    <dsp:sp modelId="{59BCD3AC-4B6C-49FC-9014-851DD0A8277D}">
      <dsp:nvSpPr>
        <dsp:cNvPr id="0" name=""/>
        <dsp:cNvSpPr/>
      </dsp:nvSpPr>
      <dsp:spPr>
        <a:xfrm>
          <a:off x="4256423"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DETECT</a:t>
          </a:r>
        </a:p>
      </dsp:txBody>
      <dsp:txXfrm>
        <a:off x="4475597" y="0"/>
        <a:ext cx="1924857" cy="438347"/>
      </dsp:txXfrm>
    </dsp:sp>
    <dsp:sp modelId="{87C30A0D-9059-465B-B0EA-50311CEC4042}">
      <dsp:nvSpPr>
        <dsp:cNvPr id="0" name=""/>
        <dsp:cNvSpPr/>
      </dsp:nvSpPr>
      <dsp:spPr>
        <a:xfrm>
          <a:off x="6383307"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RESPOND</a:t>
          </a:r>
        </a:p>
      </dsp:txBody>
      <dsp:txXfrm>
        <a:off x="6602481" y="0"/>
        <a:ext cx="1924857" cy="438347"/>
      </dsp:txXfrm>
    </dsp:sp>
    <dsp:sp modelId="{B63B05C8-FE96-496B-9FB2-5043EB48F844}">
      <dsp:nvSpPr>
        <dsp:cNvPr id="0" name=""/>
        <dsp:cNvSpPr/>
      </dsp:nvSpPr>
      <dsp:spPr>
        <a:xfrm>
          <a:off x="8510191" y="0"/>
          <a:ext cx="2363204" cy="438347"/>
        </a:xfrm>
        <a:prstGeom prst="chevron">
          <a:avLst/>
        </a:prstGeom>
        <a:solidFill>
          <a:srgbClr val="0078D4"/>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Segoe UI"/>
              <a:ea typeface="+mn-ea"/>
              <a:cs typeface="+mn-cs"/>
            </a:rPr>
            <a:t>RECOVER</a:t>
          </a:r>
        </a:p>
      </dsp:txBody>
      <dsp:txXfrm>
        <a:off x="8729365" y="0"/>
        <a:ext cx="1924857" cy="438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3186" y="0"/>
          <a:ext cx="3882027" cy="678299"/>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gradFill>
                <a:gsLst>
                  <a:gs pos="0">
                    <a:schemeClr val="accent1"/>
                  </a:gs>
                  <a:gs pos="100000">
                    <a:schemeClr val="accent1"/>
                  </a:gs>
                </a:gsLst>
                <a:lin ang="5400000" scaled="1"/>
              </a:gradFill>
            </a:rPr>
            <a:t>DETECT</a:t>
          </a:r>
        </a:p>
      </dsp:txBody>
      <dsp:txXfrm>
        <a:off x="342336" y="0"/>
        <a:ext cx="3203728" cy="678299"/>
      </dsp:txXfrm>
    </dsp:sp>
    <dsp:sp modelId="{87C30A0D-9059-465B-B0EA-50311CEC4042}">
      <dsp:nvSpPr>
        <dsp:cNvPr id="0" name=""/>
        <dsp:cNvSpPr/>
      </dsp:nvSpPr>
      <dsp:spPr>
        <a:xfrm>
          <a:off x="3497011" y="0"/>
          <a:ext cx="3882027" cy="678299"/>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RESPOND</a:t>
          </a:r>
        </a:p>
      </dsp:txBody>
      <dsp:txXfrm>
        <a:off x="3836161" y="0"/>
        <a:ext cx="3203728" cy="678299"/>
      </dsp:txXfrm>
    </dsp:sp>
    <dsp:sp modelId="{B63B05C8-FE96-496B-9FB2-5043EB48F844}">
      <dsp:nvSpPr>
        <dsp:cNvPr id="0" name=""/>
        <dsp:cNvSpPr/>
      </dsp:nvSpPr>
      <dsp:spPr>
        <a:xfrm>
          <a:off x="6990836" y="0"/>
          <a:ext cx="3882027" cy="678299"/>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800" b="1" kern="1200">
              <a:gradFill>
                <a:gsLst>
                  <a:gs pos="0">
                    <a:schemeClr val="accent1"/>
                  </a:gs>
                  <a:gs pos="100000">
                    <a:schemeClr val="accent1"/>
                  </a:gs>
                </a:gsLst>
                <a:lin ang="5400000" scaled="1"/>
              </a:gradFill>
              <a:latin typeface="Segoe UI"/>
              <a:ea typeface="+mn-ea"/>
              <a:cs typeface="+mn-cs"/>
            </a:rPr>
            <a:t>RECOVER</a:t>
          </a:r>
        </a:p>
      </dsp:txBody>
      <dsp:txXfrm>
        <a:off x="7329986" y="0"/>
        <a:ext cx="3203728" cy="678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5045" y="0"/>
          <a:ext cx="2936746" cy="438347"/>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gradFill>
                <a:gsLst>
                  <a:gs pos="0">
                    <a:schemeClr val="accent1"/>
                  </a:gs>
                  <a:gs pos="100000">
                    <a:schemeClr val="accent1"/>
                  </a:gs>
                </a:gsLst>
                <a:lin ang="5400000" scaled="1"/>
              </a:gradFill>
            </a:rPr>
            <a:t>PROTECT</a:t>
          </a:r>
        </a:p>
      </dsp:txBody>
      <dsp:txXfrm>
        <a:off x="224219" y="0"/>
        <a:ext cx="2498399" cy="438347"/>
      </dsp:txXfrm>
    </dsp:sp>
    <dsp:sp modelId="{59BCD3AC-4B6C-49FC-9014-851DD0A8277D}">
      <dsp:nvSpPr>
        <dsp:cNvPr id="0" name=""/>
        <dsp:cNvSpPr/>
      </dsp:nvSpPr>
      <dsp:spPr>
        <a:xfrm>
          <a:off x="2648116"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sp:txBody>
      <dsp:txXfrm>
        <a:off x="2867290" y="0"/>
        <a:ext cx="2498399" cy="438347"/>
      </dsp:txXfrm>
    </dsp:sp>
    <dsp:sp modelId="{87C30A0D-9059-465B-B0EA-50311CEC4042}">
      <dsp:nvSpPr>
        <dsp:cNvPr id="0" name=""/>
        <dsp:cNvSpPr/>
      </dsp:nvSpPr>
      <dsp:spPr>
        <a:xfrm>
          <a:off x="5291188"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sp:txBody>
      <dsp:txXfrm>
        <a:off x="5510362" y="0"/>
        <a:ext cx="2498399" cy="438347"/>
      </dsp:txXfrm>
    </dsp:sp>
    <dsp:sp modelId="{B63B05C8-FE96-496B-9FB2-5043EB48F844}">
      <dsp:nvSpPr>
        <dsp:cNvPr id="0" name=""/>
        <dsp:cNvSpPr/>
      </dsp:nvSpPr>
      <dsp:spPr>
        <a:xfrm>
          <a:off x="7934259"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sp:txBody>
      <dsp:txXfrm>
        <a:off x="8153433" y="0"/>
        <a:ext cx="2498399" cy="43834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5045" y="0"/>
          <a:ext cx="2936746" cy="438347"/>
        </a:xfrm>
        <a:prstGeom prst="chevron">
          <a:avLst/>
        </a:prstGeom>
        <a:solidFill>
          <a:schemeClr val="bg1"/>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gradFill>
                <a:gsLst>
                  <a:gs pos="0">
                    <a:schemeClr val="accent1"/>
                  </a:gs>
                  <a:gs pos="100000">
                    <a:schemeClr val="accent1"/>
                  </a:gs>
                </a:gsLst>
                <a:lin ang="5400000" scaled="1"/>
              </a:gradFill>
            </a:rPr>
            <a:t>PROTECT</a:t>
          </a:r>
        </a:p>
      </dsp:txBody>
      <dsp:txXfrm>
        <a:off x="224219" y="0"/>
        <a:ext cx="2498399" cy="438347"/>
      </dsp:txXfrm>
    </dsp:sp>
    <dsp:sp modelId="{59BCD3AC-4B6C-49FC-9014-851DD0A8277D}">
      <dsp:nvSpPr>
        <dsp:cNvPr id="0" name=""/>
        <dsp:cNvSpPr/>
      </dsp:nvSpPr>
      <dsp:spPr>
        <a:xfrm>
          <a:off x="2648116"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rgbClr val="0078D4"/>
                  </a:gs>
                  <a:gs pos="100000">
                    <a:srgbClr val="0078D4"/>
                  </a:gs>
                </a:gsLst>
                <a:lin ang="5400000" scaled="1"/>
              </a:gradFill>
              <a:latin typeface="Segoe UI"/>
              <a:ea typeface="+mn-ea"/>
              <a:cs typeface="+mn-cs"/>
            </a:rPr>
            <a:t>DETECT</a:t>
          </a:r>
        </a:p>
      </dsp:txBody>
      <dsp:txXfrm>
        <a:off x="2867290" y="0"/>
        <a:ext cx="2498399" cy="438347"/>
      </dsp:txXfrm>
    </dsp:sp>
    <dsp:sp modelId="{87C30A0D-9059-465B-B0EA-50311CEC4042}">
      <dsp:nvSpPr>
        <dsp:cNvPr id="0" name=""/>
        <dsp:cNvSpPr/>
      </dsp:nvSpPr>
      <dsp:spPr>
        <a:xfrm>
          <a:off x="5291188"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RESPOND</a:t>
          </a:r>
        </a:p>
      </dsp:txBody>
      <dsp:txXfrm>
        <a:off x="5510362" y="0"/>
        <a:ext cx="2498399" cy="438347"/>
      </dsp:txXfrm>
    </dsp:sp>
    <dsp:sp modelId="{B63B05C8-FE96-496B-9FB2-5043EB48F844}">
      <dsp:nvSpPr>
        <dsp:cNvPr id="0" name=""/>
        <dsp:cNvSpPr/>
      </dsp:nvSpPr>
      <dsp:spPr>
        <a:xfrm>
          <a:off x="7934259" y="0"/>
          <a:ext cx="2936746" cy="438347"/>
        </a:xfrm>
        <a:prstGeom prst="chevron">
          <a:avLst/>
        </a:prstGeom>
        <a:solidFill>
          <a:srgbClr val="FFFFFF"/>
        </a:solidFill>
        <a:ln w="38100" cap="flat" cmpd="sng" algn="ctr">
          <a:solidFill>
            <a:srgbClr val="0078D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1" kern="1200">
              <a:gradFill>
                <a:gsLst>
                  <a:gs pos="0">
                    <a:schemeClr val="accent1"/>
                  </a:gs>
                  <a:gs pos="100000">
                    <a:schemeClr val="accent1"/>
                  </a:gs>
                </a:gsLst>
                <a:lin ang="5400000" scaled="1"/>
              </a:gradFill>
              <a:latin typeface="Segoe UI"/>
              <a:ea typeface="+mn-ea"/>
              <a:cs typeface="+mn-cs"/>
            </a:rPr>
            <a:t>RECOVER</a:t>
          </a:r>
        </a:p>
      </dsp:txBody>
      <dsp:txXfrm>
        <a:off x="8153433" y="0"/>
        <a:ext cx="2498399" cy="4383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AD6FE-157C-4E93-B606-476A81DAF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9F71AE-7055-4EBA-9249-0415E6FE5B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1D429D-2EC6-4B55-970E-2C561A55E842}" type="datetimeFigureOut">
              <a:rPr lang="en-US" smtClean="0"/>
              <a:t>3/26/2019</a:t>
            </a:fld>
            <a:endParaRPr lang="en-US"/>
          </a:p>
        </p:txBody>
      </p:sp>
      <p:sp>
        <p:nvSpPr>
          <p:cNvPr id="4" name="Footer Placeholder 3">
            <a:extLst>
              <a:ext uri="{FF2B5EF4-FFF2-40B4-BE49-F238E27FC236}">
                <a16:creationId xmlns:a16="http://schemas.microsoft.com/office/drawing/2014/main" id="{CE93786D-B80C-4714-AAC7-0CA8C09D50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11D179-BEB5-40A1-9A7D-F1B999E571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7D06F-066D-4D4E-9CA9-F45844A80321}" type="slidenum">
              <a:rPr lang="en-US" smtClean="0"/>
              <a:t>‹#›</a:t>
            </a:fld>
            <a:endParaRPr lang="en-US"/>
          </a:p>
        </p:txBody>
      </p:sp>
    </p:spTree>
    <p:extLst>
      <p:ext uri="{BB962C8B-B14F-4D97-AF65-F5344CB8AC3E}">
        <p14:creationId xmlns:p14="http://schemas.microsoft.com/office/powerpoint/2010/main" val="3027591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_rels/notesMaster11.xml.rels><?xml version="1.0" encoding="UTF-8" standalone="yes"?>
<Relationships xmlns="http://schemas.openxmlformats.org/package/2006/relationships"><Relationship Id="rId1" Type="http://schemas.openxmlformats.org/officeDocument/2006/relationships/theme" Target="../theme/theme31.xml"/></Relationships>
</file>

<file path=ppt/notesMasters/_rels/notesMaster12.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7/14/2018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2.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F65F-F790-44DC-89AD-2636D4E6C886}" type="datetimeFigureOut">
              <a:rPr lang="en-US" smtClean="0"/>
              <a:t>12/31/2018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8D7B-2F82-4E8B-AB08-BDCA710BFF13}" type="slidenum">
              <a:rPr lang="en-US" smtClean="0"/>
              <a:t>‹#›</a:t>
            </a:fld>
            <a:endParaRPr lang="en-US"/>
          </a:p>
        </p:txBody>
      </p:sp>
    </p:spTree>
    <p:extLst>
      <p:ext uri="{BB962C8B-B14F-4D97-AF65-F5344CB8AC3E}">
        <p14:creationId xmlns:p14="http://schemas.microsoft.com/office/powerpoint/2010/main" val="24187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0.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0.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Protecting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Protecting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loudblogs.microsoft.com/microsoftsecure/2018/03/13/invisible-resource-thieves-the-increasing-threat-of-cryptocurrency-mine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0.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0.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400.xml"/><Relationship Id="rId1" Type="http://schemas.openxmlformats.org/officeDocument/2006/relationships/notesMaster" Target="../notesMasters/notesMaster12.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0.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2.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bDJb8WOJYdA"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0.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2.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0.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0.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8" Type="http://schemas.openxmlformats.org/officeDocument/2006/relationships/hyperlink" Target="https://docs.microsoft.com/en-us/azure/log-analytics/log-analytics-log-search-api" TargetMode="External"/><Relationship Id="rId3" Type="http://schemas.openxmlformats.org/officeDocument/2006/relationships/hyperlink" Target="https://technet.microsoft.com/en-us/itpro/windows/keep-secure/enable-siem-integration-windows-defender-advanced-threat-protection" TargetMode="External"/><Relationship Id="rId7" Type="http://schemas.openxmlformats.org/officeDocument/2006/relationships/hyperlink" Target="https://docs.microsoft.com/en-us/cloud-app-security/siem" TargetMode="External"/><Relationship Id="rId2" Type="http://schemas.openxmlformats.org/officeDocument/2006/relationships/slide" Target="../slides/slide520.xml"/><Relationship Id="rId1" Type="http://schemas.openxmlformats.org/officeDocument/2006/relationships/notesMaster" Target="../notesMasters/notesMaster10.xml"/><Relationship Id="rId6" Type="http://schemas.openxmlformats.org/officeDocument/2006/relationships/hyperlink" Target="https://technet.microsoft.com/en-us/library/mt219044.aspx" TargetMode="External"/><Relationship Id="rId5" Type="http://schemas.openxmlformats.org/officeDocument/2006/relationships/hyperlink" Target="https://docs.microsoft.com/en-us/advanced-threat-analytics/deploy-use/setting-ata-alerts" TargetMode="External"/><Relationship Id="rId10" Type="http://schemas.openxmlformats.org/officeDocument/2006/relationships/hyperlink" Target="https://aka.ms/azureSIEMintegration" TargetMode="External"/><Relationship Id="rId4" Type="http://schemas.openxmlformats.org/officeDocument/2006/relationships/hyperlink" Target="https://docs.microsoft.com/en-us/advanced-threat-analytics/deploy-use/configure-event-collection" TargetMode="External"/><Relationship Id="rId9" Type="http://schemas.openxmlformats.org/officeDocument/2006/relationships/hyperlink" Target="https://docs.microsoft.com/en-us/azure/log-analytics/log-analytics-api-alert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0.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2.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0.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0.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0.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0.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0.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0.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0.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0.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0.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0.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1828D7B-2F82-4E8B-AB08-BDCA710BFF13}" type="slidenum">
              <a:rPr lang="en-US" smtClean="0"/>
              <a:t>1</a:t>
            </a:fld>
            <a:endParaRPr lang="en-US"/>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1100" dirty="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100" dirty="0">
                <a:gradFill>
                  <a:gsLst>
                    <a:gs pos="0">
                      <a:schemeClr val="bg1"/>
                    </a:gs>
                    <a:gs pos="100000">
                      <a:schemeClr val="bg1"/>
                    </a:gs>
                  </a:gsLst>
                  <a:lin ang="5400000" scaled="0"/>
                </a:gradFill>
                <a:cs typeface="Segoe UI" pitchFamily="34" charset="0"/>
              </a:rPr>
            </a:br>
            <a:br>
              <a:rPr lang="en-US" sz="1100" dirty="0">
                <a:gradFill>
                  <a:gsLst>
                    <a:gs pos="0">
                      <a:schemeClr val="bg1"/>
                    </a:gs>
                    <a:gs pos="100000">
                      <a:schemeClr val="bg1"/>
                    </a:gs>
                  </a:gsLst>
                  <a:lin ang="5400000" scaled="0"/>
                </a:gradFill>
                <a:cs typeface="Segoe UI" pitchFamily="34" charset="0"/>
              </a:rPr>
            </a:br>
            <a:r>
              <a:rPr lang="en-US" sz="1100" dirty="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1100" dirty="0">
                <a:gradFill>
                  <a:gsLst>
                    <a:gs pos="0">
                      <a:schemeClr val="bg1"/>
                    </a:gs>
                    <a:gs pos="100000">
                      <a:schemeClr val="bg1"/>
                    </a:gs>
                  </a:gsLst>
                  <a:lin ang="5400000" scaled="0"/>
                </a:gradFill>
                <a:cs typeface="Segoe UI" pitchFamily="34" charset="0"/>
              </a:rPr>
            </a:br>
            <a:br>
              <a:rPr lang="en-US" sz="1100" dirty="0">
                <a:gradFill>
                  <a:gsLst>
                    <a:gs pos="0">
                      <a:schemeClr val="bg1"/>
                    </a:gs>
                    <a:gs pos="100000">
                      <a:schemeClr val="bg1"/>
                    </a:gs>
                  </a:gsLst>
                  <a:lin ang="5400000" scaled="0"/>
                </a:gradFill>
                <a:cs typeface="Segoe UI" pitchFamily="34" charset="0"/>
              </a:rPr>
            </a:br>
            <a:r>
              <a:rPr lang="en-US" sz="1100" dirty="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570259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a:t>
            </a:r>
            <a:r>
              <a:rPr lang="en-US" sz="1200" b="1" baseline="0" dirty="0"/>
              <a:t> Takeaway:</a:t>
            </a:r>
            <a:r>
              <a:rPr lang="en-US" sz="1200" baseline="0" dirty="0"/>
              <a:t> This includes pulling context from various cloud sources including Microsoft’s Intelligent Security Graph (via Microsoft’s threat detection toolsets)</a:t>
            </a:r>
            <a:endParaRPr lang="en-US" dirty="0"/>
          </a:p>
        </p:txBody>
      </p:sp>
      <p:sp>
        <p:nvSpPr>
          <p:cNvPr id="4" name="Slide Number Placeholder 3"/>
          <p:cNvSpPr>
            <a:spLocks noGrp="1"/>
          </p:cNvSpPr>
          <p:nvPr>
            <p:ph type="sldNum" sz="quarter" idx="10"/>
          </p:nvPr>
        </p:nvSpPr>
        <p:spPr/>
        <p:txBody>
          <a:bodyPr/>
          <a:lstStyle/>
          <a:p>
            <a:fld id="{4571C8BB-DCBB-45E8-BB5E-AD3B4FAE9BC2}" type="slidenum">
              <a:rPr lang="en-US" smtClean="0"/>
              <a:t>10</a:t>
            </a:fld>
            <a:endParaRPr lang="en-US"/>
          </a:p>
        </p:txBody>
      </p:sp>
    </p:spTree>
    <p:extLst>
      <p:ext uri="{BB962C8B-B14F-4D97-AF65-F5344CB8AC3E}">
        <p14:creationId xmlns:p14="http://schemas.microsoft.com/office/powerpoint/2010/main" val="239555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Attacker methods have been expanding recently (along with attacker investment and returns)</a:t>
            </a:r>
          </a:p>
          <a:p>
            <a:endParaRPr lang="en-US" sz="1100" dirty="0"/>
          </a:p>
          <a:p>
            <a:r>
              <a:rPr lang="en-US" sz="1100" b="1" dirty="0"/>
              <a:t>Mass Distribution Malware - </a:t>
            </a:r>
            <a:r>
              <a:rPr lang="en-US" sz="1100" dirty="0"/>
              <a:t>Mass distribution malware has been with us for several decades</a:t>
            </a:r>
          </a:p>
          <a:p>
            <a:endParaRPr lang="en-US" sz="1100" dirty="0"/>
          </a:p>
          <a:p>
            <a:r>
              <a:rPr lang="en-US" sz="1100" b="1" dirty="0"/>
              <a:t>CLICK 1</a:t>
            </a:r>
          </a:p>
          <a:p>
            <a:endParaRPr lang="en-US" sz="1100" dirty="0"/>
          </a:p>
          <a:p>
            <a:r>
              <a:rPr lang="en-US" sz="1100" b="1" dirty="0"/>
              <a:t>Tailored/Targeted Malware - </a:t>
            </a:r>
            <a:r>
              <a:rPr lang="en-US" sz="1100" dirty="0"/>
              <a:t>This evolved into malware targeted at individual organization, which has matured into a mainstream attack method</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dirty="0"/>
          </a:p>
          <a:p>
            <a:r>
              <a:rPr lang="en-US" sz="1100" b="1" dirty="0"/>
              <a:t>‘File-Less’ Malware - </a:t>
            </a:r>
            <a:r>
              <a:rPr lang="en-US" sz="1100" dirty="0"/>
              <a:t>The past few years saw increased investment into evading file based detection using PowerShell to load attack code directly into memory and other similar methods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endParaRPr lang="en-US" sz="1100" dirty="0"/>
          </a:p>
          <a:p>
            <a:r>
              <a:rPr lang="en-US" sz="1100" b="1" dirty="0"/>
              <a:t>Malware-Less Attacks - </a:t>
            </a:r>
            <a:r>
              <a:rPr lang="en-US" sz="1100" dirty="0"/>
              <a:t>Recently, we have seen the rise of “live off the land”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Attacker methods have been expanding recently (along with attacker investment and returns)</a:t>
            </a:r>
          </a:p>
          <a:p>
            <a:endParaRPr lang="en-US" sz="1100"/>
          </a:p>
          <a:p>
            <a:r>
              <a:rPr lang="en-US" sz="1100" b="1"/>
              <a:t>Mass Distribution Malware - </a:t>
            </a:r>
            <a:r>
              <a:rPr lang="en-US" sz="1100"/>
              <a:t>Mass distribution malware has been with us for several decades</a:t>
            </a:r>
          </a:p>
          <a:p>
            <a:endParaRPr lang="en-US" sz="1100"/>
          </a:p>
          <a:p>
            <a:r>
              <a:rPr lang="en-US" sz="1100" b="1"/>
              <a:t>CLICK 1</a:t>
            </a:r>
          </a:p>
          <a:p>
            <a:endParaRPr lang="en-US" sz="1100"/>
          </a:p>
          <a:p>
            <a:r>
              <a:rPr lang="en-US" sz="1100" b="1"/>
              <a:t>Tailored/Targeted Malware - </a:t>
            </a:r>
            <a:r>
              <a:rPr lang="en-US" sz="1100"/>
              <a:t>This evolved into malware targeted at individual organization, which has matured into a mainstream attack method</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a:p>
          <a:p>
            <a:r>
              <a:rPr lang="en-US" sz="1100" b="1"/>
              <a:t>‘File-Less’ Malware - </a:t>
            </a:r>
            <a:r>
              <a:rPr lang="en-US" sz="1100"/>
              <a:t>The past few years saw increased investment into evading file based detection using PowerShell to load attack code directly into memory and other similar methods</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endParaRPr lang="en-US" sz="1100"/>
          </a:p>
          <a:p>
            <a:r>
              <a:rPr lang="en-US" sz="1100" b="1"/>
              <a:t>Malware-Less Attacks - </a:t>
            </a:r>
            <a:r>
              <a:rPr lang="en-US" sz="1100"/>
              <a:t>Recently, we have seen the rise of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Microsoft’s Corporate IT SOC used to operate a traditional SOC model similar to what we see in most organizations and faced the same set of natural challenges with the model.</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gradFill>
                  <a:gsLst>
                    <a:gs pos="2917">
                      <a:schemeClr val="tx1"/>
                    </a:gs>
                    <a:gs pos="30000">
                      <a:schemeClr val="tx1"/>
                    </a:gs>
                  </a:gsLst>
                  <a:lin ang="5400000" scaled="0"/>
                </a:gradFill>
                <a:highlight>
                  <a:srgbClr val="FFFF00"/>
                </a:highlight>
              </a:rPr>
              <a:t>Note: </a:t>
            </a:r>
            <a:r>
              <a:rPr lang="en-US" sz="1100" dirty="0">
                <a:gradFill>
                  <a:gsLst>
                    <a:gs pos="2917">
                      <a:schemeClr val="tx1"/>
                    </a:gs>
                    <a:gs pos="30000">
                      <a:schemeClr val="tx1"/>
                    </a:gs>
                  </a:gsLst>
                  <a:lin ang="5400000" scaled="0"/>
                </a:gradFill>
                <a:highlight>
                  <a:srgbClr val="FFFF00"/>
                </a:highlight>
              </a:rPr>
              <a:t>The SOC referenced here is the Microsoft IT operations that is most comparable to SOCs in most organizations. At Microsoft, multiple teams work shoulder to shoulder in our CDOC facility to enable collaboration and rapid intelligence sharing between teams protecting our other environment such as Azure and Office 365. </a:t>
            </a:r>
            <a:r>
              <a:rPr lang="en-US" sz="1100" b="0" dirty="0">
                <a:highlight>
                  <a:srgbClr val="FFFF00"/>
                </a:highlight>
              </a:rPr>
              <a:t>For more information on this SOC, see https://aka.ms/ITSOC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gradFill>
                <a:gsLst>
                  <a:gs pos="2917">
                    <a:schemeClr val="tx1"/>
                  </a:gs>
                  <a:gs pos="30000">
                    <a:schemeClr val="tx1"/>
                  </a:gs>
                </a:gsLst>
                <a:lin ang="5400000" scaled="0"/>
              </a:gra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gradFill>
                  <a:gsLst>
                    <a:gs pos="2917">
                      <a:schemeClr val="tx1"/>
                    </a:gs>
                    <a:gs pos="30000">
                      <a:schemeClr val="tx1"/>
                    </a:gs>
                  </a:gsLst>
                  <a:lin ang="5400000" scaled="0"/>
                </a:gradFill>
                <a:highlight>
                  <a:srgbClr val="FFFF00"/>
                </a:highlight>
              </a:rPr>
              <a:t>This SOC is cross platform and covers a significant population of Linux, Mac, and non-Microsoft software</a:t>
            </a:r>
          </a:p>
          <a:p>
            <a:endParaRPr lang="en-US" sz="1100" dirty="0"/>
          </a:p>
          <a:p>
            <a:r>
              <a:rPr lang="en-US" sz="1100" b="1" dirty="0"/>
              <a:t>CLICK 1</a:t>
            </a:r>
          </a:p>
          <a:p>
            <a:endParaRPr lang="en-US" sz="1100" dirty="0"/>
          </a:p>
          <a:p>
            <a:r>
              <a:rPr lang="en-US" sz="1100" dirty="0"/>
              <a:t>The challenges we experienced with this model are similar to those reported by our </a:t>
            </a:r>
            <a:r>
              <a:rPr lang="en-US" sz="1100" b="0" dirty="0"/>
              <a:t>customers running in this SIEM centric model:</a:t>
            </a:r>
          </a:p>
          <a:p>
            <a:endParaRPr lang="en-US" sz="1100" b="0" dirty="0"/>
          </a:p>
          <a:p>
            <a:pPr marL="171450" indent="-171450">
              <a:buFont typeface="Arial" panose="020B0604020202020204" pitchFamily="34" charset="0"/>
              <a:buChar char="•"/>
            </a:pPr>
            <a:r>
              <a:rPr lang="en-US" sz="1100" b="1" dirty="0"/>
              <a:t>Event Volume </a:t>
            </a:r>
            <a:r>
              <a:rPr lang="en-US" sz="1100" b="0" dirty="0"/>
              <a:t>- High volume and growth (on the scale of 20 billion events a day currently) exceeded the capacity of the SIEM to handle it. </a:t>
            </a:r>
            <a:endParaRPr lang="en-US" sz="1100" dirty="0"/>
          </a:p>
          <a:p>
            <a:pPr marL="171450" indent="-171450">
              <a:buFont typeface="Arial" panose="020B0604020202020204" pitchFamily="34" charset="0"/>
              <a:buChar char="•"/>
            </a:pPr>
            <a:r>
              <a:rPr lang="en-US" sz="1100" b="1" dirty="0"/>
              <a:t>Alert Overload </a:t>
            </a:r>
            <a:r>
              <a:rPr lang="en-US" sz="1100" dirty="0"/>
              <a:t>– The static rulesets generated excessive false positives that led to alert fatigue</a:t>
            </a:r>
          </a:p>
          <a:p>
            <a:pPr marL="171450" indent="-171450">
              <a:buFont typeface="Arial" panose="020B0604020202020204" pitchFamily="34" charset="0"/>
              <a:buChar char="•"/>
            </a:pPr>
            <a:r>
              <a:rPr lang="en-US" sz="1100" b="1" dirty="0"/>
              <a:t>Poor Investigation workflow </a:t>
            </a:r>
            <a:r>
              <a:rPr lang="en-US" sz="1100" dirty="0"/>
              <a:t>– Investigation of events using the SIEM was clunky and required manual queries and manual switching to different tools</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37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Key Takeaway: </a:t>
            </a:r>
            <a:r>
              <a:rPr lang="en-US" sz="1200" dirty="0">
                <a:effectLst/>
                <a:latin typeface="Calibri" panose="020F0502020204030204" pitchFamily="34" charset="0"/>
                <a:ea typeface="Malgun Gothic" panose="020B0503020000020004" pitchFamily="34" charset="-127"/>
              </a:rPr>
              <a:t>Microsoft increased SOC responsiveness and remediation speed by (1) incorporating specialized host/email/identity tools and (2) shifting log analytics to the cloud from the SIEM</a:t>
            </a: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(Current as of Jan 2019)</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While our various SOCs consider and tests Microsoft solutions, the SOC mission always comes first and these organizations have rejected Microsoft solutions and used 3</a:t>
            </a:r>
            <a:r>
              <a:rPr lang="en-US" sz="1200" baseline="30000" dirty="0">
                <a:effectLst/>
                <a:latin typeface="Calibri" panose="020F0502020204030204" pitchFamily="34" charset="0"/>
                <a:ea typeface="Malgun Gothic" panose="020B0503020000020004" pitchFamily="34" charset="-127"/>
              </a:rPr>
              <a:t>rd</a:t>
            </a:r>
            <a:r>
              <a:rPr lang="en-US" sz="1200" dirty="0">
                <a:effectLst/>
                <a:latin typeface="Calibri" panose="020F0502020204030204" pitchFamily="34" charset="0"/>
                <a:ea typeface="Malgun Gothic" panose="020B0503020000020004" pitchFamily="34" charset="-127"/>
              </a:rPr>
              <a:t> party capabilities when they don’t meet the needs. Our Corporate IT SOC focuses on responsiveness (Time to Acknowledge alerts - TTA) and rapid containment (Time to Remediation - TTR)</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To address the SIEM scalability challenges in this SOC, we introduced data lake and machine learning technology to more efficiently store and analyze events to provide high quality alerts that meet the 90% true positive (and growing) bar for inclusion in the SOC main feed. </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Our SIEM currently remains as centralized alert queue</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CLICK 1</a:t>
            </a: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The most impactful change was adding Windows Defender ATP’s EDR capability as a high-quality alert source, which quickly became the primary investigation tool (by our analyst’s choice) once it was made available. This is the “console that never closes” on our analyst’s desktop during their shift, which isn’t surprising because they contributed significantly to the product design:</a:t>
            </a: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product group spent about 18-24 months shadowing our SOC analysts to understand how they thought as they investigated incidents, what technical information they needed to investigate, and what their ideal workflows would be.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Additionally, this product group worked closely with Microsoft’s incident response team to integrate learnings and technology used on these customer investigations. </a:t>
            </a:r>
          </a:p>
          <a:p>
            <a:pPr marL="342900" marR="0" lvl="0" indent="-342900">
              <a:spcBef>
                <a:spcPts val="0"/>
              </a:spcBef>
              <a:spcAft>
                <a:spcPts val="0"/>
              </a:spcAft>
              <a:buSzPts val="1000"/>
              <a:buFont typeface="Symbol" panose="05050102010706020507" pitchFamily="18" charset="2"/>
              <a:buChar char=""/>
              <a:tabLst>
                <a:tab pos="457200" algn="l"/>
              </a:tabLs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CLICK 2</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The next primary alert source for our SOC main feeds are the identity analytics that include</a:t>
            </a: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AD Identity Protection </a:t>
            </a:r>
            <a:r>
              <a:rPr lang="en-US" sz="1200" dirty="0">
                <a:effectLst/>
                <a:latin typeface="Calibri" panose="020F0502020204030204" pitchFamily="34" charset="0"/>
                <a:ea typeface="Times New Roman" panose="02020603050405020304" pitchFamily="18" charset="0"/>
              </a:rPr>
              <a:t>– Analytics built into Azure AD that provide behavior analytics (UEBA), Leaked Credential Detection, and many other security analytics</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Advanced Threat Protection (ATP) </a:t>
            </a:r>
            <a:r>
              <a:rPr lang="en-US" sz="1200" dirty="0">
                <a:effectLst/>
                <a:latin typeface="Calibri" panose="020F0502020204030204" pitchFamily="34" charset="0"/>
                <a:ea typeface="Times New Roman" panose="02020603050405020304" pitchFamily="18" charset="0"/>
              </a:rPr>
              <a:t>– On-Premises Active Directory analytics including UEBA and direct threat detection of many attacks like pass-the-hash/ticket/</a:t>
            </a:r>
            <a:r>
              <a:rPr lang="en-US" sz="1200" dirty="0" err="1">
                <a:effectLst/>
                <a:latin typeface="Calibri" panose="020F0502020204030204" pitchFamily="34" charset="0"/>
                <a:ea typeface="Times New Roman" panose="02020603050405020304" pitchFamily="18" charset="0"/>
              </a:rPr>
              <a:t>etc</a:t>
            </a:r>
            <a:r>
              <a:rPr lang="en-US" sz="1200" dirty="0">
                <a:effectLst/>
                <a:latin typeface="Calibri" panose="020F0502020204030204" pitchFamily="34" charset="0"/>
                <a:ea typeface="Times New Roman" panose="02020603050405020304" pitchFamily="18" charset="0"/>
              </a:rPr>
              <a:t>, golden ticket, skeleton key, and many more</a:t>
            </a: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Note that we piloted, but did not ultimately adopt a 3</a:t>
            </a:r>
            <a:r>
              <a:rPr lang="en-US" sz="1200" baseline="30000" dirty="0">
                <a:effectLst/>
                <a:latin typeface="Calibri" panose="020F0502020204030204" pitchFamily="34" charset="0"/>
                <a:ea typeface="Malgun Gothic" panose="020B0503020000020004" pitchFamily="34" charset="-127"/>
              </a:rPr>
              <a:t>rd</a:t>
            </a:r>
            <a:r>
              <a:rPr lang="en-US" sz="1200" dirty="0">
                <a:effectLst/>
                <a:latin typeface="Calibri" panose="020F0502020204030204" pitchFamily="34" charset="0"/>
                <a:ea typeface="Malgun Gothic" panose="020B0503020000020004" pitchFamily="34" charset="-127"/>
              </a:rPr>
              <a:t> party UEBA tool that was not able to scale to the needs of our environment </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CLICK 3</a:t>
            </a:r>
          </a:p>
          <a:p>
            <a:pPr marL="0" marR="0">
              <a:spcBef>
                <a:spcPts val="0"/>
              </a:spcBef>
              <a:spcAft>
                <a:spcPts val="0"/>
              </a:spcAf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dirty="0">
                <a:effectLst/>
                <a:latin typeface="Calibri" panose="020F0502020204030204" pitchFamily="34" charset="0"/>
                <a:ea typeface="Malgun Gothic" panose="020B0503020000020004" pitchFamily="34" charset="-127"/>
              </a:rPr>
              <a:t>Additionally, our SOC monitors corporate assets in Office 365 and Azure. This is an emerging space that is evolving quickly, but several technologies have proven indispensable for investigations and high-quality alerts. </a:t>
            </a: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Office 365 ATP </a:t>
            </a:r>
            <a:r>
              <a:rPr lang="en-US" sz="1200" dirty="0">
                <a:effectLst/>
                <a:latin typeface="Calibri" panose="020F0502020204030204" pitchFamily="34" charset="0"/>
                <a:ea typeface="Times New Roman" panose="02020603050405020304" pitchFamily="18" charset="0"/>
              </a:rPr>
              <a:t>– The threat explorer is critical at speeding up investigations and remediation.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Cloud App Security </a:t>
            </a:r>
            <a:r>
              <a:rPr lang="en-US" sz="1200" dirty="0">
                <a:effectLst/>
                <a:latin typeface="Calibri" panose="020F0502020204030204" pitchFamily="34" charset="0"/>
                <a:ea typeface="Times New Roman" panose="02020603050405020304" pitchFamily="18" charset="0"/>
              </a:rPr>
              <a:t>analytics and investigation capabilities for Office 365 and 3</a:t>
            </a:r>
            <a:r>
              <a:rPr lang="en-US" sz="1200" baseline="30000" dirty="0">
                <a:effectLst/>
                <a:latin typeface="Calibri" panose="020F0502020204030204" pitchFamily="34" charset="0"/>
                <a:ea typeface="Times New Roman" panose="02020603050405020304" pitchFamily="18" charset="0"/>
              </a:rPr>
              <a:t>rd</a:t>
            </a:r>
            <a:r>
              <a:rPr lang="en-US" sz="1200" dirty="0">
                <a:effectLst/>
                <a:latin typeface="Calibri" panose="020F0502020204030204" pitchFamily="34" charset="0"/>
                <a:ea typeface="Times New Roman" panose="02020603050405020304" pitchFamily="18" charset="0"/>
              </a:rPr>
              <a:t> party SaaS services</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Times New Roman" panose="02020603050405020304" pitchFamily="18" charset="0"/>
              </a:rPr>
              <a:t>Azure Security Center </a:t>
            </a:r>
            <a:r>
              <a:rPr lang="en-US" sz="1200" dirty="0">
                <a:effectLst/>
                <a:latin typeface="Calibri" panose="020F0502020204030204" pitchFamily="34" charset="0"/>
                <a:ea typeface="Times New Roman" panose="02020603050405020304" pitchFamily="18" charset="0"/>
              </a:rPr>
              <a:t>is a mainstay of alerts, investigations, and remediation for workloads on the Azure platform. </a:t>
            </a:r>
          </a:p>
          <a:p>
            <a:pPr marL="342900" marR="0" lvl="0" indent="-342900">
              <a:spcBef>
                <a:spcPts val="0"/>
              </a:spcBef>
              <a:spcAft>
                <a:spcPts val="0"/>
              </a:spcAft>
              <a:buSzPts val="1000"/>
              <a:buFont typeface="Symbol" panose="05050102010706020507" pitchFamily="18" charset="2"/>
              <a:buChar char=""/>
              <a:tabLst>
                <a:tab pos="457200" algn="l"/>
              </a:tabLst>
            </a:pPr>
            <a:endParaRPr lang="en-US" sz="1200" dirty="0">
              <a:effectLst/>
              <a:latin typeface="Calibri" panose="020F0502020204030204" pitchFamily="34" charset="0"/>
              <a:ea typeface="Malgun Gothic" panose="020B0503020000020004" pitchFamily="34" charset="-127"/>
            </a:endParaRPr>
          </a:p>
          <a:p>
            <a:pPr marL="0" marR="0">
              <a:spcBef>
                <a:spcPts val="0"/>
              </a:spcBef>
              <a:spcAft>
                <a:spcPts val="0"/>
              </a:spcAft>
            </a:pPr>
            <a:r>
              <a:rPr lang="en-US" sz="1200" b="1" dirty="0">
                <a:effectLst/>
                <a:latin typeface="Calibri" panose="020F0502020204030204" pitchFamily="34" charset="0"/>
                <a:ea typeface="Malgun Gothic" panose="020B0503020000020004" pitchFamily="34" charset="-127"/>
              </a:rPr>
              <a:t>Additional Notes</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Our internal phishing reporting system also generates tickets that are investigated by analysts.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Log Analytics capabilities include several generations of technical solutions that we are now consolidating and standardizing on Azure Monitor (formerly Azure Log Analytics) now that these are available in market (which wasn’t the case when may of these were built)</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Alert quality is a top priority - we require 90%+ true positive in order to get a feed into the SOC main channel. This is a critical factor in optimizing responsiveness by ensuring that analysts aren’t wasting time on false positives.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Even before adding the Automated Remediation capabilities from Hexadite, We found that Defender ATP’s EDR solution increased SOC efficiency to the point where Tier 3 and Tier 2 analysts are able to start doing more proactive hunting (usually by sifting through lower priority alerts in Defender ATP console). </a:t>
            </a:r>
            <a:endParaRPr lang="en-US" sz="1200" dirty="0">
              <a:effectLst/>
              <a:latin typeface="Calibri" panose="020F0502020204030204" pitchFamily="34" charset="0"/>
              <a:ea typeface="Malgun Gothic" panose="020B0503020000020004" pitchFamily="34" charset="-127"/>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dirty="0">
                <a:effectLst/>
                <a:latin typeface="Calibri" panose="020F0502020204030204" pitchFamily="34" charset="0"/>
                <a:ea typeface="Times New Roman" panose="02020603050405020304" pitchFamily="18" charset="0"/>
              </a:rPr>
              <a:t>The SOC has a close collaboration relationship with the NOC, but their missions are sufficiently different that we did not merge those two functions. </a:t>
            </a:r>
            <a:endParaRPr lang="en-US" sz="1200" dirty="0">
              <a:effectLst/>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89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This is an operating model that we have found works well in our own SOC and at our customers. </a:t>
            </a:r>
          </a:p>
          <a:p>
            <a:endParaRPr lang="en-US" sz="1100" dirty="0"/>
          </a:p>
          <a:p>
            <a:r>
              <a:rPr lang="en-US" sz="1100" dirty="0"/>
              <a:t>One of our key success metrics in our SOC is mean time to remediation (MTTR). This drives an end to end view of incidents and aligns SOC to mitigating business risks spanning both operational downtime and intellectual property loss. If the attacker has less access to the environment (less time, less privilege), they have less ability to cause either type of damage. </a:t>
            </a:r>
          </a:p>
          <a:p>
            <a:endParaRPr lang="en-US" sz="1100" dirty="0"/>
          </a:p>
          <a:p>
            <a:r>
              <a:rPr lang="en-US" sz="1100" b="1" dirty="0"/>
              <a:t>CLICK 1</a:t>
            </a:r>
          </a:p>
          <a:p>
            <a:endParaRPr lang="en-US" sz="1100" dirty="0"/>
          </a:p>
          <a:p>
            <a:r>
              <a:rPr lang="en-US" sz="1100" b="1" dirty="0"/>
              <a:t>Analyst involvement </a:t>
            </a:r>
            <a:r>
              <a:rPr lang="en-US" sz="1100" dirty="0"/>
              <a:t>- Our SOC analysts generally stay involved with an incident until it is remediated, even when escalated to a higher tier (e.g. from “cradle to grave”). This helps preserve context and continuity while drawing on the experience and access to specialized data from higher tiers. This also helps with analyst career development as they get firsthand exposure to the work of the higher tiers. </a:t>
            </a:r>
          </a:p>
          <a:p>
            <a:endParaRPr lang="en-US" sz="1100" dirty="0"/>
          </a:p>
          <a:p>
            <a:r>
              <a:rPr lang="en-US" sz="1100" dirty="0"/>
              <a:t>In a SOC, the lower tiers are typically the place for cost optimization: </a:t>
            </a:r>
          </a:p>
          <a:p>
            <a:pPr marL="171450" indent="-171450">
              <a:buFont typeface="Arial" panose="020B0604020202020204" pitchFamily="34" charset="0"/>
              <a:buChar char="•"/>
            </a:pPr>
            <a:r>
              <a:rPr lang="en-US" sz="1100" i="1" dirty="0"/>
              <a:t>MSSP outsourcing </a:t>
            </a:r>
            <a:r>
              <a:rPr lang="en-US" sz="1100" dirty="0"/>
              <a:t>- We don’t outsource SOC functions, but recognize that other organizations may outsource lower tiers (or all tiers) of analysts depending on many factors</a:t>
            </a:r>
          </a:p>
          <a:p>
            <a:pPr marL="171450" indent="-171450">
              <a:buFont typeface="Arial" panose="020B0604020202020204" pitchFamily="34" charset="0"/>
              <a:buChar char="•"/>
            </a:pPr>
            <a:r>
              <a:rPr lang="en-US" sz="1100" i="1" dirty="0"/>
              <a:t>Automation</a:t>
            </a:r>
            <a:r>
              <a:rPr lang="en-US" sz="1100" dirty="0"/>
              <a:t> – We have seen that the automation of investigation and remediation technologies recently added to Windows Defender ATP’s EDR capability can dramatically reduce the time that analysts spend on routine incidents. This was recently introduced into Microsoft’s SOC so long-term operational data isn’t available yet.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Tier 3 is focused much more on proactive hunting activities as most incidents are resolved in Tier 1 or 2. </a:t>
            </a:r>
          </a:p>
          <a:p>
            <a:pPr mar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endParaRPr lang="en-US" sz="1100" dirty="0"/>
          </a:p>
          <a:p>
            <a:r>
              <a:rPr lang="en-US" sz="1100" dirty="0"/>
              <a:t>The Incident Management team will be brought into incidents that involve a potentially reportable data breach or a significant risk to the organization. This team helps assess the impact of the attack and coordinates among the needed stakeholders in leadership, legal, communications, risk management, and any other internal or external stakeholders.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endParaRPr lang="en-US" sz="1100" dirty="0"/>
          </a:p>
          <a:p>
            <a:r>
              <a:rPr lang="en-US" sz="1100" dirty="0"/>
              <a:t>The model also includes a separate threat intelligence functions whose role is to inform both technical and business stakeholders. The intelligence teams perform reactive and proactive research tasks in support of business risk decisions, hunting operations, incident investigations, and more. </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7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We recommend a balanced and pragmatic strategic approach focused on increasing the cost of attacks for attackers.</a:t>
            </a:r>
          </a:p>
          <a:p>
            <a:endParaRPr lang="en-US" sz="1100" b="1" dirty="0"/>
          </a:p>
          <a:p>
            <a:r>
              <a:rPr lang="en-US" sz="1100" dirty="0"/>
              <a:t>This </a:t>
            </a:r>
            <a:r>
              <a:rPr lang="en-US" sz="1100" baseline="0" dirty="0"/>
              <a:t>requires balancing prevention with detection and response and a culture of continuously integrating lessons learned</a:t>
            </a:r>
          </a:p>
          <a:p>
            <a:endParaRPr lang="en-US" sz="1100" baseline="0" dirty="0"/>
          </a:p>
          <a:p>
            <a:r>
              <a:rPr lang="en-US" sz="1100" b="1" baseline="0" dirty="0"/>
              <a:t>CLICK 1</a:t>
            </a:r>
          </a:p>
          <a:p>
            <a:r>
              <a:rPr lang="en-US" sz="1100" b="0" baseline="0" dirty="0"/>
              <a:t>Prevention offers the best security return on investment for defenders as a single upfront defender investment forces the attackers to spend resources to create or acquire something new. You can’t prevent all attack vectors, but you can block the established and known ones (which are cheap to attacker) to rapidly drive the attacker cost up. </a:t>
            </a:r>
          </a:p>
          <a:p>
            <a:endParaRPr lang="en-US" sz="1100" b="1" baseline="0" dirty="0"/>
          </a:p>
          <a:p>
            <a:r>
              <a:rPr lang="en-US" sz="1100" b="1" baseline="0" dirty="0"/>
              <a:t>CLICK 2</a:t>
            </a:r>
          </a:p>
          <a:p>
            <a:endParaRPr lang="en-US" sz="1100" b="1" baseline="0" dirty="0"/>
          </a:p>
          <a:p>
            <a:r>
              <a:rPr lang="en-US" sz="1100" b="0" baseline="0" dirty="0"/>
              <a:t>Detection and response offer defenders the ability to cover many more assets and scenarios, but at an ongoing operational cost to monitor for attacks and investigate/remediate when they are detected.</a:t>
            </a:r>
          </a:p>
          <a:p>
            <a:endParaRPr lang="en-US" sz="1100"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baseline="0" dirty="0"/>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baseline="0" dirty="0"/>
          </a:p>
          <a:p>
            <a:pPr>
              <a:defRPr/>
            </a:pPr>
            <a:r>
              <a:rPr lang="en-US" b="0" baseline="0" dirty="0"/>
              <a:t>As defenses improve, adversaries will likely continue to adapt their attack techniques to get around them. You should be prepared for this and adopt a learning culture built around continuously increasing the cost of attacking your assets.</a:t>
            </a:r>
            <a:r>
              <a:rPr lang="en-US" dirty="0"/>
              <a:t> </a:t>
            </a:r>
            <a:endParaRPr lang="en-US" b="0" baseline="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baseline="0" dirty="0"/>
              <a:t>CLICK 4</a:t>
            </a:r>
          </a:p>
          <a:p>
            <a:endParaRPr lang="en-US" sz="1100" baseline="0" dirty="0"/>
          </a:p>
          <a:p>
            <a:r>
              <a:rPr lang="en-US" sz="1100" baseline="0" dirty="0"/>
              <a:t>Microsoft is committed to helping you succeed at managing cybersecurity risk and increasing attacker cost with an integrated security experience delivered through</a:t>
            </a:r>
          </a:p>
          <a:p>
            <a:pPr marL="171450" indent="-171450">
              <a:buFont typeface="Arial" panose="020B0604020202020204" pitchFamily="34" charset="0"/>
              <a:buChar char="•"/>
            </a:pPr>
            <a:r>
              <a:rPr lang="en-US" sz="1100" baseline="0" dirty="0"/>
              <a:t>Secure platforms</a:t>
            </a:r>
          </a:p>
          <a:p>
            <a:pPr marL="171450" indent="-171450">
              <a:buFont typeface="Arial" panose="020B0604020202020204" pitchFamily="34" charset="0"/>
              <a:buChar char="•"/>
            </a:pPr>
            <a:r>
              <a:rPr lang="en-US" sz="1100" baseline="0" dirty="0"/>
              <a:t>Security capabilities (products and features)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Guidance and recommendations from our lessons learned</a:t>
            </a:r>
          </a:p>
          <a:p>
            <a:pPr marL="171450" indent="-171450">
              <a:buFont typeface="Arial" panose="020B0604020202020204" pitchFamily="34" charset="0"/>
              <a:buChar char="•"/>
            </a:pPr>
            <a:r>
              <a:rPr lang="en-US" sz="1100" baseline="0" dirty="0"/>
              <a:t>Professional services from Microsoft and partners</a:t>
            </a:r>
          </a:p>
          <a:p>
            <a:endParaRPr lang="en-US" sz="11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990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Microsoft’s Intelligent Security graph is a series of interconnected systems that enhance Microsoft’s security capabilities with data, machine learnings, and human insights.</a:t>
            </a:r>
          </a:p>
          <a:p>
            <a:endParaRPr lang="en-US" sz="1100" b="1" dirty="0"/>
          </a:p>
          <a:p>
            <a:r>
              <a:rPr lang="en-US" sz="1100" b="0" dirty="0"/>
              <a:t>We have learned that successful use of threat intelligence requires a </a:t>
            </a:r>
            <a:r>
              <a:rPr lang="en-US" sz="1100" b="1" dirty="0"/>
              <a:t>large diverse set of data </a:t>
            </a:r>
            <a:r>
              <a:rPr lang="en-US" sz="1100" b="0" dirty="0"/>
              <a:t>and extensive </a:t>
            </a:r>
            <a:r>
              <a:rPr lang="en-US" sz="1100" b="1" dirty="0"/>
              <a:t>integration </a:t>
            </a:r>
            <a:r>
              <a:rPr lang="en-US" sz="1100" b="0" dirty="0"/>
              <a:t>into your processes and tools. Microsoft has invested in both of these so that our customers can take advantage of it. At current, Microsoft processes </a:t>
            </a:r>
            <a:r>
              <a:rPr lang="en-US" sz="1200" b="0" i="0" u="none" strike="noStrike" kern="1200" dirty="0">
                <a:solidFill>
                  <a:schemeClr val="tx1"/>
                </a:solidFill>
                <a:effectLst/>
                <a:latin typeface="+mn-lt"/>
                <a:ea typeface="+mn-ea"/>
                <a:cs typeface="+mn-cs"/>
              </a:rPr>
              <a:t>over </a:t>
            </a:r>
            <a:r>
              <a:rPr lang="en-US" sz="1200" b="1" i="0" u="none" strike="noStrike" kern="1200" dirty="0">
                <a:solidFill>
                  <a:schemeClr val="tx1"/>
                </a:solidFill>
                <a:effectLst/>
                <a:latin typeface="+mn-lt"/>
                <a:ea typeface="+mn-ea"/>
                <a:cs typeface="+mn-cs"/>
              </a:rPr>
              <a:t>6.5 Trillion signals </a:t>
            </a:r>
            <a:r>
              <a:rPr lang="en-US" sz="1200" b="0" i="0" u="none" strike="noStrike" kern="1200" dirty="0">
                <a:solidFill>
                  <a:schemeClr val="tx1"/>
                </a:solidFill>
                <a:effectLst/>
                <a:latin typeface="+mn-lt"/>
                <a:ea typeface="+mn-ea"/>
                <a:cs typeface="+mn-cs"/>
              </a:rPr>
              <a:t>each day</a:t>
            </a:r>
            <a:r>
              <a:rPr lang="en-US" sz="1200" b="0" i="0" kern="1200" dirty="0">
                <a:solidFill>
                  <a:schemeClr val="tx1"/>
                </a:solidFill>
                <a:effectLst/>
                <a:latin typeface="+mn-lt"/>
                <a:ea typeface="+mn-ea"/>
                <a:cs typeface="+mn-cs"/>
              </a:rPr>
              <a:t>​</a:t>
            </a:r>
            <a:r>
              <a:rPr lang="en-US" sz="1100" b="0" dirty="0"/>
              <a:t>  </a:t>
            </a:r>
          </a:p>
          <a:p>
            <a:endParaRPr lang="en-US" sz="1100" b="1" dirty="0"/>
          </a:p>
          <a:p>
            <a:r>
              <a:rPr lang="en-US" sz="1100" dirty="0"/>
              <a:t>Microsoft has an unparalleled view into cybersecurity activity:</a:t>
            </a:r>
          </a:p>
          <a:p>
            <a:pPr marL="228600" indent="-228600">
              <a:buAutoNum type="arabicPeriod"/>
            </a:pPr>
            <a:r>
              <a:rPr lang="en-US" sz="1100" dirty="0"/>
              <a:t>We have to deal with most adversary groups on the planet as our cloud customers “bring their adversaries with them” to the cloud when they start using our services</a:t>
            </a:r>
          </a:p>
          <a:p>
            <a:pPr marL="228600" indent="-228600">
              <a:buAutoNum type="arabicPeriod"/>
            </a:pPr>
            <a:r>
              <a:rPr lang="en-US" sz="1100" dirty="0"/>
              <a:t>We have high fidelity threat data by virtue of the businesses we are in (as well as external threat feeds from various partners and suppliers)</a:t>
            </a:r>
          </a:p>
          <a:p>
            <a:pPr marL="171450" indent="-171450">
              <a:buFont typeface="Arial" panose="020B0604020202020204" pitchFamily="34" charset="0"/>
              <a:buChar char="•"/>
            </a:pPr>
            <a:r>
              <a:rPr lang="en-US" sz="1100" b="1" baseline="0" dirty="0"/>
              <a:t>Antimalware </a:t>
            </a:r>
            <a:r>
              <a:rPr lang="en-US" sz="1100" baseline="0" dirty="0"/>
              <a:t>– We are the largest antimalware vendor in the world</a:t>
            </a:r>
          </a:p>
          <a:p>
            <a:pPr marL="171450" indent="-171450">
              <a:buFont typeface="Arial" panose="020B0604020202020204" pitchFamily="34" charset="0"/>
              <a:buChar char="•"/>
            </a:pPr>
            <a:r>
              <a:rPr lang="en-US" sz="1100" b="1" baseline="0" dirty="0"/>
              <a:t>Email – </a:t>
            </a:r>
            <a:r>
              <a:rPr lang="en-US" sz="1100" b="0" baseline="0" dirty="0"/>
              <a:t>We are the largest enterprise email provider and second largest consumer email provider in the world. We analyze 400 Billion emails a month</a:t>
            </a:r>
          </a:p>
          <a:p>
            <a:pPr marL="171450" indent="-171450">
              <a:buFont typeface="Arial" panose="020B0604020202020204" pitchFamily="34" charset="0"/>
              <a:buChar char="•"/>
            </a:pPr>
            <a:r>
              <a:rPr lang="en-US" sz="1100" b="1" baseline="0" dirty="0"/>
              <a:t>Identity – </a:t>
            </a:r>
            <a:r>
              <a:rPr lang="en-US" sz="1100" b="0" baseline="0" dirty="0"/>
              <a:t>We service 450 Billion user authentications per month</a:t>
            </a:r>
          </a:p>
          <a:p>
            <a:pPr marL="171450" indent="-171450">
              <a:buFont typeface="Arial" panose="020B0604020202020204" pitchFamily="34" charset="0"/>
              <a:buChar char="•"/>
            </a:pPr>
            <a:r>
              <a:rPr lang="en-US" sz="1100" b="1" baseline="0" dirty="0"/>
              <a:t>Host </a:t>
            </a:r>
            <a:r>
              <a:rPr lang="en-US" sz="1100" baseline="0" dirty="0"/>
              <a:t>– We update 1.2 Billion PCs a month with Windows Update </a:t>
            </a:r>
          </a:p>
          <a:p>
            <a:pPr marL="171450" indent="-171450">
              <a:buFont typeface="Arial" panose="020B0604020202020204" pitchFamily="34" charset="0"/>
              <a:buChar char="•"/>
            </a:pPr>
            <a:r>
              <a:rPr lang="en-US" sz="1100" b="1" baseline="0" dirty="0"/>
              <a:t>Web</a:t>
            </a:r>
            <a:r>
              <a:rPr lang="en-US" sz="1100" baseline="0" dirty="0"/>
              <a:t> – We have web crawlers that have indexed 2.5 trillion URLs and scan 18+ billion webpages a month(supporting our search engine business– Bing)</a:t>
            </a:r>
          </a:p>
          <a:p>
            <a:endParaRPr lang="en-US" sz="1100" dirty="0"/>
          </a:p>
          <a:p>
            <a:r>
              <a:rPr lang="en-US" sz="1100" b="1" u="sng" dirty="0"/>
              <a:t>Additional Commentary</a:t>
            </a:r>
          </a:p>
          <a:p>
            <a:pPr marL="171450" indent="-171450">
              <a:buFont typeface="Arial" panose="020B0604020202020204" pitchFamily="34" charset="0"/>
              <a:buChar char="•"/>
            </a:pPr>
            <a:r>
              <a:rPr lang="en-US" sz="1100" dirty="0"/>
              <a:t>Direct access to the graph/data itself is not available at this time. Currently the only way to access the graph is through the products that are powered by it (summarized in the next slide)</a:t>
            </a:r>
          </a:p>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To be successful with threat intelligence, you must have a </a:t>
            </a:r>
            <a:r>
              <a:rPr lang="en-US" sz="1100" b="1" dirty="0"/>
              <a:t>large diverse set of data </a:t>
            </a:r>
            <a:r>
              <a:rPr lang="en-US" sz="1100" b="0" dirty="0"/>
              <a:t>and you have to </a:t>
            </a:r>
            <a:r>
              <a:rPr lang="en-US" sz="1100" b="1" dirty="0"/>
              <a:t>apply it to your processes and tools</a:t>
            </a:r>
            <a:r>
              <a:rPr lang="en-US" sz="1100" b="0" dirty="0"/>
              <a:t>. Microsoft does both.</a:t>
            </a:r>
          </a:p>
          <a:p>
            <a:endParaRPr lang="en-US" sz="1100" baseline="0" dirty="0"/>
          </a:p>
          <a:p>
            <a:r>
              <a:rPr lang="en-US" sz="1100" baseline="0" dirty="0"/>
              <a:t>The data that we collect from the various sources passes through a strict privacy/compliance boundary to ensure that data is only being used in ways that our customers have agreed to. Microsoft takes this responsibility very seriously. </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dirty="0"/>
              <a:t>The data sources include the product noted earlier, specialized security sources, insights from dark markets (criminal forums), and learnings from incident response engagements where we help customers investigations and remediate incidents (on any given week, we are typically engaged onsite at several customers and engaged remotely with dozens more) </a:t>
            </a:r>
          </a:p>
          <a:p>
            <a:endParaRPr lang="en-US" sz="1100" baseline="0" dirty="0"/>
          </a:p>
          <a:p>
            <a:r>
              <a:rPr lang="en-US" sz="1100" b="1" baseline="0" dirty="0"/>
              <a:t>CLICK 1</a:t>
            </a:r>
          </a:p>
          <a:p>
            <a:endParaRPr lang="en-US" sz="1100" b="1" baseline="0" dirty="0"/>
          </a:p>
          <a:p>
            <a:r>
              <a:rPr lang="en-US" sz="1100" b="1" baseline="0" dirty="0"/>
              <a:t>Data Collection and Analysis - </a:t>
            </a:r>
            <a:r>
              <a:rPr lang="en-US" sz="1100" b="0" baseline="0" dirty="0"/>
              <a:t>The data then goes through a collection and analysis phase to normalize it, apply various analytics (listed) to identify relevant security insights and findings, and publish to an internal API</a:t>
            </a:r>
          </a:p>
          <a:p>
            <a:endParaRPr lang="en-US" sz="1100" b="1" dirty="0"/>
          </a:p>
          <a:p>
            <a:r>
              <a:rPr lang="en-US" sz="1100" b="1" dirty="0"/>
              <a:t>CLICK 2</a:t>
            </a:r>
          </a:p>
          <a:p>
            <a:endParaRPr lang="en-US" sz="1100" b="1" dirty="0"/>
          </a:p>
          <a:p>
            <a:r>
              <a:rPr lang="en-US" sz="1100" b="1" dirty="0"/>
              <a:t>Products </a:t>
            </a:r>
            <a:r>
              <a:rPr lang="en-US" sz="1100" b="0" dirty="0"/>
              <a:t>- Each</a:t>
            </a:r>
            <a:r>
              <a:rPr lang="en-US" sz="1100" b="0" baseline="0" dirty="0"/>
              <a:t> of the products then access the data to provide findings, context, insight, etc. relative to that capability and then automatically feed new detections and insights back into the graph to enrich other product findings. To give you an idea of how powerful this is, consider a situation where an attack comes in over a personal Gmail account (where we wouldn’t have direct visibility). Once is detected on a host and analyzed for indicators of attack/compromise (IOA/IOC), that same attack could then be immediately detected on our email systems.  </a:t>
            </a:r>
          </a:p>
          <a:p>
            <a:endParaRPr lang="en-US" sz="1100"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baseline="0" dirty="0"/>
              <a:t>CLICK 3</a:t>
            </a:r>
          </a:p>
          <a:p>
            <a:endParaRPr lang="en-US" sz="1100" b="1" dirty="0"/>
          </a:p>
          <a:p>
            <a:r>
              <a:rPr lang="en-US" sz="1100" b="1" dirty="0"/>
              <a:t>Hunters </a:t>
            </a:r>
            <a:r>
              <a:rPr lang="en-US" sz="1100" b="0" dirty="0"/>
              <a:t>– Additionally, human </a:t>
            </a:r>
            <a:r>
              <a:rPr lang="en-US" sz="1100" b="0" baseline="0" dirty="0"/>
              <a:t>teams are constantly working with the graph to hunt for adversaries in various environments (Azure, Office 365, Microsoft IT, Windows ATP Customers, etc.) as well as creating, tuning, and validating new analytics to improve the detection overall. </a:t>
            </a:r>
          </a:p>
          <a:p>
            <a:endParaRPr lang="en-US" sz="1100" b="0" baseline="0" dirty="0"/>
          </a:p>
          <a:p>
            <a:r>
              <a:rPr lang="en-US" sz="1100" b="1" i="0" u="sng" baseline="0" dirty="0"/>
              <a:t>Additional Information</a:t>
            </a:r>
          </a:p>
          <a:p>
            <a:pPr marL="171450" indent="-171450">
              <a:buFont typeface="Arial" panose="020B0604020202020204" pitchFamily="34" charset="0"/>
              <a:buChar char="•"/>
            </a:pPr>
            <a:r>
              <a:rPr lang="en-US" sz="1100" b="0" baseline="0" dirty="0"/>
              <a:t>Microsoft has over 4 Trillion files in our malware sample zoo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dirty="0"/>
              <a:t>Microsoft collects </a:t>
            </a:r>
            <a:r>
              <a:rPr lang="en-US" sz="1200" kern="1200" dirty="0">
                <a:solidFill>
                  <a:schemeClr val="tx1"/>
                </a:solidFill>
                <a:effectLst/>
                <a:latin typeface="+mn-lt"/>
                <a:ea typeface="+mn-ea"/>
                <a:cs typeface="+mn-cs"/>
              </a:rPr>
              <a:t>over 8 million indicators of compromise each day</a:t>
            </a:r>
            <a:endParaRPr lang="en-US" sz="1100" b="0" baseline="0" dirty="0"/>
          </a:p>
          <a:p>
            <a:pPr marL="171450" indent="-171450">
              <a:buFont typeface="Arial" panose="020B0604020202020204" pitchFamily="34" charset="0"/>
              <a:buChar char="•"/>
            </a:pPr>
            <a:r>
              <a:rPr lang="en-US" sz="1100" b="0" baseline="0" dirty="0"/>
              <a:t>We also use external threat feeds to enrich and validate our findings</a:t>
            </a:r>
          </a:p>
          <a:p>
            <a:pPr marL="171450" indent="-171450">
              <a:buFont typeface="Arial" panose="020B0604020202020204" pitchFamily="34" charset="0"/>
              <a:buChar char="•"/>
            </a:pPr>
            <a:r>
              <a:rPr lang="en-US" sz="1100" b="0" baseline="0" dirty="0"/>
              <a:t>We directly include intelligence from onsite investigations into attacks into the graph (</a:t>
            </a:r>
            <a:r>
              <a:rPr lang="en-US" sz="1200" kern="1200" dirty="0">
                <a:solidFill>
                  <a:schemeClr val="tx1"/>
                </a:solidFill>
                <a:effectLst/>
                <a:latin typeface="+mn-lt"/>
                <a:ea typeface="+mn-ea"/>
                <a:cs typeface="+mn-cs"/>
              </a:rPr>
              <a:t>when approved by the customer)</a:t>
            </a:r>
            <a:endParaRPr lang="en-US" sz="1100" b="0" baseline="0" dirty="0"/>
          </a:p>
          <a:p>
            <a:pPr marL="171450" indent="-171450">
              <a:buFont typeface="Arial" panose="020B0604020202020204" pitchFamily="34" charset="0"/>
              <a:buChar char="•"/>
            </a:pPr>
            <a:endParaRPr lang="en-US" sz="1100" b="0" baseline="0" dirty="0"/>
          </a:p>
          <a:p>
            <a:endParaRPr lang="en-US" sz="11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The Microsoft Graph Security API  acts as a backplane or “Bus” for security operations centers</a:t>
            </a:r>
          </a:p>
          <a:p>
            <a:endParaRPr lang="en-US" dirty="0"/>
          </a:p>
          <a:p>
            <a:r>
              <a:rPr lang="en-US" sz="1200" kern="1200" dirty="0">
                <a:solidFill>
                  <a:schemeClr val="tx1"/>
                </a:solidFill>
                <a:effectLst/>
                <a:latin typeface="+mn-lt"/>
                <a:ea typeface="+mn-ea"/>
                <a:cs typeface="+mn-cs"/>
              </a:rPr>
              <a:t>This approach replaces the typical “mesh” integration approach of directly connecting security tools with each other, which is challenging to set up and maintain. </a:t>
            </a:r>
          </a:p>
          <a:p>
            <a:endParaRPr lang="en-US" sz="1200" kern="1200" dirty="0">
              <a:solidFill>
                <a:schemeClr val="tx1"/>
              </a:solidFill>
              <a:effectLst/>
              <a:latin typeface="+mn-lt"/>
              <a:ea typeface="+mn-ea"/>
              <a:cs typeface="+mn-cs"/>
            </a:endParaRPr>
          </a:p>
          <a:p>
            <a:r>
              <a:rPr lang="en-US" dirty="0"/>
              <a:t>The Graph Security API increases SOC effectiveness and efficiency by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Consolidating and standardizing alerts for easier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Bringing together contextual data to inform investigations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Enabling automation for greater security operations efficiency</a:t>
            </a:r>
          </a:p>
          <a:p>
            <a:endParaRPr lang="en-US" dirty="0"/>
          </a:p>
          <a:p>
            <a:r>
              <a:rPr lang="en-US" i="1" dirty="0"/>
              <a:t>Let’s take a look at how this works</a:t>
            </a:r>
          </a:p>
          <a:p>
            <a:endParaRPr lang="en-US" dirty="0"/>
          </a:p>
          <a:p>
            <a:r>
              <a:rPr lang="en-US" dirty="0"/>
              <a:t>Microsoft has enabled many first party providers including Azure Security Center and Azure AD Identity protection. Several partner solutions from Palo Alto Networks, </a:t>
            </a:r>
            <a:r>
              <a:rPr lang="en-US" dirty="0" err="1"/>
              <a:t>Anomali</a:t>
            </a:r>
            <a:r>
              <a:rPr lang="en-US" dirty="0"/>
              <a:t>, and PWC are already available. </a:t>
            </a:r>
          </a:p>
          <a:p>
            <a:endParaRPr lang="en-US" dirty="0"/>
          </a:p>
          <a:p>
            <a:r>
              <a:rPr lang="en-US" dirty="0"/>
              <a:t>Additional SOC tools can be enabled by supporting this API (either directly by vendor or implementing a small amount of code – </a:t>
            </a:r>
            <a:r>
              <a:rPr lang="en-US" b="1" i="1" dirty="0"/>
              <a:t>TERMINOLOGY?</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Analyst investigations are enabled by calling the and rapidly getting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Alerts across all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Enrichment of alerts with additional security context for users, hosts, file, Apps, and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the Microsoft Graph API (separately) can further enable investigations and impact analysis by providing business context and insights into assets from the collective knowledge about accounts, systems, and documents in Microsoft systems like Office 35.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CLICK 2</a:t>
            </a:r>
          </a:p>
          <a:p>
            <a:endParaRPr lang="en-US" b="1" dirty="0"/>
          </a:p>
          <a:p>
            <a:r>
              <a:rPr lang="en-US" dirty="0"/>
              <a:t>The Graph API can also enable automation by enabling you to initiate actions on connected systems such as </a:t>
            </a:r>
          </a:p>
          <a:p>
            <a:pPr marL="171450" indent="-171450">
              <a:buFont typeface="Arial" panose="020B0604020202020204" pitchFamily="34" charset="0"/>
              <a:buChar char="•"/>
            </a:pPr>
            <a:r>
              <a:rPr lang="en-US" dirty="0"/>
              <a:t>Isolating a server with Azure security center</a:t>
            </a:r>
          </a:p>
          <a:p>
            <a:pPr marL="171450" indent="-171450">
              <a:buFont typeface="Arial" panose="020B0604020202020204" pitchFamily="34" charset="0"/>
              <a:buChar char="•"/>
            </a:pPr>
            <a:r>
              <a:rPr lang="en-US" dirty="0"/>
              <a:t>Blocking a C2 IP address in a </a:t>
            </a:r>
            <a:r>
              <a:rPr lang="en-US" dirty="0" err="1"/>
              <a:t>palo</a:t>
            </a:r>
            <a:r>
              <a:rPr lang="en-US" dirty="0"/>
              <a:t> alto firewall</a:t>
            </a:r>
          </a:p>
          <a:p>
            <a:pPr marL="171450" indent="-171450">
              <a:buFont typeface="Arial" panose="020B0604020202020204" pitchFamily="34" charset="0"/>
              <a:buChar char="•"/>
            </a:pPr>
            <a:r>
              <a:rPr lang="en-US" dirty="0"/>
              <a:t>Resetting a passcode on a device using Intune</a:t>
            </a:r>
          </a:p>
          <a:p>
            <a:pPr marL="171450" indent="-171450">
              <a:buFont typeface="Arial" panose="020B0604020202020204" pitchFamily="34" charset="0"/>
              <a:buChar char="•"/>
            </a:pPr>
            <a:r>
              <a:rPr lang="en-US" dirty="0"/>
              <a:t>Revoking access to a file for certain users using Azure Information Protection</a:t>
            </a:r>
          </a:p>
          <a:p>
            <a:endParaRPr lang="en-US" dirty="0"/>
          </a:p>
          <a:p>
            <a:endParaRPr lang="en-US" dirty="0"/>
          </a:p>
          <a:p>
            <a:r>
              <a:rPr lang="en-US" sz="1200" b="1" kern="1200" dirty="0">
                <a:solidFill>
                  <a:schemeClr val="tx1"/>
                </a:solidFill>
                <a:effectLst/>
                <a:latin typeface="+mn-lt"/>
                <a:ea typeface="+mn-ea"/>
                <a:cs typeface="+mn-cs"/>
              </a:rPr>
              <a:t>Additional Notes: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Like the Microsoft Graph API, the Graph Security API is free of charge and leverages Azure Active Directory authentication for access.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does not collect your security information from the graph. Microsoft only maintains a limited level of API usage logging so that we can troubleshoot issues (Log queries + arguments + response time – </a:t>
            </a:r>
            <a:r>
              <a:rPr lang="en-US" sz="1200" b="1" kern="1200" dirty="0">
                <a:solidFill>
                  <a:schemeClr val="tx1"/>
                </a:solidFill>
                <a:effectLst/>
                <a:latin typeface="+mn-lt"/>
                <a:ea typeface="+mn-ea"/>
                <a:cs typeface="+mn-cs"/>
              </a:rPr>
              <a:t>NEED TO VERIFY DETAILS</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Accessing intelligence from the trillions of signals in Microsoft's intelligent security graph requires the use of Microsoft’s security capabilities like windows defender ATP, azure security Center, office 365 ATP, etc.</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305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 Graph Security API (currently in beta) acts as a backplane or “Bus” for security operations centers</a:t>
            </a:r>
          </a:p>
          <a:p>
            <a:endParaRPr lang="en-US"/>
          </a:p>
          <a:p>
            <a:r>
              <a:rPr lang="en-US" sz="1200" kern="1200">
                <a:solidFill>
                  <a:schemeClr val="tx1"/>
                </a:solidFill>
                <a:effectLst/>
                <a:latin typeface="+mn-lt"/>
                <a:ea typeface="+mn-ea"/>
                <a:cs typeface="+mn-cs"/>
              </a:rPr>
              <a:t>This approach replaces the typical “mesh” integration approach which is much more difficult to set up and maintain as capabilities change. </a:t>
            </a:r>
          </a:p>
          <a:p>
            <a:endParaRPr lang="en-US" sz="1200" kern="1200">
              <a:solidFill>
                <a:schemeClr val="tx1"/>
              </a:solidFill>
              <a:effectLst/>
              <a:latin typeface="+mn-lt"/>
              <a:ea typeface="+mn-ea"/>
              <a:cs typeface="+mn-cs"/>
            </a:endParaRPr>
          </a:p>
          <a:p>
            <a:r>
              <a:rPr lang="en-US"/>
              <a:t>The Graph Security API increases SOC effectiveness and efficiency by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Consolidating and standardizing alerts for easier correlation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Bringing together contextual data to inform investigations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Enabling automation for greater security operations efficiency</a:t>
            </a:r>
          </a:p>
          <a:p>
            <a:endParaRPr lang="en-US"/>
          </a:p>
          <a:p>
            <a:r>
              <a:rPr lang="en-US" i="1"/>
              <a:t>Let’s take a look at how this works</a:t>
            </a:r>
          </a:p>
          <a:p>
            <a:endParaRPr lang="en-US"/>
          </a:p>
          <a:p>
            <a:r>
              <a:rPr lang="en-US"/>
              <a:t>Microsoft Azure Security Center and Azure AD Identity protection are already enabled along with partner solutions from Palo Alto Networks, </a:t>
            </a:r>
            <a:r>
              <a:rPr lang="en-US" err="1"/>
              <a:t>Anomali</a:t>
            </a:r>
            <a:r>
              <a:rPr lang="en-US"/>
              <a:t>, and PWC. </a:t>
            </a:r>
          </a:p>
          <a:p>
            <a:endParaRPr lang="en-US"/>
          </a:p>
          <a:p>
            <a:r>
              <a:rPr lang="en-US" b="1"/>
              <a:t>CLICK 1</a:t>
            </a:r>
          </a:p>
          <a:p>
            <a:r>
              <a:rPr lang="en-US"/>
              <a:t>Additional SOC tools can be enabled by supporting this API (either directly by vendor or implementing a small amount of code – </a:t>
            </a:r>
            <a:r>
              <a:rPr lang="en-US" b="1" i="1"/>
              <a:t>TERMINOLOGY?</a:t>
            </a:r>
            <a:r>
              <a:rPr lang="en-US"/>
              <a:t>)</a:t>
            </a:r>
          </a:p>
          <a:p>
            <a:endParaRPr lang="en-US"/>
          </a:p>
          <a:p>
            <a:r>
              <a:rPr lang="en-US" b="1"/>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Analyst investigations are enabled with rapidly and consistently getting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Alerts across all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Enrichment of alerts with additional security context for users, hosts, file, Apps, and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CLICK 3</a:t>
            </a:r>
          </a:p>
          <a:p>
            <a:endParaRPr lang="en-US" b="1"/>
          </a:p>
          <a:p>
            <a:r>
              <a:rPr lang="en-US"/>
              <a:t>Additionally the Microsoft Graph API (separately) can further enable investigations and impact analysis by providing business context and insights into assets from the collective knowledge about accounts, systems, and documents in Microsoft systems like Office 35. </a:t>
            </a:r>
          </a:p>
          <a:p>
            <a:endParaRPr lang="en-US"/>
          </a:p>
          <a:p>
            <a:r>
              <a:rPr lang="en-US" b="1"/>
              <a:t>CLICK 4</a:t>
            </a:r>
          </a:p>
          <a:p>
            <a:endParaRPr lang="en-US" b="1"/>
          </a:p>
          <a:p>
            <a:r>
              <a:rPr lang="en-US"/>
              <a:t>The Graph API can also enable automation by enabling you to initiate actions on connected systems such as </a:t>
            </a:r>
          </a:p>
          <a:p>
            <a:pPr marL="171450" indent="-171450">
              <a:buFont typeface="Arial" panose="020B0604020202020204" pitchFamily="34" charset="0"/>
              <a:buChar char="•"/>
            </a:pPr>
            <a:r>
              <a:rPr lang="en-US"/>
              <a:t>Isolating a server with Azure security center</a:t>
            </a:r>
          </a:p>
          <a:p>
            <a:pPr marL="171450" indent="-171450">
              <a:buFont typeface="Arial" panose="020B0604020202020204" pitchFamily="34" charset="0"/>
              <a:buChar char="•"/>
            </a:pPr>
            <a:r>
              <a:rPr lang="en-US"/>
              <a:t>Blocking a C2 IP address in a </a:t>
            </a:r>
            <a:r>
              <a:rPr lang="en-US" err="1"/>
              <a:t>palo</a:t>
            </a:r>
            <a:r>
              <a:rPr lang="en-US"/>
              <a:t> alto firewall</a:t>
            </a:r>
          </a:p>
          <a:p>
            <a:pPr marL="171450" indent="-171450">
              <a:buFont typeface="Arial" panose="020B0604020202020204" pitchFamily="34" charset="0"/>
              <a:buChar char="•"/>
            </a:pPr>
            <a:r>
              <a:rPr lang="en-US"/>
              <a:t>Resetting a passcode on a device using Intune</a:t>
            </a:r>
          </a:p>
          <a:p>
            <a:pPr marL="171450" indent="-171450">
              <a:buFont typeface="Arial" panose="020B0604020202020204" pitchFamily="34" charset="0"/>
              <a:buChar char="•"/>
            </a:pPr>
            <a:r>
              <a:rPr lang="en-US"/>
              <a:t>Revoking access to a file for certain users using Azure Information Protection</a:t>
            </a:r>
          </a:p>
          <a:p>
            <a:endParaRPr lang="en-US"/>
          </a:p>
          <a:p>
            <a:r>
              <a:rPr lang="en-US" sz="1200" b="1" kern="1200">
                <a:solidFill>
                  <a:schemeClr val="tx1"/>
                </a:solidFill>
                <a:effectLst/>
                <a:latin typeface="+mn-lt"/>
                <a:ea typeface="+mn-ea"/>
                <a:cs typeface="+mn-cs"/>
              </a:rPr>
              <a:t>Additional Notes:</a:t>
            </a:r>
          </a:p>
          <a:p>
            <a:pPr marL="171450" indent="-171450">
              <a:buFont typeface="Arial" panose="020B0604020202020204" pitchFamily="34" charset="0"/>
              <a:buChar char="•"/>
            </a:pPr>
            <a:r>
              <a:rPr lang="en-US" sz="1200" kern="1200">
                <a:solidFill>
                  <a:schemeClr val="tx1"/>
                </a:solidFill>
                <a:effectLst/>
                <a:latin typeface="+mn-lt"/>
                <a:ea typeface="+mn-ea"/>
                <a:cs typeface="+mn-cs"/>
              </a:rPr>
              <a:t>Like the Microsoft Graph API, the Graph Security API is free of charge and leverages Azure Active Directory authentication for access. </a:t>
            </a:r>
          </a:p>
          <a:p>
            <a:pPr marL="171450" indent="-171450">
              <a:buFont typeface="Arial" panose="020B0604020202020204" pitchFamily="34" charset="0"/>
              <a:buChar char="•"/>
            </a:pPr>
            <a:r>
              <a:rPr lang="en-US" sz="1200" kern="1200">
                <a:solidFill>
                  <a:schemeClr val="tx1"/>
                </a:solidFill>
                <a:effectLst/>
                <a:latin typeface="+mn-lt"/>
                <a:ea typeface="+mn-ea"/>
                <a:cs typeface="+mn-cs"/>
              </a:rPr>
              <a:t>Microsoft does not collect your security information from the graph. Microsoft only maintains a limited level of API usage logging so that we can troubleshoot issues (Log queries + arguments + response time – </a:t>
            </a:r>
            <a:r>
              <a:rPr lang="en-US" sz="1200" b="1" kern="1200">
                <a:solidFill>
                  <a:schemeClr val="tx1"/>
                </a:solidFill>
                <a:effectLst/>
                <a:latin typeface="+mn-lt"/>
                <a:ea typeface="+mn-ea"/>
                <a:cs typeface="+mn-cs"/>
              </a:rPr>
              <a:t>NEED TO VERIFY DETAILS</a:t>
            </a:r>
            <a:r>
              <a:rPr lang="en-US" sz="1200" kern="1200">
                <a:solidFill>
                  <a:schemeClr val="tx1"/>
                </a:solidFill>
                <a:effectLst/>
                <a:latin typeface="+mn-lt"/>
                <a:ea typeface="+mn-ea"/>
                <a:cs typeface="+mn-cs"/>
              </a:rPr>
              <a:t>)</a:t>
            </a:r>
          </a:p>
          <a:p>
            <a:pPr marL="171450" indent="-171450">
              <a:buFont typeface="Arial" panose="020B0604020202020204" pitchFamily="34" charset="0"/>
              <a:buChar char="•"/>
            </a:pPr>
            <a:r>
              <a:rPr lang="en-US" sz="1200" kern="1200">
                <a:solidFill>
                  <a:schemeClr val="tx1"/>
                </a:solidFill>
                <a:effectLst/>
                <a:latin typeface="+mn-lt"/>
                <a:ea typeface="+mn-ea"/>
                <a:cs typeface="+mn-cs"/>
              </a:rPr>
              <a:t>Accessing intelligence from the trillions of signals in Microsoft's intelligent security graph requires the use of Microsoft’s security capabilities like windows defender ATP, azure security Center, office 365 ATP, etc.</a:t>
            </a:r>
          </a:p>
          <a:p>
            <a:endParaRPr lang="en-US"/>
          </a:p>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19</a:t>
            </a:fld>
            <a:endParaRPr lang="en-US"/>
          </a:p>
        </p:txBody>
      </p:sp>
    </p:spTree>
    <p:extLst>
      <p:ext uri="{BB962C8B-B14F-4D97-AF65-F5344CB8AC3E}">
        <p14:creationId xmlns:p14="http://schemas.microsoft.com/office/powerpoint/2010/main" val="17593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b="0" dirty="0"/>
              <a:t>The threats your organization likely faces comes from an interconnected ecosystem, not any single attacker or attack group.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Behind most attackers is a supply chain of </a:t>
            </a:r>
            <a:r>
              <a:rPr kumimoji="0" lang="en-US" sz="12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rPr>
              <a:t>criminal (black market) and non-criminal (grey market) </a:t>
            </a:r>
            <a:r>
              <a:rPr lang="en-US" b="0" dirty="0"/>
              <a:t>services and tools</a:t>
            </a:r>
            <a:endParaRPr kumimoji="0" lang="en-US" sz="12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ndParaRPr>
          </a:p>
          <a:p>
            <a:endParaRPr lang="en-US" b="1" dirty="0"/>
          </a:p>
          <a:p>
            <a:r>
              <a:rPr lang="en-US" b="1" dirty="0"/>
              <a:t>CLICK 1</a:t>
            </a:r>
          </a:p>
          <a:p>
            <a:endParaRPr lang="en-US" b="1" dirty="0"/>
          </a:p>
          <a:p>
            <a:r>
              <a:rPr lang="en-US" b="0" dirty="0"/>
              <a:t>This ecosystem consists of an array of both criminal and non-criminal offerings: </a:t>
            </a:r>
          </a:p>
          <a:p>
            <a:pPr marL="171450" indent="-171450">
              <a:buFont typeface="Arial" panose="020B0604020202020204" pitchFamily="34" charset="0"/>
              <a:buChar char="•"/>
            </a:pPr>
            <a:r>
              <a:rPr lang="en-US" b="1" dirty="0"/>
              <a:t>Criminal </a:t>
            </a:r>
            <a:r>
              <a:rPr lang="en-US" b="0" dirty="0"/>
              <a:t>services are offered by criminals with solely illegal use cases. </a:t>
            </a:r>
          </a:p>
          <a:p>
            <a:pPr marL="171450" indent="-171450">
              <a:buFont typeface="Arial" panose="020B0604020202020204" pitchFamily="34" charset="0"/>
              <a:buChar char="•"/>
            </a:pPr>
            <a:r>
              <a:rPr lang="en-US" b="1" dirty="0"/>
              <a:t>Non-criminal </a:t>
            </a:r>
            <a:r>
              <a:rPr lang="en-US" b="0" dirty="0"/>
              <a:t>services offered by gray hat markets could be used for legitimate or criminal purposes (hence “gray” nature of market)</a:t>
            </a:r>
          </a:p>
          <a:p>
            <a:endParaRPr lang="en-US" b="0" dirty="0"/>
          </a:p>
          <a:p>
            <a:r>
              <a:rPr lang="en-US" b="0" dirty="0"/>
              <a:t>The supply chain allows for more efficiencies and specialization for the attackers, but this specialization also brings a kind of fragility. Defenders who focus on choke points (e.g. commonly used tools and methods) can use this supply chain against them with better detection and blocking. </a:t>
            </a:r>
          </a:p>
          <a:p>
            <a:endParaRPr lang="en-US" b="0" dirty="0"/>
          </a:p>
          <a:p>
            <a:r>
              <a:rPr lang="en-US" b="0" dirty="0"/>
              <a:t>For example, username/password pairs are sold in multi-million account blocks, making “account checkers” an essential attacker tool to find the 1-2% valid passwords in the bunch. Detecting these account checkers can give you an early heads up on reconnaissance that could indicate an impending attack.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92411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p>
          <a:p>
            <a:endParaRPr lang="en-US" b="1"/>
          </a:p>
          <a:p>
            <a:r>
              <a:rPr lang="en-US" b="0"/>
              <a:t>This ecosystem consists of an array of both criminal and non-criminal offerings: </a:t>
            </a:r>
          </a:p>
          <a:p>
            <a:pPr marL="171450" indent="-171450">
              <a:buFont typeface="Arial" panose="020B0604020202020204" pitchFamily="34" charset="0"/>
              <a:buChar char="•"/>
            </a:pPr>
            <a:r>
              <a:rPr lang="en-US" b="1"/>
              <a:t>Criminal </a:t>
            </a:r>
            <a:r>
              <a:rPr lang="en-US" b="0"/>
              <a:t>services are offered by criminals with solely illegal use cases. </a:t>
            </a:r>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a:t>
            </a:r>
          </a:p>
          <a:p>
            <a:endParaRPr lang="en-US" b="0"/>
          </a:p>
          <a:p>
            <a:r>
              <a:rPr lang="en-US" b="0"/>
              <a:t>The supply chain allows for more efficiencies and specialization for the attackers, but this specialization also brings a kind of fragility. Defenders who focus on choke points (e.g. commonly used tools and methods) can use this supply chain against them with better detection and blocking. </a:t>
            </a:r>
          </a:p>
          <a:p>
            <a:endParaRPr lang="en-US" b="0"/>
          </a:p>
          <a:p>
            <a:r>
              <a:rPr lang="en-US" b="0"/>
              <a:t>For example, username/password pairs are sold in multi-million account blocks, making “account checkers” an essential attacker tool to find the 1-2% valid passwords in the bunch. Detecting these account checkers can give you an early heads up on reconnaissance that could indicate an impending attack.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92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dirty="0"/>
              <a:t>Key Takeaway: </a:t>
            </a:r>
            <a:r>
              <a:rPr lang="en-US" sz="1100" dirty="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dirty="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dirty="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dirty="0"/>
          </a:p>
          <a:p>
            <a:pPr lvl="0" defTabSz="914367">
              <a:lnSpc>
                <a:spcPct val="90000"/>
              </a:lnSpc>
              <a:spcBef>
                <a:spcPct val="20000"/>
              </a:spcBef>
              <a:buSzPct val="90000"/>
            </a:pPr>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024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Dark Market Products </a:t>
            </a:r>
            <a:r>
              <a:rPr lang="en-US" dirty="0"/>
              <a:t>are notably inexpensive with a few exceptions (like zero days)</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sampling of price ranges to give you a sense of what is traded and how much it costs. Like any other market, the prices vary because of supply, demand, and externalities like war/politics/etc. </a:t>
            </a:r>
          </a:p>
          <a:p>
            <a:endParaRPr lang="en-US" b="0" i="0" baseline="0" dirty="0"/>
          </a:p>
          <a:p>
            <a:r>
              <a:rPr lang="en-US" b="1" i="0" baseline="0" dirty="0"/>
              <a:t>0Day / Zero Day </a:t>
            </a:r>
            <a:r>
              <a:rPr lang="en-US" b="0" i="0" baseline="0" dirty="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dirty="0"/>
          </a:p>
          <a:p>
            <a:r>
              <a:rPr lang="en-US" b="1" i="0" baseline="0" dirty="0"/>
              <a:t>CLICK 1</a:t>
            </a:r>
          </a:p>
          <a:p>
            <a:endParaRPr lang="en-US" b="0" i="0" baseline="0" dirty="0"/>
          </a:p>
          <a:p>
            <a:r>
              <a:rPr lang="en-US" b="1" i="0" baseline="0" dirty="0"/>
              <a:t>RATs</a:t>
            </a:r>
            <a:r>
              <a:rPr lang="en-US" b="0" i="0" baseline="0" dirty="0"/>
              <a:t> range from free to premium pricing of about $2,000 USD</a:t>
            </a:r>
          </a:p>
          <a:p>
            <a:endParaRPr lang="en-US" b="0" i="0" baseline="0" dirty="0"/>
          </a:p>
          <a:p>
            <a:r>
              <a:rPr lang="en-US" b="1" i="0" baseline="0" dirty="0"/>
              <a:t>Loads</a:t>
            </a:r>
            <a:r>
              <a:rPr lang="en-US" b="0" i="0" baseline="0" dirty="0"/>
              <a:t> are compromised PCs or mobile devices that can be taken over by the buyer on a temporary or permanent basis and cost pennies up to a dollar for PCs and a few dollars for mobile devices. </a:t>
            </a:r>
          </a:p>
          <a:p>
            <a:endParaRPr lang="en-US" b="0" i="0" baseline="0" dirty="0"/>
          </a:p>
          <a:p>
            <a:r>
              <a:rPr lang="en-US" b="1" i="0" baseline="0" dirty="0"/>
              <a:t>CLICK 2</a:t>
            </a:r>
          </a:p>
          <a:p>
            <a:endParaRPr lang="en-US" b="0" i="0" baseline="0" dirty="0"/>
          </a:p>
          <a:p>
            <a:r>
              <a:rPr lang="en-US" b="1" i="0" baseline="0" dirty="0"/>
              <a:t>[Distributed] Denial of Service (DOS / DDoS) </a:t>
            </a:r>
            <a:r>
              <a:rPr lang="en-US" b="0" i="0" baseline="0" dirty="0"/>
              <a:t>attack services are focused on slowing or taking down target services or websites. There are many price variables, but average monthly rate is less than $1,000 USD</a:t>
            </a:r>
            <a:endParaRPr lang="en-US" b="1" i="0" baseline="0" dirty="0"/>
          </a:p>
          <a:p>
            <a:endParaRPr lang="en-US" b="1" i="0" baseline="0" dirty="0"/>
          </a:p>
          <a:p>
            <a:r>
              <a:rPr lang="en-US" b="1" i="0" baseline="0" dirty="0"/>
              <a:t>Proxy </a:t>
            </a:r>
            <a:r>
              <a:rPr lang="en-US" b="0" i="0" baseline="0" dirty="0"/>
              <a:t>services allow an attacker to route traffic through a local IP address range to defeat blocking of traffic from their country. </a:t>
            </a:r>
          </a:p>
          <a:p>
            <a:endParaRPr lang="en-US" b="1" i="0" baseline="0" dirty="0"/>
          </a:p>
          <a:p>
            <a:r>
              <a:rPr lang="en-US" b="1" i="0" baseline="0" dirty="0"/>
              <a:t>CLICK 3</a:t>
            </a:r>
          </a:p>
          <a:p>
            <a:endParaRPr lang="en-US" b="0" i="0" baseline="0" dirty="0"/>
          </a:p>
          <a:p>
            <a:r>
              <a:rPr lang="en-US" b="1" i="0" baseline="0" dirty="0"/>
              <a:t>Ransomware </a:t>
            </a:r>
            <a:r>
              <a:rPr lang="en-US" b="0" i="0" baseline="0" dirty="0"/>
              <a:t>is sold as a kit and is also offered in an affiliate model where the kit maker takes a percentage of the ransomware profit of the attack. </a:t>
            </a:r>
          </a:p>
          <a:p>
            <a:endParaRPr lang="en-US" b="0" i="0" baseline="0" dirty="0"/>
          </a:p>
          <a:p>
            <a:r>
              <a:rPr lang="en-US" b="1" i="0" baseline="0" dirty="0"/>
              <a:t>Spearphishing </a:t>
            </a:r>
            <a:r>
              <a:rPr lang="en-US" b="0" i="0" baseline="0" dirty="0"/>
              <a:t>is usually priced by successful account takeover and costs between USD $100 and $1000</a:t>
            </a:r>
            <a:endParaRPr lang="en-US" b="0" i="0" baseline="0" dirty="0">
              <a:cs typeface="Calibri"/>
            </a:endParaRP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dirty="0"/>
              <a:t>Compromised accounts </a:t>
            </a:r>
            <a:r>
              <a:rPr lang="en-US" b="0" i="0" baseline="0" dirty="0"/>
              <a:t>usually come in bulk in very large blocks. Prices average around $1 USD per 1k accounts and quality varies significantly (from </a:t>
            </a:r>
            <a:r>
              <a:rPr lang="en-US" sz="1200" kern="1200" dirty="0">
                <a:solidFill>
                  <a:schemeClr val="tx1"/>
                </a:solidFill>
                <a:effectLst/>
                <a:latin typeface="+mn-lt"/>
                <a:ea typeface="+mn-ea"/>
                <a:cs typeface="+mn-cs"/>
              </a:rPr>
              <a:t>0.1% up to 20% </a:t>
            </a:r>
            <a:r>
              <a:rPr lang="en-US" b="0" i="0" baseline="0" dirty="0"/>
              <a:t>of the username/password pairs may be valid)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snapshot of average prices; the actual prices fluctuate up and down but you now have an idea of what can be bought/sold at what price. </a:t>
            </a:r>
          </a:p>
          <a:p>
            <a:endParaRPr lang="en-US" b="0" i="0" baseline="0" dirty="0"/>
          </a:p>
          <a:p>
            <a:r>
              <a:rPr lang="en-US" b="1" i="0" baseline="0" dirty="0"/>
              <a:t>Additional Information</a:t>
            </a:r>
          </a:p>
          <a:p>
            <a:pPr marL="171450" indent="-171450">
              <a:buFont typeface="Arial" panose="020B0604020202020204" pitchFamily="34" charset="0"/>
              <a:buChar char="•"/>
            </a:pPr>
            <a:r>
              <a:rPr lang="en-US" b="0" i="0" baseline="0" dirty="0"/>
              <a:t>This cheapness of resources make the attacker ROI equation quite favorable. </a:t>
            </a:r>
          </a:p>
          <a:p>
            <a:pPr marL="171450" indent="-171450">
              <a:buFont typeface="Arial" panose="020B0604020202020204" pitchFamily="34" charset="0"/>
              <a:buChar char="•"/>
            </a:pPr>
            <a:r>
              <a:rPr lang="en-US" b="0" i="0" baseline="0" dirty="0"/>
              <a:t>The cheapness is partially offset by the speculative nature of attacks (as not all pay off) and the risk of illegal activities (jails/fines/etc.), but it remains an incredibly lucrative opportunity space for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These are strategic approaches we recommend based on what we have learned from studying the dark market data</a:t>
            </a:r>
            <a:endParaRPr lang="en-US" b="0"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54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1" dirty="0"/>
              <a:t>Key takeaway: </a:t>
            </a:r>
            <a:r>
              <a:rPr lang="en-US" sz="1200" b="0" dirty="0"/>
              <a:t>We recommend that you (1) buy detection and response tools with “commodity” dark market intelligence already built and (2) focus further intelligence investments on unique aspects of your business and mission</a:t>
            </a:r>
          </a:p>
          <a:p>
            <a:endParaRPr lang="en-US" sz="1200" b="0" dirty="0"/>
          </a:p>
          <a:p>
            <a:r>
              <a:rPr lang="en-US" dirty="0">
                <a:solidFill>
                  <a:schemeClr val="tx1">
                    <a:lumMod val="50000"/>
                  </a:schemeClr>
                </a:solidFill>
              </a:rPr>
              <a:t>Security is a challenging partially because attackers have access to specialized tools and services via dark markets</a:t>
            </a:r>
          </a:p>
          <a:p>
            <a:endParaRPr lang="en-US" dirty="0">
              <a:solidFill>
                <a:schemeClr val="tx1">
                  <a:lumMod val="50000"/>
                </a:schemeClr>
              </a:solidFill>
            </a:endParaRPr>
          </a:p>
          <a:p>
            <a:r>
              <a:rPr lang="en-US" sz="1200" b="1" dirty="0"/>
              <a:t>CLICK 1</a:t>
            </a:r>
          </a:p>
          <a:p>
            <a:endParaRPr lang="en-US" sz="1200" b="0" dirty="0"/>
          </a:p>
          <a:p>
            <a:r>
              <a:rPr lang="en-US" sz="1200" b="0" dirty="0"/>
              <a:t>For this (and other reasons) Security has to be tightly focused on only the most effective activities with the highest security ROI</a:t>
            </a:r>
          </a:p>
          <a:p>
            <a:endParaRPr lang="en-US" sz="1200" b="0" dirty="0"/>
          </a:p>
          <a:p>
            <a:r>
              <a:rPr lang="en-US" sz="1200" b="0" dirty="0"/>
              <a:t>We recommend leveraging the investments Microsoft had already made into integrating actionable dark market intelligence into our products via the intelligent security graph rather than trying to do this yourself. </a:t>
            </a:r>
          </a:p>
          <a:p>
            <a:endParaRPr lang="en-US" sz="1200" b="0" dirty="0"/>
          </a:p>
          <a:p>
            <a:r>
              <a:rPr lang="en-US" sz="1200" b="0" dirty="0"/>
              <a:t>We also recommend that you focus any intelligence investments on what you need to manage the unique threats to your industry or your organization.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SMSG Readiness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039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Machine learning is a function of Artificial Intelligence (AI) that enables significant benefits for data analysis</a:t>
            </a:r>
          </a:p>
          <a:p>
            <a:endParaRPr lang="en-US" dirty="0"/>
          </a:p>
          <a:p>
            <a:r>
              <a:rPr lang="en-US" b="1" dirty="0"/>
              <a:t>CLICK 1 </a:t>
            </a:r>
          </a:p>
          <a:p>
            <a:endParaRPr lang="en-US" dirty="0"/>
          </a:p>
          <a:p>
            <a:r>
              <a:rPr lang="en-US" dirty="0"/>
              <a:t>Supervised ML can help scale human expertise across large datasets rapidly by having experts identify and tag patterns in a smaller subset and then apply the same logic over large datasets. </a:t>
            </a:r>
          </a:p>
          <a:p>
            <a:endParaRPr lang="en-US" dirty="0"/>
          </a:p>
          <a:p>
            <a:r>
              <a:rPr lang="en-US" dirty="0">
                <a:highlight>
                  <a:srgbClr val="FFFF00"/>
                </a:highlight>
                <a:latin typeface="Calibri" panose="020F0502020204030204" pitchFamily="34" charset="0"/>
                <a:ea typeface="Calibri" panose="020F0502020204030204" pitchFamily="34" charset="0"/>
              </a:rPr>
              <a:t>For example in our antivirus, </a:t>
            </a:r>
            <a:r>
              <a:rPr lang="en-US" sz="1200" dirty="0">
                <a:highlight>
                  <a:srgbClr val="FFFF00"/>
                </a:highlight>
              </a:rPr>
              <a:t>For every sample analyzed by a Microsoft expert, we protect, on average, against 4,500 other malicious samples through our next-gen technologies like machine learning, automation, and heuristics.</a:t>
            </a:r>
          </a:p>
          <a:p>
            <a:endParaRPr lang="en-US" dirty="0"/>
          </a:p>
          <a:p>
            <a:endParaRPr lang="en-US" dirty="0"/>
          </a:p>
          <a:p>
            <a:r>
              <a:rPr lang="en-US" b="1" dirty="0"/>
              <a:t>CLICK 2 </a:t>
            </a:r>
          </a:p>
          <a:p>
            <a:endParaRPr lang="en-US" b="1" dirty="0"/>
          </a:p>
          <a:p>
            <a:r>
              <a:rPr lang="en-US" dirty="0"/>
              <a:t>Unsupervised ML can help identify correlations and “clusters” of similar data that a human analyst might otherwise miss.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One example is using an algorithm to cluster files into similar clusters and allowing the algorithm to determine the best features to do the clustering. Human experts can then add labels into the clustered results which allows us to find similar malware files and clusters of completely unknown files.</a:t>
            </a:r>
          </a:p>
          <a:p>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23</a:t>
            </a:fld>
            <a:endParaRPr lang="en-US"/>
          </a:p>
        </p:txBody>
      </p:sp>
    </p:spTree>
    <p:extLst>
      <p:ext uri="{BB962C8B-B14F-4D97-AF65-F5344CB8AC3E}">
        <p14:creationId xmlns:p14="http://schemas.microsoft.com/office/powerpoint/2010/main" val="1210592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Like all technologies, Machine </a:t>
            </a:r>
            <a:r>
              <a:rPr lang="en-US" dirty="0"/>
              <a:t>learning (ML) has potential risk and weaknesses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security applications, this is mostly a concern of false positive (erroneous alert) or false negative (missed attack signal).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Machine learning can amplify human bias, this is particularly true in supervised ML where it relies on the initial judgement of human experts that is then scaled out across the larger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2 – Private/sensitive information often correlates strongly to one or more ‘public’ attributes, so machine learning can inadvertently expose what was thought to be private or masked data. </a:t>
            </a:r>
          </a:p>
          <a:p>
            <a:pPr marL="0" indent="0">
              <a:buNone/>
            </a:pPr>
            <a:endParaRPr lang="en-US" dirty="0"/>
          </a:p>
          <a:p>
            <a:pPr marL="0" indent="0">
              <a:buNone/>
            </a:pPr>
            <a:r>
              <a:rPr lang="en-US" dirty="0"/>
              <a:t>3 – If datasets are incomplete or ambiguous, machine learning may conflate different objects together. </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Of particular concern to security is deliberate abuse of ML systems. Microsoft has anticipated that attackers will attempt this and built in mitigation measures to our use of machine learning. For more information, see </a:t>
            </a:r>
            <a:r>
              <a:rPr lang="en-US" sz="1200" i="1" dirty="0">
                <a:ea typeface="Segoe UI" pitchFamily="34" charset="0"/>
                <a:cs typeface="Segoe UI" pitchFamily="34" charset="0"/>
                <a:hlinkClick r:id="rId3"/>
              </a:rPr>
              <a:t>https://aka.ms/ProtectingML</a:t>
            </a:r>
            <a:r>
              <a:rPr lang="en-US" sz="1200" i="1" dirty="0">
                <a:ea typeface="Segoe UI" pitchFamily="34" charset="0"/>
                <a:cs typeface="Segoe UI" pitchFamily="34" charset="0"/>
              </a:rPr>
              <a:t> </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919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Key Takeaway: </a:t>
            </a:r>
            <a:r>
              <a:rPr lang="en-US" b="0" dirty="0">
                <a:highlight>
                  <a:srgbClr val="FFFF00"/>
                </a:highlight>
              </a:rPr>
              <a:t>Microsoft uses Machine </a:t>
            </a:r>
            <a:r>
              <a:rPr lang="en-US" dirty="0">
                <a:highlight>
                  <a:srgbClr val="FFFF00"/>
                </a:highlight>
              </a:rPr>
              <a:t>learning (ML) extensively to increase security detection</a:t>
            </a:r>
          </a:p>
          <a:p>
            <a:endParaRPr lang="en-US" dirty="0">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dirty="0">
                <a:highlight>
                  <a:srgbClr val="FFFF00"/>
                </a:highlight>
              </a:rPr>
              <a:t>Defender ATP Antivirus </a:t>
            </a:r>
            <a:r>
              <a:rPr lang="en-US" dirty="0">
                <a:highlight>
                  <a:srgbClr val="FFFF00"/>
                </a:highlight>
              </a:rPr>
              <a:t>uses ML extensively, details in the next slide. </a:t>
            </a:r>
          </a:p>
          <a:p>
            <a:endParaRPr lang="en-US" dirty="0">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dirty="0">
                <a:highlight>
                  <a:srgbClr val="FFFF00"/>
                </a:highlight>
                <a:latin typeface="Calibri" panose="020F0502020204030204" pitchFamily="34" charset="0"/>
                <a:ea typeface="Calibri" panose="020F0502020204030204" pitchFamily="34" charset="0"/>
              </a:rPr>
              <a:t>Application Whitelisting - </a:t>
            </a:r>
            <a:r>
              <a:rPr lang="en-US" dirty="0">
                <a:highlight>
                  <a:srgbClr val="FFFF00"/>
                </a:highlight>
                <a:latin typeface="Calibri" panose="020F0502020204030204" pitchFamily="34" charset="0"/>
                <a:ea typeface="Calibri" panose="020F0502020204030204" pitchFamily="34" charset="0"/>
              </a:rPr>
              <a:t>Azure Security Center uses machine learning to identify what the normal processes are for a server and recommends – </a:t>
            </a:r>
          </a:p>
          <a:p>
            <a:r>
              <a:rPr lang="en-US" dirty="0">
                <a:latin typeface="Calibri" panose="020F0502020204030204" pitchFamily="34" charset="0"/>
                <a:ea typeface="Calibri" panose="020F0502020204030204" pitchFamily="34" charset="0"/>
              </a:rPr>
              <a:t>https://docs.microsoft.com/en-us/azure/security-center/security-center-adaptive-application</a:t>
            </a:r>
          </a:p>
          <a:p>
            <a:endParaRPr lang="en-US" dirty="0">
              <a:highlight>
                <a:srgbClr val="FFFF00"/>
              </a:highlight>
              <a:latin typeface="Calibri" panose="020F0502020204030204" pitchFamily="34" charset="0"/>
              <a:ea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Calibri" panose="020F0502020204030204" pitchFamily="34" charset="0"/>
                <a:ea typeface="Calibri" panose="020F0502020204030204" pitchFamily="34" charset="0"/>
              </a:rPr>
              <a:t>Many VMs in the cloud have a dedicated purpose and thus should run a short, well-defined, and rarely modified list of applications. However, without the right protection on these VMs, anyone that gains unauthorized access to these VMs can could potentially run any applications to gain further access to the environment. Existing Application Whitelisting tools help to reduce a machine’s attack surface by allowing only authorized processes to run on the machine, but are hard to maintain such that critical authorized applications are able to run. This type of defense is not used frequently because of the management and maintenance overhead. Azure Security Center ML models identify stable VMs and the executables they routinely use. These are processed into recommendations of directories and file signatures to be allowed on the VMs. On top of that, we also cluster VMs into groups of similar recommendations, to allow for easier maintenance and manageability.</a:t>
            </a:r>
          </a:p>
          <a:p>
            <a:endParaRPr lang="en-US" dirty="0">
              <a:highlight>
                <a:srgbClr val="FFFF00"/>
              </a:highlight>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b="1" dirty="0">
                <a:highlight>
                  <a:srgbClr val="FFFF00"/>
                </a:highlight>
                <a:latin typeface="Calibri" panose="020F0502020204030204" pitchFamily="34" charset="0"/>
                <a:ea typeface="Calibri" panose="020F0502020204030204" pitchFamily="34" charset="0"/>
              </a:rPr>
              <a:t>Threat Detection - </a:t>
            </a:r>
            <a:r>
              <a:rPr lang="en-US" dirty="0">
                <a:highlight>
                  <a:srgbClr val="FFFF00"/>
                </a:highlight>
                <a:latin typeface="Calibri" panose="020F0502020204030204" pitchFamily="34" charset="0"/>
                <a:ea typeface="Calibri" panose="020F0502020204030204" pitchFamily="34" charset="0"/>
              </a:rPr>
              <a:t>Azure Security Center</a:t>
            </a:r>
            <a:br>
              <a:rPr lang="en-US" dirty="0">
                <a:highlight>
                  <a:srgbClr val="FFFF00"/>
                </a:highlight>
                <a:latin typeface="Calibri" panose="020F0502020204030204" pitchFamily="34" charset="0"/>
                <a:ea typeface="Calibri" panose="020F0502020204030204" pitchFamily="34" charset="0"/>
              </a:rPr>
            </a:br>
            <a:r>
              <a:rPr lang="en-US" dirty="0">
                <a:latin typeface="Calibri" panose="020F0502020204030204" pitchFamily="34" charset="0"/>
                <a:ea typeface="Calibri" panose="020F0502020204030204" pitchFamily="34" charset="0"/>
              </a:rPr>
              <a:t>https://docs.microsoft.com/en-us/azure/security-center/security-center-ueba-mcas</a:t>
            </a:r>
            <a:r>
              <a:rPr lang="en-US" dirty="0">
                <a:highlight>
                  <a:srgbClr val="FFFF00"/>
                </a:highlight>
                <a:latin typeface="Calibri" panose="020F0502020204030204" pitchFamily="34" charset="0"/>
                <a:ea typeface="Calibri" panose="020F0502020204030204" pitchFamily="34" charset="0"/>
              </a:rPr>
              <a:t> </a:t>
            </a:r>
          </a:p>
          <a:p>
            <a:pPr marL="457200" marR="0">
              <a:spcBef>
                <a:spcPts val="0"/>
              </a:spcBef>
              <a:spcAft>
                <a:spcPts val="0"/>
              </a:spcAft>
            </a:pPr>
            <a:r>
              <a:rPr lang="en-US" dirty="0">
                <a:highlight>
                  <a:srgbClr val="FFFF00"/>
                </a:highlight>
                <a:latin typeface="Calibri" panose="020F0502020204030204" pitchFamily="34" charset="0"/>
                <a:ea typeface="Calibri" panose="020F0502020204030204" pitchFamily="34" charset="0"/>
              </a:rPr>
              <a:t> </a:t>
            </a:r>
          </a:p>
          <a:p>
            <a:pPr marL="457200" marR="0" algn="just">
              <a:spcBef>
                <a:spcPts val="0"/>
              </a:spcBef>
              <a:spcAft>
                <a:spcPts val="0"/>
              </a:spcAft>
            </a:pPr>
            <a:r>
              <a:rPr lang="en-US" b="1" dirty="0">
                <a:highlight>
                  <a:srgbClr val="FFFF00"/>
                </a:highlight>
                <a:latin typeface="Calibri" panose="020F0502020204030204" pitchFamily="34" charset="0"/>
                <a:ea typeface="Calibri" panose="020F0502020204030204" pitchFamily="34" charset="0"/>
              </a:rPr>
              <a:t>Malicious User Profiling - </a:t>
            </a:r>
            <a:r>
              <a:rPr lang="en-US" dirty="0">
                <a:highlight>
                  <a:srgbClr val="FFFF00"/>
                </a:highlight>
                <a:latin typeface="Calibri" panose="020F0502020204030204" pitchFamily="34" charset="0"/>
                <a:ea typeface="Calibri" panose="020F0502020204030204" pitchFamily="34" charset="0"/>
              </a:rPr>
              <a:t>Malicious activity is often hard to detect with manually generated rules, due to complex attack patterns, diversity of valid VMs activities, and the rapid improvement in attacking tools. Detecting malicious activity is even harder when each single execution in the activity cannot identify that the activity is malicious. To overcome these challenges, Azure Security Center uses ML to learn behavioral patterns of known malicious logins and execution sequences. These dynamically adapt to new attacks and hacking tools.  And allow us to detect attacks on your Azure resources.</a:t>
            </a:r>
          </a:p>
          <a:p>
            <a:pPr marL="457200" marR="0" algn="just">
              <a:spcBef>
                <a:spcPts val="0"/>
              </a:spcBef>
              <a:spcAft>
                <a:spcPts val="0"/>
              </a:spcAft>
            </a:pPr>
            <a:r>
              <a:rPr lang="en-US" dirty="0">
                <a:highlight>
                  <a:srgbClr val="FFFF00"/>
                </a:highlight>
                <a:latin typeface="Calibri" panose="020F0502020204030204" pitchFamily="34" charset="0"/>
                <a:ea typeface="Calibri" panose="020F0502020204030204" pitchFamily="34" charset="0"/>
              </a:rPr>
              <a:t> </a:t>
            </a:r>
          </a:p>
          <a:p>
            <a:pPr marL="457200" marR="0">
              <a:spcBef>
                <a:spcPts val="0"/>
              </a:spcBef>
              <a:spcAft>
                <a:spcPts val="0"/>
              </a:spcAft>
            </a:pPr>
            <a:r>
              <a:rPr lang="en-US" b="1" dirty="0">
                <a:latin typeface="Calibri" panose="020F0502020204030204" pitchFamily="34" charset="0"/>
                <a:ea typeface="Calibri" panose="020F0502020204030204" pitchFamily="34" charset="0"/>
              </a:rPr>
              <a:t>Compromised VMs - </a:t>
            </a:r>
            <a:r>
              <a:rPr lang="en-US" dirty="0">
                <a:latin typeface="Calibri" panose="020F0502020204030204" pitchFamily="34" charset="0"/>
                <a:ea typeface="Calibri" panose="020F0502020204030204" pitchFamily="34" charset="0"/>
              </a:rPr>
              <a:t> </a:t>
            </a:r>
            <a:r>
              <a:rPr lang="en-US" dirty="0">
                <a:highlight>
                  <a:srgbClr val="FFFF00"/>
                </a:highlight>
                <a:latin typeface="Calibri" panose="020F0502020204030204" pitchFamily="34" charset="0"/>
                <a:ea typeface="Calibri" panose="020F0502020204030204" pitchFamily="34" charset="0"/>
              </a:rPr>
              <a:t>We developed a package of ML detections that help customer identify that their VMs may be compromised. These detections include detection of behavior that is consistent with typical post-compromise activity like outgoing port scanning, outgoing Spam, outgoing DDoS, and more.</a:t>
            </a:r>
            <a:endParaRPr lang="en-US" dirty="0">
              <a:highlight>
                <a:srgbClr val="FFFF00"/>
              </a:highlight>
              <a:latin typeface="Calibri" panose="020F0502020204030204" pitchFamily="34" charset="0"/>
              <a:ea typeface="Calibri" panose="020F0502020204030204" pitchFamily="34" charset="0"/>
              <a:cs typeface="Calibri"/>
            </a:endParaRPr>
          </a:p>
          <a:p>
            <a:r>
              <a:rPr lang="en-US" dirty="0">
                <a:highlight>
                  <a:srgbClr val="FFFF00"/>
                </a:highlight>
                <a:latin typeface="Calibri" panose="020F0502020204030204" pitchFamily="34" charset="0"/>
                <a:ea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B1828D7B-2F82-4E8B-AB08-BDCA710BFF13}" type="slidenum">
              <a:rPr lang="en-US" smtClean="0"/>
              <a:t>25</a:t>
            </a:fld>
            <a:endParaRPr lang="en-US"/>
          </a:p>
        </p:txBody>
      </p:sp>
    </p:spTree>
    <p:extLst>
      <p:ext uri="{BB962C8B-B14F-4D97-AF65-F5344CB8AC3E}">
        <p14:creationId xmlns:p14="http://schemas.microsoft.com/office/powerpoint/2010/main" val="1373496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Key Takeaway: </a:t>
            </a:r>
            <a:r>
              <a:rPr lang="en-US" dirty="0"/>
              <a:t>This is an example of a corporate IT application of Machine learning to security that dramatically increased the accuracy of the system to the point where it was useful</a:t>
            </a:r>
          </a:p>
        </p:txBody>
      </p:sp>
      <p:sp>
        <p:nvSpPr>
          <p:cNvPr id="4" name="Slide Number Placeholder 3"/>
          <p:cNvSpPr>
            <a:spLocks noGrp="1"/>
          </p:cNvSpPr>
          <p:nvPr>
            <p:ph type="sldNum" sz="quarter" idx="5"/>
          </p:nvPr>
        </p:nvSpPr>
        <p:spPr/>
        <p:txBody>
          <a:bodyPr/>
          <a:lstStyle/>
          <a:p>
            <a:fld id="{B1828D7B-2F82-4E8B-AB08-BDCA710BFF13}" type="slidenum">
              <a:rPr lang="en-US" smtClean="0"/>
              <a:t>26</a:t>
            </a:fld>
            <a:endParaRPr lang="en-US"/>
          </a:p>
        </p:txBody>
      </p:sp>
    </p:spTree>
    <p:extLst>
      <p:ext uri="{BB962C8B-B14F-4D97-AF65-F5344CB8AC3E}">
        <p14:creationId xmlns:p14="http://schemas.microsoft.com/office/powerpoint/2010/main" val="222774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Key Takeaway: </a:t>
            </a:r>
            <a:r>
              <a:rPr lang="en-US" dirty="0"/>
              <a:t>This is an overview of how the </a:t>
            </a:r>
            <a:r>
              <a:rPr lang="en-US" dirty="0" err="1"/>
              <a:t>antiviturs</a:t>
            </a:r>
            <a:r>
              <a:rPr lang="en-US" dirty="0"/>
              <a:t> </a:t>
            </a:r>
            <a:r>
              <a:rPr lang="en-US" dirty="0" err="1"/>
              <a:t>capabiltieis</a:t>
            </a:r>
            <a:r>
              <a:rPr lang="en-US" dirty="0"/>
              <a:t> in Windows Defender ATP works</a:t>
            </a:r>
          </a:p>
          <a:p>
            <a:endParaRPr lang="en-US" dirty="0"/>
          </a:p>
          <a:p>
            <a:r>
              <a:rPr lang="en-US" dirty="0"/>
              <a:t>Note that the multiple layers has dual benefits</a:t>
            </a:r>
          </a:p>
          <a:p>
            <a:pPr marL="228600" indent="-228600">
              <a:buAutoNum type="arabicPeriod"/>
            </a:pPr>
            <a:r>
              <a:rPr lang="en-US" dirty="0"/>
              <a:t>Optimize the speed and efficiency of detection </a:t>
            </a:r>
          </a:p>
          <a:p>
            <a:pPr marL="228600" indent="-228600">
              <a:buAutoNum type="arabicPeriod"/>
            </a:pPr>
            <a:r>
              <a:rPr lang="en-US" dirty="0"/>
              <a:t>Increase difficulty of attackers abusing the machine learning because they would have to attempt to tamper with multiple different defense techniques</a:t>
            </a:r>
            <a:br>
              <a:rPr lang="en-US" dirty="0"/>
            </a:br>
            <a:r>
              <a:rPr lang="en-US" dirty="0"/>
              <a:t> </a:t>
            </a:r>
            <a:r>
              <a:rPr lang="en-US" sz="1200" i="1" dirty="0">
                <a:ea typeface="Segoe UI" pitchFamily="34" charset="0"/>
                <a:cs typeface="Segoe UI" pitchFamily="34" charset="0"/>
                <a:hlinkClick r:id="rId3"/>
              </a:rPr>
              <a:t>https://aka.ms/ProtectingML</a:t>
            </a:r>
            <a:r>
              <a:rPr lang="en-US" sz="1200" i="1" dirty="0">
                <a:ea typeface="Segoe UI" pitchFamily="34" charset="0"/>
                <a:cs typeface="Segoe UI" pitchFamily="34" charset="0"/>
              </a:rPr>
              <a:t> </a:t>
            </a:r>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27</a:t>
            </a:fld>
            <a:endParaRPr lang="en-US"/>
          </a:p>
        </p:txBody>
      </p:sp>
    </p:spTree>
    <p:extLst>
      <p:ext uri="{BB962C8B-B14F-4D97-AF65-F5344CB8AC3E}">
        <p14:creationId xmlns:p14="http://schemas.microsoft.com/office/powerpoint/2010/main" val="294788887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been investing in a number of technologies to help organizations better detect and respond to threats. </a:t>
            </a:r>
          </a:p>
          <a:p>
            <a:endParaRPr lang="en-US" sz="1100"/>
          </a:p>
          <a:p>
            <a:r>
              <a:rPr lang="en-US" sz="1100"/>
              <a:t>Microsoft has been investing into providing detective controls to enable better and faster detection and investigation across the attack phases that could show up in an attack chain (kill chain). We won’t be going over all of the technology names, but they are included here for your reference</a:t>
            </a:r>
          </a:p>
          <a:p>
            <a:endParaRPr lang="en-US" sz="1100"/>
          </a:p>
          <a:p>
            <a:r>
              <a:rPr lang="en-US" sz="1100" b="1"/>
              <a:t>CLICK 1</a:t>
            </a:r>
          </a:p>
          <a:p>
            <a:endParaRPr lang="en-US" sz="1100" b="1"/>
          </a:p>
          <a:p>
            <a:r>
              <a:rPr lang="en-US" sz="1100"/>
              <a:t>Many of these capabilities include intelligence reports and malware analysis that appear based on the actual detected attacks to help provide the right context “just in time” for your decision making processes. </a:t>
            </a:r>
          </a:p>
          <a:p>
            <a:endParaRPr lang="en-US" sz="1100"/>
          </a:p>
          <a:p>
            <a:r>
              <a:rPr lang="en-US" sz="1100" b="1"/>
              <a:t>CLICK 2</a:t>
            </a:r>
          </a:p>
          <a:p>
            <a:endParaRPr lang="en-US" sz="1100"/>
          </a:p>
          <a:p>
            <a:r>
              <a:rPr lang="en-US" sz="1100"/>
              <a:t>Additionally, we provide professional services to help you respond to an active incident or to proactively hunt for hidden adversaries in your environment. </a:t>
            </a:r>
          </a:p>
        </p:txBody>
      </p:sp>
      <p:sp>
        <p:nvSpPr>
          <p:cNvPr id="4" name="Slide Number Placeholder 3"/>
          <p:cNvSpPr>
            <a:spLocks noGrp="1"/>
          </p:cNvSpPr>
          <p:nvPr>
            <p:ph type="sldNum" sz="quarter" idx="10"/>
          </p:nvPr>
        </p:nvSpPr>
        <p:spPr/>
        <p:txBody>
          <a:bodyPr/>
          <a:lstStyle/>
          <a:p>
            <a:pPr marL="0" marR="0" lvl="0" indent="0" algn="r" defTabSz="904159"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639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an example of how cloud capabilities protected customers rapidly and automatically</a:t>
            </a:r>
          </a:p>
          <a:p>
            <a:endParaRPr lang="en-US" dirty="0"/>
          </a:p>
          <a:p>
            <a:r>
              <a:rPr lang="en-US" dirty="0"/>
              <a:t>How many people heard about this incident? (usually not many)</a:t>
            </a:r>
          </a:p>
          <a:p>
            <a:r>
              <a:rPr lang="en-US" dirty="0"/>
              <a:t>Good! The cloud did its job! </a:t>
            </a:r>
            <a:r>
              <a:rPr lang="en-US" dirty="0">
                <a:sym typeface="Wingdings" panose="05000000000000000000" pitchFamily="2" charset="2"/>
              </a:rPr>
              <a:t></a:t>
            </a:r>
            <a:endParaRPr lang="en-US" dirty="0"/>
          </a:p>
          <a:p>
            <a:endParaRPr lang="en-US" dirty="0"/>
          </a:p>
          <a:p>
            <a:r>
              <a:rPr lang="en-US" sz="1200" b="0" i="0" u="none" strike="noStrike" kern="1200" dirty="0">
                <a:solidFill>
                  <a:schemeClr val="tx1"/>
                </a:solidFill>
                <a:effectLst/>
                <a:latin typeface="+mn-lt"/>
                <a:ea typeface="+mn-ea"/>
                <a:cs typeface="+mn-cs"/>
              </a:rPr>
              <a:t>Just before noon on March 6 (PST), Windows Defender Antivirus blocked more than 80,000 instances of several sophisticated trojans that exhibited advanced cross-process injection techniques, persistence mechanisms, and evasion methods. </a:t>
            </a:r>
          </a:p>
          <a:p>
            <a:r>
              <a:rPr lang="en-US" sz="1200" b="0" i="0" u="none" strike="noStrike" kern="1200" dirty="0">
                <a:solidFill>
                  <a:schemeClr val="tx1"/>
                </a:solidFill>
                <a:effectLst/>
                <a:latin typeface="+mn-lt"/>
                <a:ea typeface="+mn-ea"/>
                <a:cs typeface="+mn-cs"/>
              </a:rPr>
              <a:t>Behavior-based signals coupled with cloud-powered machine learning models uncovered and blocked this new wave of infection attempts. The trojans, which are new variants of Dofoil (also known as Smoke Loader), carry a </a:t>
            </a:r>
            <a:r>
              <a:rPr lang="en-US" sz="1200" b="0" i="0" u="sng" kern="1200" dirty="0">
                <a:solidFill>
                  <a:schemeClr val="tx1"/>
                </a:solidFill>
                <a:effectLst/>
                <a:latin typeface="+mn-lt"/>
                <a:ea typeface="+mn-ea"/>
                <a:cs typeface="+mn-cs"/>
                <a:hlinkClick r:id="rId3"/>
              </a:rPr>
              <a:t>coin miner</a:t>
            </a:r>
            <a:r>
              <a:rPr lang="en-US" sz="1200" b="0" i="0" u="none" strike="noStrike" kern="1200" dirty="0">
                <a:solidFill>
                  <a:schemeClr val="tx1"/>
                </a:solidFill>
                <a:effectLst/>
                <a:latin typeface="+mn-lt"/>
                <a:ea typeface="+mn-ea"/>
                <a:cs typeface="+mn-cs"/>
              </a:rPr>
              <a:t> payload. </a:t>
            </a:r>
          </a:p>
          <a:p>
            <a:endParaRPr lang="en-US" dirty="0"/>
          </a:p>
          <a:p>
            <a:r>
              <a:rPr lang="en-US" b="1" dirty="0"/>
              <a:t>CLICK 1 </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Within milliseconds, multiple metadata-based machine learning models in the cloud started blocking these threats at first sight.</a:t>
            </a:r>
          </a:p>
          <a:p>
            <a:pPr>
              <a:buFont typeface="+mj-lt"/>
              <a:buAutoNum type="arabicPeriod"/>
            </a:pPr>
            <a:endParaRPr lang="en-US" dirty="0">
              <a:solidFill>
                <a:srgbClr val="41424E"/>
              </a:solidFill>
              <a:highlight>
                <a:srgbClr val="FFFF00"/>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highlight>
                  <a:srgbClr val="FFFF00"/>
                </a:highlight>
              </a:rPr>
              <a:t>CLICK 2</a:t>
            </a:r>
          </a:p>
          <a:p>
            <a:pPr>
              <a:buFont typeface="+mj-lt"/>
              <a:buAutoNum type="arabicPeriod"/>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Seconds later, our sample-based and detonation-based machine learning models also verified the malicious classification. Within minutes, detonation-based models chimed in and added additional confirmation.</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Within minutes, an anomaly detection alert notified us about a new potential outbreak.</a:t>
            </a:r>
          </a:p>
          <a:p>
            <a:pPr>
              <a:buFont typeface="+mj-lt"/>
              <a:buNone/>
            </a:pPr>
            <a:endParaRPr lang="en-US" dirty="0">
              <a:solidFill>
                <a:srgbClr val="41424E"/>
              </a:solidFill>
              <a:highlight>
                <a:srgbClr val="FFFF00"/>
              </a:highlight>
              <a:latin typeface="Segoe UI" panose="020B0502040204020203" pitchFamily="34" charset="0"/>
            </a:endParaRPr>
          </a:p>
          <a:p>
            <a:pPr>
              <a:buFont typeface="+mj-lt"/>
              <a:buNone/>
            </a:pPr>
            <a:r>
              <a:rPr lang="en-US" dirty="0">
                <a:solidFill>
                  <a:srgbClr val="41424E"/>
                </a:solidFill>
                <a:highlight>
                  <a:srgbClr val="FFFF00"/>
                </a:highlight>
                <a:latin typeface="Segoe UI" panose="020B0502040204020203" pitchFamily="34" charset="0"/>
              </a:rPr>
              <a:t>After analysis, our response team updated the classification name of this new surge of threats to the proper malware families. People affected by these infection attempts early in the campaign would have seen blocks under machine learning names like </a:t>
            </a:r>
            <a:r>
              <a:rPr lang="en-US" dirty="0" err="1">
                <a:solidFill>
                  <a:srgbClr val="41424E"/>
                </a:solidFill>
                <a:highlight>
                  <a:srgbClr val="FFFF00"/>
                </a:highlight>
                <a:latin typeface="Segoe UI" panose="020B0502040204020203" pitchFamily="34" charset="0"/>
              </a:rPr>
              <a:t>Fuery</a:t>
            </a:r>
            <a:r>
              <a:rPr lang="en-US" dirty="0">
                <a:solidFill>
                  <a:srgbClr val="41424E"/>
                </a:solidFill>
                <a:highlight>
                  <a:srgbClr val="FFFF00"/>
                </a:highlight>
                <a:latin typeface="Segoe UI" panose="020B0502040204020203" pitchFamily="34" charset="0"/>
              </a:rPr>
              <a:t>, </a:t>
            </a:r>
            <a:r>
              <a:rPr lang="en-US" dirty="0" err="1">
                <a:solidFill>
                  <a:srgbClr val="41424E"/>
                </a:solidFill>
                <a:highlight>
                  <a:srgbClr val="FFFF00"/>
                </a:highlight>
                <a:latin typeface="Segoe UI" panose="020B0502040204020203" pitchFamily="34" charset="0"/>
              </a:rPr>
              <a:t>Fuerboos</a:t>
            </a:r>
            <a:r>
              <a:rPr lang="en-US" dirty="0">
                <a:solidFill>
                  <a:srgbClr val="41424E"/>
                </a:solidFill>
                <a:highlight>
                  <a:srgbClr val="FFFF00"/>
                </a:highlight>
                <a:latin typeface="Segoe UI" panose="020B0502040204020203" pitchFamily="34" charset="0"/>
              </a:rPr>
              <a:t>, </a:t>
            </a:r>
            <a:r>
              <a:rPr lang="en-US" dirty="0" err="1">
                <a:solidFill>
                  <a:srgbClr val="41424E"/>
                </a:solidFill>
                <a:highlight>
                  <a:srgbClr val="FFFF00"/>
                </a:highlight>
                <a:latin typeface="Segoe UI" panose="020B0502040204020203" pitchFamily="34" charset="0"/>
              </a:rPr>
              <a:t>Cloxer</a:t>
            </a:r>
            <a:r>
              <a:rPr lang="en-US" dirty="0">
                <a:solidFill>
                  <a:srgbClr val="41424E"/>
                </a:solidFill>
                <a:highlight>
                  <a:srgbClr val="FFFF00"/>
                </a:highlight>
                <a:latin typeface="Segoe UI" panose="020B0502040204020203" pitchFamily="34" charset="0"/>
              </a:rPr>
              <a:t>, or </a:t>
            </a:r>
            <a:r>
              <a:rPr lang="en-US" dirty="0" err="1">
                <a:solidFill>
                  <a:srgbClr val="41424E"/>
                </a:solidFill>
                <a:highlight>
                  <a:srgbClr val="FFFF00"/>
                </a:highlight>
                <a:latin typeface="Segoe UI" panose="020B0502040204020203" pitchFamily="34" charset="0"/>
              </a:rPr>
              <a:t>Azden</a:t>
            </a:r>
            <a:r>
              <a:rPr lang="en-US" dirty="0">
                <a:solidFill>
                  <a:srgbClr val="41424E"/>
                </a:solidFill>
                <a:highlight>
                  <a:srgbClr val="FFFF00"/>
                </a:highlight>
                <a:latin typeface="Segoe UI" panose="020B0502040204020203" pitchFamily="34" charset="0"/>
              </a:rPr>
              <a:t>. Later blocks show as the proper family names, Dofoil or </a:t>
            </a:r>
            <a:r>
              <a:rPr lang="en-US" dirty="0" err="1">
                <a:solidFill>
                  <a:srgbClr val="41424E"/>
                </a:solidFill>
                <a:highlight>
                  <a:srgbClr val="FFFF00"/>
                </a:highlight>
                <a:latin typeface="Segoe UI" panose="020B0502040204020203" pitchFamily="34" charset="0"/>
              </a:rPr>
              <a:t>Coinminer</a:t>
            </a:r>
            <a:r>
              <a:rPr lang="en-US" dirty="0">
                <a:solidFill>
                  <a:srgbClr val="41424E"/>
                </a:solidFill>
                <a:highlight>
                  <a:srgbClr val="FFFF00"/>
                </a:highlight>
                <a:latin typeface="Segoe UI" panose="020B0502040204020203" pitchFamily="34" charset="0"/>
              </a:rPr>
              <a:t>.</a:t>
            </a:r>
            <a:endParaRPr lang="en-US" b="0" i="0" u="none" strike="noStrike" dirty="0">
              <a:solidFill>
                <a:srgbClr val="41424E"/>
              </a:solidFill>
              <a:effectLst/>
              <a:highlight>
                <a:srgbClr val="FFFF00"/>
              </a:highlight>
              <a:latin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Within 12 hours, more than 400,000 instances were recorded, 73% of which were in Russia. Turkey accounted for 18% and Ukraine 4% of the global encounters.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85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Adversaries have to act differently than normal users at some point. </a:t>
            </a:r>
          </a:p>
          <a:p>
            <a:endParaRPr lang="en-US" sz="1100" dirty="0"/>
          </a:p>
          <a:p>
            <a:r>
              <a:rPr lang="en-US" sz="1100" dirty="0"/>
              <a:t>This forms the basis of attack detection. Adversaries can do a lot to mimic normal user behavior to avoid detection, but their objectives are different than standard users and they have to do something abnormal at some point</a:t>
            </a:r>
          </a:p>
        </p:txBody>
      </p:sp>
      <p:sp>
        <p:nvSpPr>
          <p:cNvPr id="4" name="Slide Number Placeholder 3"/>
          <p:cNvSpPr>
            <a:spLocks noGrp="1"/>
          </p:cNvSpPr>
          <p:nvPr>
            <p:ph type="sldNum" sz="quarter" idx="10"/>
          </p:nvPr>
        </p:nvSpPr>
        <p:spPr/>
        <p:txBody>
          <a:bodyPr/>
          <a:lstStyle/>
          <a:p>
            <a:fld id="{B1828D7B-2F82-4E8B-AB08-BDCA710BFF13}" type="slidenum">
              <a:rPr lang="en-US" smtClean="0"/>
              <a:t>29</a:t>
            </a:fld>
            <a:endParaRPr lang="en-US"/>
          </a:p>
        </p:txBody>
      </p:sp>
    </p:spTree>
    <p:extLst>
      <p:ext uri="{BB962C8B-B14F-4D97-AF65-F5344CB8AC3E}">
        <p14:creationId xmlns:p14="http://schemas.microsoft.com/office/powerpoint/2010/main" val="262263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Takeaway: </a:t>
            </a:r>
            <a:r>
              <a:rPr lang="en-US" sz="1200" b="0" dirty="0"/>
              <a:t>A</a:t>
            </a:r>
            <a:r>
              <a:rPr lang="en-US" sz="1200" dirty="0"/>
              <a:t>n effective security operations program should have visibility across the entire enterprise estate, be informed by the business priorities, and focus on rapid remediation of risk</a:t>
            </a:r>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3</a:t>
            </a:fld>
            <a:endParaRPr lang="en-US"/>
          </a:p>
        </p:txBody>
      </p:sp>
    </p:spTree>
    <p:extLst>
      <p:ext uri="{BB962C8B-B14F-4D97-AF65-F5344CB8AC3E}">
        <p14:creationId xmlns:p14="http://schemas.microsoft.com/office/powerpoint/2010/main" val="283492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a:t>
            </a:r>
            <a:r>
              <a:rPr lang="en-US" sz="1100" b="1" baseline="0" dirty="0"/>
              <a:t> Takeaway: </a:t>
            </a:r>
            <a:r>
              <a:rPr lang="en-US" sz="1100" b="0" baseline="0" dirty="0"/>
              <a:t>To make </a:t>
            </a:r>
            <a:r>
              <a:rPr lang="en-US" sz="1100" b="0" dirty="0"/>
              <a:t>better decisions faster, S</a:t>
            </a:r>
            <a:r>
              <a:rPr lang="en-US" sz="1100" b="0" baseline="0" dirty="0"/>
              <a:t>ecurity operations should continually focus on m</a:t>
            </a:r>
            <a:r>
              <a:rPr lang="en-US" sz="1100" b="0" dirty="0"/>
              <a:t>aximizing visibility, reducing manual steps, and maximizing human impact.</a:t>
            </a:r>
          </a:p>
          <a:p>
            <a:endParaRPr lang="en-US" sz="1100" b="1" dirty="0"/>
          </a:p>
          <a:p>
            <a:r>
              <a:rPr lang="en-US" sz="1100" b="0" dirty="0"/>
              <a:t>Your</a:t>
            </a:r>
            <a:r>
              <a:rPr lang="en-US" sz="1100" b="0" baseline="0" dirty="0"/>
              <a:t> investigation process (in blue at the bottom) needs to….</a:t>
            </a:r>
            <a:endParaRPr lang="en-US" sz="1100" b="0" dirty="0"/>
          </a:p>
          <a:p>
            <a:endParaRPr lang="en-US" sz="1100" b="1" dirty="0"/>
          </a:p>
          <a:p>
            <a:r>
              <a:rPr lang="en-US" sz="1100" b="1" dirty="0"/>
              <a:t>CLICK 1</a:t>
            </a:r>
          </a:p>
          <a:p>
            <a:endParaRPr lang="en-US" sz="1100" b="1" dirty="0"/>
          </a:p>
          <a:p>
            <a:pPr marL="342835" lvl="1" indent="0">
              <a:buFont typeface="+mj-lt"/>
              <a:buNone/>
            </a:pPr>
            <a:r>
              <a:rPr lang="en-US" sz="1100" b="1" dirty="0"/>
              <a:t>1. Maximize Visibility</a:t>
            </a:r>
          </a:p>
          <a:p>
            <a:pPr marL="342835" lvl="1" indent="0">
              <a:buFont typeface="+mj-lt"/>
              <a:buNone/>
            </a:pPr>
            <a:r>
              <a:rPr lang="en-US" sz="1100" b="1" dirty="0"/>
              <a:t>Internal </a:t>
            </a:r>
            <a:r>
              <a:rPr lang="en-US" sz="1100" b="0" dirty="0"/>
              <a:t>- Minimize internal blind spots by </a:t>
            </a:r>
            <a:r>
              <a:rPr lang="en-US" sz="1100" b="0" baseline="0" dirty="0"/>
              <a:t>ensuring you have good coverage (as close to 100% as you can manage) as well as coverage of assets types (including identities, endpoints, email, cloud applications, on-premises datacenters, cloud datacenters, and data on cloud SaaS and PaaS applications)</a:t>
            </a:r>
          </a:p>
          <a:p>
            <a:pPr marL="342265" lvl="1" indent="0">
              <a:buFont typeface="+mj-lt"/>
              <a:buNone/>
            </a:pPr>
            <a:r>
              <a:rPr lang="en-US" b="1" dirty="0"/>
              <a:t>External</a:t>
            </a:r>
            <a:r>
              <a:rPr lang="en-US" dirty="0"/>
              <a:t> – Ensure you have a diversity of threat feeds from</a:t>
            </a:r>
            <a:r>
              <a:rPr lang="en-US" baseline="0" dirty="0"/>
              <a:t> external sources that gives you insight and context from the external environment of malware, email attacks, attack websites, compromised passwords/identities, etc. Maximize the freshness and fidelity (relevant details) of the external threat sources you use</a:t>
            </a:r>
            <a:endParaRPr lang="en-US" baseline="0" dirty="0">
              <a:cs typeface="Calibri"/>
            </a:endParaRPr>
          </a:p>
          <a:p>
            <a:pPr marL="342835" lvl="1" indent="0">
              <a:buFont typeface="+mj-lt"/>
              <a:buNone/>
            </a:pPr>
            <a:endParaRPr lang="en-US" sz="1100" baseline="0" dirty="0"/>
          </a:p>
          <a:p>
            <a:r>
              <a:rPr lang="en-US" sz="1100" b="1" dirty="0"/>
              <a:t>CLICK 2</a:t>
            </a:r>
          </a:p>
          <a:p>
            <a:pPr marL="342835" lvl="1" indent="0">
              <a:buFont typeface="+mj-lt"/>
              <a:buNone/>
            </a:pPr>
            <a:endParaRPr lang="en-US" sz="1100" baseline="0" dirty="0"/>
          </a:p>
          <a:p>
            <a:pPr marL="342835" lvl="1" indent="0">
              <a:buFont typeface="+mj-lt"/>
              <a:buNone/>
            </a:pPr>
            <a:r>
              <a:rPr lang="en-US" sz="1100" b="1" dirty="0"/>
              <a:t>2. Reduce manual steps (and errors)</a:t>
            </a:r>
          </a:p>
          <a:p>
            <a:pPr marL="342835" lvl="1" indent="0">
              <a:buFont typeface="+mj-lt"/>
              <a:buNone/>
            </a:pPr>
            <a:r>
              <a:rPr lang="en-US" sz="1100" b="0" dirty="0"/>
              <a:t>Automate and integrate as many manual processes as possible to remove unneeded human actions that lead to slowdowns and potential human errors. </a:t>
            </a:r>
          </a:p>
          <a:p>
            <a:pPr marL="342835" lvl="1" indent="0">
              <a:buFont typeface="+mj-lt"/>
              <a:buNone/>
            </a:pPr>
            <a:endParaRPr lang="en-US" sz="1100" b="1" dirty="0"/>
          </a:p>
          <a:p>
            <a:r>
              <a:rPr lang="en-US" sz="1100" b="1" dirty="0"/>
              <a:t>CLICK 3</a:t>
            </a:r>
          </a:p>
          <a:p>
            <a:pPr marL="342835" lvl="1" indent="0">
              <a:buFont typeface="+mj-lt"/>
              <a:buNone/>
            </a:pPr>
            <a:endParaRPr lang="en-US" sz="1100" b="1" dirty="0"/>
          </a:p>
          <a:p>
            <a:pPr marL="342835" lvl="1" indent="0">
              <a:buFont typeface="+mj-lt"/>
              <a:buNone/>
            </a:pPr>
            <a:r>
              <a:rPr lang="en-US" sz="1100" b="1" dirty="0"/>
              <a:t>3. Maximize human impact</a:t>
            </a:r>
          </a:p>
          <a:p>
            <a:pPr marL="342835" lvl="1" indent="0">
              <a:buFont typeface="+mj-lt"/>
              <a:buNone/>
            </a:pPr>
            <a:r>
              <a:rPr lang="en-US" sz="1100" b="0" dirty="0"/>
              <a:t>For the places in the process where it makes sense to have human interaction (difficult choices, new decisions, </a:t>
            </a:r>
            <a:r>
              <a:rPr lang="en-US" sz="1100" b="0" dirty="0" err="1"/>
              <a:t>etc</a:t>
            </a:r>
            <a:r>
              <a:rPr lang="en-US" sz="1100" b="0" dirty="0"/>
              <a:t>), you should ensure that your analysts have access to deep expertise and intelligence to make those decisions better. </a:t>
            </a:r>
          </a:p>
          <a:p>
            <a:pPr marL="342835" lvl="1" indent="0">
              <a:buFont typeface="+mj-lt"/>
              <a:buNone/>
            </a:pPr>
            <a:r>
              <a:rPr lang="en-US" sz="1100" b="0" dirty="0"/>
              <a:t>Additionally, you ensure learning is integrated throughout the process, up to and including consideration of when you would watch an attack unfold to learn its objective (long term value) vs. blocking it (short term value)</a:t>
            </a:r>
          </a:p>
          <a:p>
            <a:pPr marL="342835" lvl="1" indent="0">
              <a:buFont typeface="+mj-lt"/>
              <a:buNone/>
            </a:pPr>
            <a:endParaRPr lang="en-US" sz="1100" baseline="0" dirty="0"/>
          </a:p>
          <a:p>
            <a:r>
              <a:rPr lang="en-US" sz="1100" b="1" i="0" u="sng" baseline="0" dirty="0"/>
              <a:t>Additional Commentary</a:t>
            </a:r>
          </a:p>
          <a:p>
            <a:pPr marL="171450" indent="-171450">
              <a:buFont typeface="Arial" panose="020B0604020202020204" pitchFamily="34" charset="0"/>
              <a:buChar char="•"/>
            </a:pPr>
            <a:r>
              <a:rPr lang="en-US" sz="1100" i="0" baseline="0" dirty="0"/>
              <a:t>A common blind spot is to overly focus on network data without having visibility into data and identity patterns, leaving you susceptible to missing activities like credential theft attacks and data exfiltration. </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7600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invests in a number of technologies to help organizations better detect and respond to threats. </a:t>
            </a:r>
          </a:p>
          <a:p>
            <a:endParaRPr lang="en-US" sz="1100" dirty="0"/>
          </a:p>
          <a:p>
            <a:r>
              <a:rPr lang="en-US" sz="1100" dirty="0"/>
              <a:t>Microsoft has built detective controls to enable better and faster detection and investigation across the attack phases that could show up in an attack chain (kill chain). We won’t be going over all of the technology names, but they are included here for your reference</a:t>
            </a:r>
          </a:p>
          <a:p>
            <a:endParaRPr lang="en-US" sz="1100" dirty="0"/>
          </a:p>
          <a:p>
            <a:r>
              <a:rPr lang="en-US" sz="1100" b="1" dirty="0"/>
              <a:t>CLICK 1</a:t>
            </a:r>
          </a:p>
          <a:p>
            <a:endParaRPr lang="en-US" sz="1100" b="1" dirty="0"/>
          </a:p>
          <a:p>
            <a:r>
              <a:rPr lang="en-US" sz="1100" dirty="0"/>
              <a:t>Many of these capabilities include intelligence reports and malware analysis that appear based on the actual detected attacks to help provide the right context “just in time” to speed the analyst investigation and remediation processes. </a:t>
            </a:r>
          </a:p>
          <a:p>
            <a:endParaRPr lang="en-US" sz="1100" dirty="0"/>
          </a:p>
          <a:p>
            <a:r>
              <a:rPr lang="en-US" sz="1100" b="1" dirty="0"/>
              <a:t>CLICK 2</a:t>
            </a:r>
          </a:p>
          <a:p>
            <a:endParaRPr lang="en-US" sz="1100" dirty="0"/>
          </a:p>
          <a:p>
            <a:r>
              <a:rPr lang="en-US" sz="1100" dirty="0"/>
              <a:t>Additionally, we provide professional services to help you respond to an active incident or to proactively hunt for hidden adversaries in your environment. </a:t>
            </a:r>
          </a:p>
        </p:txBody>
      </p:sp>
      <p:sp>
        <p:nvSpPr>
          <p:cNvPr id="4" name="Slide Number Placeholder 3"/>
          <p:cNvSpPr>
            <a:spLocks noGrp="1"/>
          </p:cNvSpPr>
          <p:nvPr>
            <p:ph type="sldNum" sz="quarter" idx="10"/>
          </p:nvPr>
        </p:nvSpPr>
        <p:spPr/>
        <p:txBody>
          <a:bodyPr/>
          <a:lstStyle/>
          <a:p>
            <a:pPr marL="0" marR="0" lvl="0" indent="0" algn="r" defTabSz="904159"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04159"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639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These are areas where Microsoft can help with threat protection</a:t>
            </a:r>
          </a:p>
          <a:p>
            <a:endParaRPr lang="en-US" sz="1100" dirty="0"/>
          </a:p>
        </p:txBody>
      </p:sp>
      <p:sp>
        <p:nvSpPr>
          <p:cNvPr id="4" name="Slide Number Placeholder 3"/>
          <p:cNvSpPr>
            <a:spLocks noGrp="1"/>
          </p:cNvSpPr>
          <p:nvPr>
            <p:ph type="sldNum" sz="quarter" idx="10"/>
          </p:nvPr>
        </p:nvSpPr>
        <p:spPr/>
        <p:txBody>
          <a:bodyPr/>
          <a:lstStyle/>
          <a:p>
            <a:fld id="{B1828D7B-2F82-4E8B-AB08-BDCA710BFF13}" type="slidenum">
              <a:rPr lang="en-US" smtClean="0"/>
              <a:t>32</a:t>
            </a:fld>
            <a:endParaRPr lang="en-US"/>
          </a:p>
        </p:txBody>
      </p:sp>
    </p:spTree>
    <p:extLst>
      <p:ext uri="{BB962C8B-B14F-4D97-AF65-F5344CB8AC3E}">
        <p14:creationId xmlns:p14="http://schemas.microsoft.com/office/powerpoint/2010/main" val="21456274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There are a number of areas  where Microsoft can help with threat protection</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36</a:t>
            </a:fld>
            <a:endParaRPr lang="en-US"/>
          </a:p>
        </p:txBody>
      </p:sp>
    </p:spTree>
    <p:extLst>
      <p:ext uri="{BB962C8B-B14F-4D97-AF65-F5344CB8AC3E}">
        <p14:creationId xmlns:p14="http://schemas.microsoft.com/office/powerpoint/2010/main" val="21456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has been investing in automating threat protection and integrating key techniques and technology</a:t>
            </a:r>
          </a:p>
          <a:p>
            <a:endParaRPr lang="en-US" sz="1100" b="1" dirty="0"/>
          </a:p>
          <a:p>
            <a:r>
              <a:rPr lang="en-US" sz="1100" b="0" dirty="0"/>
              <a:t>We won’t be going over each of these in detail, but can share a couple of key observations</a:t>
            </a:r>
          </a:p>
          <a:p>
            <a:pPr marL="171450" indent="-171450">
              <a:buFont typeface="Arial" panose="020B0604020202020204" pitchFamily="34" charset="0"/>
              <a:buChar char="•"/>
            </a:pPr>
            <a:r>
              <a:rPr lang="en-US" sz="1100" b="0" dirty="0"/>
              <a:t>Microsoft has been integrating security automation across our capabilities. We did not have room on the slide for all of our capabilities, particularly the large set of preventive controls. </a:t>
            </a:r>
          </a:p>
          <a:p>
            <a:pPr marL="171450" indent="-171450">
              <a:buFont typeface="Arial" panose="020B0604020202020204" pitchFamily="34" charset="0"/>
              <a:buChar char="•"/>
            </a:pPr>
            <a:r>
              <a:rPr lang="en-US" sz="1100" b="0" dirty="0"/>
              <a:t>Many of the same approaches and technologies can be used to both prevent and detect attacks.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Cloud Offers powerful logging and analysis</a:t>
            </a:r>
            <a:r>
              <a:rPr lang="en-US" sz="1100" dirty="0"/>
              <a:t>– Combining logs from a </a:t>
            </a:r>
            <a:r>
              <a:rPr lang="en-US" sz="1100" b="0" dirty="0"/>
              <a:t>mature SaaS application like Office 365 with a CASB analysis capability like Cloud App Security creates a dramatically better capability “out of the box” to follow adversary operations and assess potential or actual business impact of an attack (down to the document level) vs the manual and inconsistent process of many on-premises organizations. </a:t>
            </a:r>
          </a:p>
          <a:p>
            <a:pPr marL="628650" lvl="1" indent="-171450">
              <a:buFont typeface="Arial" panose="020B0604020202020204" pitchFamily="34" charset="0"/>
              <a:buChar char="•"/>
            </a:pPr>
            <a:r>
              <a:rPr lang="en-US" sz="1100" b="1" dirty="0"/>
              <a:t>Attack Impact Analysis (bottom of respond column) – </a:t>
            </a:r>
            <a:r>
              <a:rPr lang="en-US" sz="1100" b="0" dirty="0"/>
              <a:t>for example, if an account is compromised for a period of time (</a:t>
            </a:r>
            <a:r>
              <a:rPr lang="en-US" sz="1100" b="0" dirty="0" err="1"/>
              <a:t>e.g</a:t>
            </a:r>
            <a:r>
              <a:rPr lang="en-US" sz="1100" b="0" dirty="0"/>
              <a:t> 10 days), you can review what documents were accessed and more easily assess the business impact of an attack</a:t>
            </a:r>
          </a:p>
          <a:p>
            <a:pPr marL="628650" lvl="1" indent="-171450">
              <a:buFont typeface="Arial" panose="020B0604020202020204" pitchFamily="34" charset="0"/>
              <a:buChar char="•"/>
            </a:pPr>
            <a:r>
              <a:rPr lang="en-US" sz="1100" b="1" dirty="0"/>
              <a:t>Observe adversary operation  (bottom of respond column) – </a:t>
            </a:r>
            <a:r>
              <a:rPr lang="en-US" sz="1100" b="0" dirty="0"/>
              <a:t>using the same Office 365 data and CAS analysis, we can more quickly determine the attacker’s ultimate objective by observing what documents they access or modify</a:t>
            </a:r>
          </a:p>
          <a:p>
            <a:endParaRPr lang="en-US" sz="1100" b="1" dirty="0"/>
          </a:p>
          <a:p>
            <a:r>
              <a:rPr lang="en-US" sz="1100" b="1" u="sng" dirty="0"/>
              <a:t>Additional Reference information </a:t>
            </a:r>
          </a:p>
          <a:p>
            <a:endParaRPr lang="en-US" sz="1100" b="1" dirty="0"/>
          </a:p>
          <a:p>
            <a:r>
              <a:rPr lang="en-US" sz="1100" b="1" dirty="0"/>
              <a:t>Prevent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have the ability to block unsafe executables after analyzing them in a sandbox ‘detonation chamber’</a:t>
            </a:r>
          </a:p>
          <a:p>
            <a:pPr marL="171450" indent="-171450">
              <a:buFont typeface="Arial" panose="020B0604020202020204" pitchFamily="34" charset="0"/>
              <a:buChar char="•"/>
            </a:pPr>
            <a:r>
              <a:rPr lang="en-US" sz="1100" dirty="0"/>
              <a:t>Windows Defender AV performs file behavior analysis to blocks based on signatures (of various types including machine learning) as well as signals from Defender ATP where you identify files as malicious</a:t>
            </a:r>
          </a:p>
          <a:p>
            <a:pPr marL="171450" indent="-171450">
              <a:buFont typeface="Arial" panose="020B0604020202020204" pitchFamily="34" charset="0"/>
              <a:buChar char="•"/>
            </a:pPr>
            <a:endParaRPr lang="en-US" sz="1100" dirty="0"/>
          </a:p>
          <a:p>
            <a:r>
              <a:rPr lang="en-US" sz="1100" b="1" dirty="0"/>
              <a:t>Prevent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blocks email from known bad senders, IPs, and URLs sourced from the intelligent security graph</a:t>
            </a:r>
          </a:p>
          <a:p>
            <a:pPr marL="171450" indent="-171450">
              <a:buFont typeface="Arial" panose="020B0604020202020204" pitchFamily="34" charset="0"/>
              <a:buChar char="•"/>
            </a:pPr>
            <a:r>
              <a:rPr lang="en-US" sz="1100" dirty="0"/>
              <a:t>Many familiar security capabilities from our partners in the Azure Marketplace include the ability to integrate external threat intelligence feeds</a:t>
            </a:r>
          </a:p>
          <a:p>
            <a:pPr marL="171450" indent="-171450">
              <a:buFont typeface="Arial" panose="020B0604020202020204" pitchFamily="34" charset="0"/>
              <a:buChar char="•"/>
            </a:pPr>
            <a:endParaRPr lang="en-US" sz="1100" dirty="0"/>
          </a:p>
          <a:p>
            <a:r>
              <a:rPr lang="en-US" sz="1100" b="1" dirty="0"/>
              <a:t>Prevent and Detect – OWASP Top Risks</a:t>
            </a:r>
          </a:p>
          <a:p>
            <a:pPr marL="171450" indent="-171450">
              <a:buFont typeface="Arial" panose="020B0604020202020204" pitchFamily="34" charset="0"/>
              <a:buChar char="•"/>
            </a:pPr>
            <a:r>
              <a:rPr lang="en-US" sz="1100" dirty="0"/>
              <a:t>Azure Web Application Firewall – prevents and detects attacks using the OWASP core rule sets</a:t>
            </a:r>
            <a:br>
              <a:rPr lang="en-US" sz="1100" dirty="0"/>
            </a:br>
            <a:r>
              <a:rPr lang="en-US" sz="1100" dirty="0"/>
              <a:t>https://docs.microsoft.com/en-us/azure/application-gateway/application-gateway-web-application-firewall-overview</a:t>
            </a:r>
          </a:p>
          <a:p>
            <a:pPr marL="171450" indent="-171450">
              <a:buFont typeface="Arial" panose="020B0604020202020204" pitchFamily="34" charset="0"/>
              <a:buChar char="•"/>
            </a:pPr>
            <a:r>
              <a:rPr lang="en-US" sz="1100" dirty="0"/>
              <a:t>Many familiar security capabilities from our partners in the Azure Marketplace include the ability to prevent or detect OWASP attacks using similar means</a:t>
            </a:r>
          </a:p>
          <a:p>
            <a:pPr marL="171450" indent="-171450">
              <a:buFont typeface="Arial" panose="020B0604020202020204" pitchFamily="34" charset="0"/>
              <a:buChar char="•"/>
            </a:pPr>
            <a:endParaRPr lang="en-US" sz="1100" dirty="0"/>
          </a:p>
          <a:p>
            <a:r>
              <a:rPr lang="en-US" sz="1100" b="1" dirty="0"/>
              <a:t>Prevent and detect – Anti-malware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Office 365 ATP uses multiple antivirus engines to scan inbound email to prevent and detect known threats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Windows Defender AV detects, blocks, and cleans up files based on signatures sourced from the intelligent security graph</a:t>
            </a:r>
          </a:p>
          <a:p>
            <a:pPr marL="171450" indent="-171450">
              <a:buFont typeface="Arial" panose="020B0604020202020204" pitchFamily="34" charset="0"/>
              <a:buChar char="•"/>
            </a:pPr>
            <a:endParaRPr lang="en-US" sz="1100" dirty="0"/>
          </a:p>
          <a:p>
            <a:r>
              <a:rPr lang="en-US" sz="1100" b="1" dirty="0"/>
              <a:t>Prevent and Detect - Machine Learning (ML)</a:t>
            </a:r>
          </a:p>
          <a:p>
            <a:pPr marL="171450" indent="-171450">
              <a:buFont typeface="Arial" panose="020B0604020202020204" pitchFamily="34" charset="0"/>
              <a:buChar char="•"/>
            </a:pPr>
            <a:r>
              <a:rPr lang="en-US" sz="1100" dirty="0"/>
              <a:t>Office 365 ATP uses ML to analyze inbound emails for suspicious patterns</a:t>
            </a:r>
          </a:p>
          <a:p>
            <a:pPr marL="171450" indent="-171450">
              <a:buFont typeface="Arial" panose="020B0604020202020204" pitchFamily="34" charset="0"/>
              <a:buChar char="•"/>
            </a:pPr>
            <a:r>
              <a:rPr lang="en-US" sz="1100" dirty="0"/>
              <a:t>Azure AD can block risky logons based on high/medium/low risk </a:t>
            </a:r>
            <a:r>
              <a:rPr lang="en-US" sz="1100" kern="1200" dirty="0">
                <a:effectLst/>
                <a:ea typeface="+mn-ea"/>
                <a:cs typeface="+mn-cs"/>
              </a:rPr>
              <a:t>scoring from Azure AD Identity Protection</a:t>
            </a:r>
            <a:br>
              <a:rPr lang="en-US" sz="1100" kern="1200" dirty="0">
                <a:effectLst/>
                <a:ea typeface="+mn-ea"/>
                <a:cs typeface="+mn-cs"/>
              </a:rPr>
            </a:br>
            <a:r>
              <a:rPr lang="en-US" sz="1100" kern="1200" dirty="0">
                <a:effectLst/>
                <a:ea typeface="+mn-ea"/>
                <a:cs typeface="+mn-cs"/>
              </a:rPr>
              <a:t>https://docs.microsoft.com/en-us/azure/active-directory/active-directory-conditional-access</a:t>
            </a:r>
          </a:p>
          <a:p>
            <a:endParaRPr lang="en-US" sz="1100" dirty="0"/>
          </a:p>
          <a:p>
            <a:r>
              <a:rPr lang="en-US" sz="1100" b="1" dirty="0"/>
              <a:t>Prevent – Quarantine shared sensitive data</a:t>
            </a:r>
          </a:p>
          <a:p>
            <a:pPr marL="171450" indent="-171450">
              <a:buFont typeface="Arial" panose="020B0604020202020204" pitchFamily="34" charset="0"/>
              <a:buChar char="•"/>
            </a:pPr>
            <a:r>
              <a:rPr lang="en-US" sz="1100" dirty="0"/>
              <a:t>Cloud App Security can quarantine access to sensitive files that are overshared (e.g. highly confidential information that is accessible by the public)</a:t>
            </a:r>
          </a:p>
          <a:p>
            <a:endParaRPr lang="en-US" sz="1100" dirty="0"/>
          </a:p>
          <a:p>
            <a:r>
              <a:rPr lang="en-US" sz="1100" b="1" dirty="0"/>
              <a:t>Detect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Windows Defender ATP performs live file behavior analysis as files are executed on a system to alert security analysts</a:t>
            </a:r>
          </a:p>
          <a:p>
            <a:pPr marL="171450" indent="-171450">
              <a:buFont typeface="Arial" panose="020B0604020202020204" pitchFamily="34" charset="0"/>
              <a:buChar char="•"/>
            </a:pPr>
            <a:endParaRPr lang="en-US" sz="1100" dirty="0"/>
          </a:p>
          <a:p>
            <a:r>
              <a:rPr lang="en-US" sz="1100" b="1" dirty="0"/>
              <a:t>Detect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Many capabilities across the Microsoft portfolio and our partners in the Azure Marketplace integrate malicious URLs and IP addresses into their threat detections</a:t>
            </a:r>
          </a:p>
          <a:p>
            <a:endParaRPr lang="en-US" sz="1100" b="1" dirty="0"/>
          </a:p>
          <a:p>
            <a:r>
              <a:rPr lang="en-US" sz="1100" b="1" dirty="0"/>
              <a:t>Detect - Machine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Many capabilities across the Microsoft portfolio and our partners in the Azure Marketplace integrate machine learning into threat detections</a:t>
            </a:r>
          </a:p>
          <a:p>
            <a:pPr marL="171450" indent="-171450">
              <a:buFont typeface="Arial" panose="020B0604020202020204" pitchFamily="34" charset="0"/>
              <a:buChar char="•"/>
            </a:pPr>
            <a:endParaRPr lang="en-US" sz="1100" dirty="0"/>
          </a:p>
          <a:p>
            <a:r>
              <a:rPr lang="en-US" sz="1100" b="1" dirty="0"/>
              <a:t>Detect – User and Entity Behavior Analytics</a:t>
            </a:r>
          </a:p>
          <a:p>
            <a:r>
              <a:rPr lang="en-US" sz="1100" b="0" dirty="0"/>
              <a:t>Each of these capabilities has integrated anomaly detection based on the normal behavior of individual users</a:t>
            </a:r>
          </a:p>
          <a:p>
            <a:pPr marL="171450" indent="-171450">
              <a:buFont typeface="Arial" panose="020B0604020202020204" pitchFamily="34" charset="0"/>
              <a:buChar char="•"/>
            </a:pPr>
            <a:r>
              <a:rPr lang="en-US" sz="1100" dirty="0"/>
              <a:t>Azure AD (for Azure Active Directory Accounts)</a:t>
            </a:r>
          </a:p>
          <a:p>
            <a:pPr marL="171450" indent="-171450">
              <a:buFont typeface="Arial" panose="020B0604020202020204" pitchFamily="34" charset="0"/>
              <a:buChar char="•"/>
            </a:pPr>
            <a:r>
              <a:rPr lang="en-US" sz="1100" dirty="0"/>
              <a:t>Cloud App Security (for SaaS) usage</a:t>
            </a:r>
          </a:p>
          <a:p>
            <a:pPr marL="171450" indent="-171450">
              <a:buFont typeface="Arial" panose="020B0604020202020204" pitchFamily="34" charset="0"/>
              <a:buChar char="•"/>
            </a:pPr>
            <a:r>
              <a:rPr lang="en-US" sz="1100" dirty="0"/>
              <a:t>SQL Threat Detection (for SQL uses and admins)</a:t>
            </a:r>
          </a:p>
          <a:p>
            <a:pPr marL="171450" indent="-171450">
              <a:buFont typeface="Arial" panose="020B0604020202020204" pitchFamily="34" charset="0"/>
              <a:buChar char="•"/>
            </a:pPr>
            <a:r>
              <a:rPr lang="en-US" sz="1100" dirty="0"/>
              <a:t>Azure Advanced Threat Protection (ATP) (for Active Directory)</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File Behavior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Windows Defender ATP allows you to send any files or URLs into </a:t>
            </a:r>
            <a:r>
              <a:rPr lang="en-US" sz="1100" dirty="0">
                <a:effectLst/>
              </a:rPr>
              <a:t>deep collection and analysis (“detonation”) during an investigation to identify if they are malicious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Automated Response and Recovery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Windows Defender ATP includes automated investigation and remediation functionality (based on technology from the Hexadite acquisition). These workflows are based on the investigation methods of highly skilled analysts and can be configured to automatically remediate or to execute only after approval of your analysts. </a:t>
            </a:r>
            <a:br>
              <a:rPr lang="en-US" dirty="0">
                <a:cs typeface="Calibri"/>
              </a:rPr>
            </a:br>
            <a:r>
              <a:rPr lang="en-US" dirty="0">
                <a:effectLst/>
              </a:rPr>
              <a:t>https://docs.microsoft.com/en-us/windows/security/threat-protection/windows-defender-atp/windows-defender-advanced-threat-protection</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Attack Timeline Generation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Azure Security Center automatically correlates multiple related alerts into a single security incident that analysts can rapidly understand and manage</a:t>
            </a:r>
            <a:br>
              <a:rPr lang="en-US" sz="1100" b="0" dirty="0"/>
            </a:br>
            <a:r>
              <a:rPr lang="en-US" sz="1100" b="0" dirty="0"/>
              <a:t>https://docs.microsoft.com/en-us/azure/security-center/security-center-incident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ATA generates visual timelines for security incidents that analysts can navigate (and integrates with Windows Defender ATP [roadmap] and Office 365 ATP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Windows Defender ATP automatically creates a timeline (including file execution history) for you to investigate attacks (and directly integrates with Office 365 ATP [available now] and ATA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Office 365 ATP allows you to navigate back and forth with Windows Defender ATP attack timelines [available now] and ATA [Roadmap] </a:t>
            </a:r>
          </a:p>
          <a:p>
            <a:endParaRPr lang="en-US" sz="1100" b="1" dirty="0"/>
          </a:p>
          <a:p>
            <a:r>
              <a:rPr lang="en-US" sz="1100" b="1" dirty="0"/>
              <a:t>Respond - Event Correlation and Dynamic Queries</a:t>
            </a:r>
            <a:endParaRPr lang="en-US" sz="1100" b="1"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Azure Security Center (former OMS capabilities) allows you to dynamically pivot through event data for both on-premises and cloud assets during an investigation (narrow or broaden search fields visually, add fields to query, etc.)</a:t>
            </a:r>
          </a:p>
          <a:p>
            <a:endParaRPr lang="en-US"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Respond – Attack Impact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CAS allows investigators to rapidly determine the impact of a compromised account on cloud data/application assets using the log history on API managed services like Office 365</a:t>
            </a:r>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Isolate machine from network, remove malware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Windows Defender ATP allows you to isolate computers from the network or remove malware during an investigation or recovery operation</a:t>
            </a: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Recover – Block and Clean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t>Office 365 ATP allows you to block or clean malicious email from mailboxes. This cleanup happens automatically for signature updates using the ZAP feature</a:t>
            </a:r>
            <a:br>
              <a:rPr lang="en-US" sz="1100" b="0" dirty="0"/>
            </a:br>
            <a:r>
              <a:rPr lang="en-US" sz="1100" b="0" dirty="0"/>
              <a:t>https://channel9.msdn.com/Shows/Mechanics/Exchange-Online-Protection-updates-Zero-hour-Auto-Purge-ZAP-Safety-Tips-and-more</a:t>
            </a:r>
            <a:br>
              <a:rPr lang="en-US" sz="1100" b="0" dirty="0"/>
            </a:br>
            <a:endParaRPr lang="en-US" sz="1100" b="1"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Self-Service password Reset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0" dirty="0"/>
              <a:t>Azure Active Directory offers self-service password reset to help recover control of accounts</a:t>
            </a:r>
            <a:br>
              <a:rPr lang="en-US" sz="1100" b="0" kern="0" dirty="0"/>
            </a:br>
            <a:r>
              <a:rPr lang="en-US" sz="1100" b="0" kern="0" dirty="0"/>
              <a:t>https://docs.microsoft.com/en-us/azure/active-directory/active-directory-passwords-getting-started</a:t>
            </a:r>
            <a:br>
              <a:rPr lang="en-US" sz="1100" b="0" kern="0" dirty="0"/>
            </a:br>
            <a:r>
              <a:rPr lang="en-US" sz="1100" b="0" kern="0" dirty="0"/>
              <a:t>https://blogs.technet.microsoft.com/cbernier/2016/08/08/azure-ad-identity-protection/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t>Recover - Refine Detections and Preventions</a:t>
            </a:r>
          </a:p>
          <a:p>
            <a:pPr marL="171450" indent="-171450">
              <a:buFont typeface="Arial" panose="020B0604020202020204" pitchFamily="34" charset="0"/>
              <a:buChar char="•"/>
            </a:pPr>
            <a:r>
              <a:rPr lang="en-US" sz="1100" b="0" dirty="0"/>
              <a:t>Azure AD allows you to refine you conditional access rules to manage both security/detection needs and user productivity needs</a:t>
            </a:r>
          </a:p>
          <a:p>
            <a:pPr marL="171450" indent="-171450">
              <a:buFont typeface="Arial" panose="020B0604020202020204" pitchFamily="34" charset="0"/>
              <a:buChar char="•"/>
            </a:pPr>
            <a:r>
              <a:rPr lang="en-US" sz="1100" b="0" dirty="0"/>
              <a:t>ASC (former OMS capabilities) allows you to update queries and detections based on learnings from attacks targeting you</a:t>
            </a:r>
          </a:p>
          <a:p>
            <a:pPr marL="171450" indent="-171450">
              <a:buFont typeface="Arial" panose="020B0604020202020204" pitchFamily="34" charset="0"/>
              <a:buChar char="•"/>
            </a:pPr>
            <a:r>
              <a:rPr lang="en-US" sz="1100" b="0" dirty="0"/>
              <a:t>CAS allows you to tune your policy and detections to your organizations needs</a:t>
            </a:r>
          </a:p>
          <a:p>
            <a:pPr marL="171450" lvl="0" indent="-171450">
              <a:buFont typeface="Arial" panose="020B0604020202020204" pitchFamily="34" charset="0"/>
              <a:buChar char="•"/>
            </a:pPr>
            <a:r>
              <a:rPr lang="en-US" sz="1100" b="0" kern="1200" dirty="0">
                <a:effectLst/>
                <a:ea typeface="+mn-ea"/>
                <a:cs typeface="+mn-cs"/>
              </a:rPr>
              <a:t>Office 365 ATP allows you to adjust settings to meet both productivity and security needs (e.g. run attachments through detonation sandbox, but send email immediately with placeholder for attachment until the process is complete)</a:t>
            </a:r>
          </a:p>
          <a:p>
            <a:pPr marL="171450" lvl="0" indent="-171450">
              <a:buFont typeface="Arial" panose="020B0604020202020204" pitchFamily="34" charset="0"/>
              <a:buChar char="•"/>
            </a:pPr>
            <a:r>
              <a:rPr lang="en-US" sz="1100" b="0" kern="1200" dirty="0">
                <a:effectLst/>
                <a:ea typeface="+mn-ea"/>
                <a:cs typeface="+mn-cs"/>
              </a:rPr>
              <a:t>Office 365 Threat Intelligence’s Threat Explorer allows you to explore messages/campaigns/attacks against Microsoft, and then update the hosted connection filter policy to block IPs implicated in the campaign from sending to Microsoft. </a:t>
            </a:r>
            <a:br>
              <a:rPr lang="en-US" sz="1100" b="0" kern="1200" dirty="0">
                <a:effectLst/>
                <a:ea typeface="+mn-ea"/>
                <a:cs typeface="+mn-cs"/>
              </a:rPr>
            </a:br>
            <a:r>
              <a:rPr lang="en-US" sz="1100" b="0" kern="1200" dirty="0">
                <a:effectLst/>
                <a:ea typeface="+mn-ea"/>
                <a:cs typeface="+mn-cs"/>
              </a:rPr>
              <a:t>(Login to O365 as an Admin &gt; Security and Compliance Center &gt; Threat Management &gt;</a:t>
            </a:r>
            <a:r>
              <a:rPr lang="en-US" sz="1100" b="0" kern="1200" baseline="0" dirty="0">
                <a:effectLst/>
                <a:ea typeface="+mn-ea"/>
                <a:cs typeface="+mn-cs"/>
              </a:rPr>
              <a:t> </a:t>
            </a:r>
            <a:r>
              <a:rPr lang="en-US" sz="1100" b="0" kern="1200" dirty="0">
                <a:effectLst/>
                <a:ea typeface="+mn-ea"/>
                <a:cs typeface="+mn-cs"/>
              </a:rPr>
              <a:t>Threat Explorer)</a:t>
            </a:r>
          </a:p>
          <a:p>
            <a:pPr marL="171450" indent="-171450">
              <a:buFont typeface="Arial" panose="020B0604020202020204" pitchFamily="34" charset="0"/>
              <a:buChar char="•"/>
            </a:pPr>
            <a:r>
              <a:rPr lang="en-US" sz="1100" dirty="0"/>
              <a:t>Many familiar security capabilities from our partners in the Azure Marketplace include the ability to </a:t>
            </a:r>
            <a:r>
              <a:rPr lang="en-US" sz="1100" b="0" baseline="0" dirty="0"/>
              <a:t>customize detections</a:t>
            </a:r>
          </a:p>
          <a:p>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Recover - </a:t>
            </a:r>
            <a:r>
              <a:rPr lang="en-US" sz="1100" b="1" kern="0" dirty="0"/>
              <a:t>Observe Adversary Operation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ea typeface="+mn-ea"/>
                <a:cs typeface="+mn-cs"/>
              </a:rPr>
              <a:t>CAS allows investigators to m</a:t>
            </a:r>
            <a:r>
              <a:rPr lang="en-US" sz="1100" dirty="0" err="1"/>
              <a:t>onitor</a:t>
            </a:r>
            <a:r>
              <a:rPr lang="en-US" sz="1100" dirty="0"/>
              <a:t> an ongoing attacker operation to</a:t>
            </a:r>
            <a:r>
              <a:rPr lang="en-US" sz="1100" baseline="0" dirty="0"/>
              <a:t> identify the attacker’s objective </a:t>
            </a:r>
            <a:r>
              <a:rPr kumimoji="0" lang="en-US" sz="1100" b="0" i="0" u="none" strike="noStrike" kern="1200" cap="none" spc="0" normalizeH="0" baseline="0" noProof="0" dirty="0">
                <a:ln>
                  <a:noFill/>
                </a:ln>
                <a:effectLst/>
                <a:uLnTx/>
                <a:uFillTx/>
              </a:rPr>
              <a:t>using the log history on API managed services like Office 365</a:t>
            </a:r>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6749170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Microsoft has been investing in automating threat protection and integrating key techniques and technology</a:t>
            </a:r>
          </a:p>
          <a:p>
            <a:endParaRPr lang="en-US" sz="1100" b="1"/>
          </a:p>
          <a:p>
            <a:r>
              <a:rPr lang="en-US" sz="1100" b="0"/>
              <a:t>We won’t be going over each of these in detail, but can share a couple of key observations</a:t>
            </a:r>
          </a:p>
          <a:p>
            <a:pPr marL="171450" indent="-171450">
              <a:buFont typeface="Arial" panose="020B0604020202020204" pitchFamily="34" charset="0"/>
              <a:buChar char="•"/>
            </a:pPr>
            <a:r>
              <a:rPr lang="en-US" sz="1100" b="0"/>
              <a:t>Microsoft has been integrating security automation across our capabilities. We did not have room on the slide for all of our capabilities, particularly the large set of preventive controls. </a:t>
            </a:r>
          </a:p>
          <a:p>
            <a:pPr marL="171450" indent="-171450">
              <a:buFont typeface="Arial" panose="020B0604020202020204" pitchFamily="34" charset="0"/>
              <a:buChar char="•"/>
            </a:pPr>
            <a:r>
              <a:rPr lang="en-US" sz="1100" b="0"/>
              <a:t>Many of the same approaches and technologies can be used to both prevent and detect attacks.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t>Cloud Offers powerful logging and analysis</a:t>
            </a:r>
            <a:r>
              <a:rPr lang="en-US" sz="1100"/>
              <a:t>– Combining logs from a </a:t>
            </a:r>
            <a:r>
              <a:rPr lang="en-US" sz="1100" b="0"/>
              <a:t>mature SaaS application like Office 365 with a CASB analysis capability like Cloud App Security creates a dramatically better capability “out of the box” to follow adversary operations and assess potential or actual business impact of an attack (down to the document level) vs the manual and inconsistent process of many on-premises organizations. </a:t>
            </a:r>
          </a:p>
          <a:p>
            <a:pPr marL="628650" lvl="1" indent="-171450">
              <a:buFont typeface="Arial" panose="020B0604020202020204" pitchFamily="34" charset="0"/>
              <a:buChar char="•"/>
            </a:pPr>
            <a:r>
              <a:rPr lang="en-US" sz="1100" b="1"/>
              <a:t>Attack Impact Analysis (bottom of respond column) – </a:t>
            </a:r>
            <a:r>
              <a:rPr lang="en-US" sz="1100" b="0"/>
              <a:t>for example, if an account is compromised for a period of time (</a:t>
            </a:r>
            <a:r>
              <a:rPr lang="en-US" sz="1100" b="0" err="1"/>
              <a:t>e.g</a:t>
            </a:r>
            <a:r>
              <a:rPr lang="en-US" sz="1100" b="0"/>
              <a:t> 10 days), you can review what documents were accessed and more easily assess the business impact of an attack</a:t>
            </a:r>
          </a:p>
          <a:p>
            <a:pPr marL="628650" lvl="1" indent="-171450">
              <a:buFont typeface="Arial" panose="020B0604020202020204" pitchFamily="34" charset="0"/>
              <a:buChar char="•"/>
            </a:pPr>
            <a:r>
              <a:rPr lang="en-US" sz="1100" b="1"/>
              <a:t>Observe adversary operation  (bottom of respond column) – </a:t>
            </a:r>
            <a:r>
              <a:rPr lang="en-US" sz="1100" b="0"/>
              <a:t>using the same Office 365 data and CAS analysis, we can more quickly determine the attacker’s ultimate objective by observing what documents they access or modify</a:t>
            </a:r>
          </a:p>
          <a:p>
            <a:endParaRPr lang="en-US" sz="1100" b="1"/>
          </a:p>
          <a:p>
            <a:r>
              <a:rPr lang="en-US" sz="1100" b="1" u="sng"/>
              <a:t>Additional Reference information </a:t>
            </a:r>
          </a:p>
          <a:p>
            <a:endParaRPr lang="en-US" sz="1100" b="1"/>
          </a:p>
          <a:p>
            <a:r>
              <a:rPr lang="en-US" sz="1100" b="1"/>
              <a:t>Prevent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Office 365 ATP have the ability to block unsafe executables after analyzing them in a sandbox ‘detonation chamber’</a:t>
            </a:r>
          </a:p>
          <a:p>
            <a:pPr marL="171450" indent="-171450">
              <a:buFont typeface="Arial" panose="020B0604020202020204" pitchFamily="34" charset="0"/>
              <a:buChar char="•"/>
            </a:pPr>
            <a:r>
              <a:rPr lang="en-US" sz="1100"/>
              <a:t>Windows Defender AV performs file behavior analysis to blocks based on signatures (of various types including machine learning) as well as signals from Defender ATP where you identify files as malicious</a:t>
            </a:r>
          </a:p>
          <a:p>
            <a:pPr marL="171450" indent="-171450">
              <a:buFont typeface="Arial" panose="020B0604020202020204" pitchFamily="34" charset="0"/>
              <a:buChar char="•"/>
            </a:pPr>
            <a:endParaRPr lang="en-US" sz="1100"/>
          </a:p>
          <a:p>
            <a:r>
              <a:rPr lang="en-US" sz="1100" b="1"/>
              <a:t>Prevent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Office 365 ATP blocks email from known bad senders, IPs, and URLs sourced from the intelligent security graph</a:t>
            </a:r>
          </a:p>
          <a:p>
            <a:pPr marL="171450" indent="-171450">
              <a:buFont typeface="Arial" panose="020B0604020202020204" pitchFamily="34" charset="0"/>
              <a:buChar char="•"/>
            </a:pPr>
            <a:r>
              <a:rPr lang="en-US" sz="1100"/>
              <a:t>Many familiar security capabilities from our partners in the Azure Marketplace include the ability to integrate external threat intelligence feeds</a:t>
            </a:r>
          </a:p>
          <a:p>
            <a:pPr marL="171450" indent="-171450">
              <a:buFont typeface="Arial" panose="020B0604020202020204" pitchFamily="34" charset="0"/>
              <a:buChar char="•"/>
            </a:pPr>
            <a:endParaRPr lang="en-US" sz="1100"/>
          </a:p>
          <a:p>
            <a:r>
              <a:rPr lang="en-US" sz="1100" b="1"/>
              <a:t>Prevent and Detect – OWASP Top Risks</a:t>
            </a:r>
          </a:p>
          <a:p>
            <a:pPr marL="171450" indent="-171450">
              <a:buFont typeface="Arial" panose="020B0604020202020204" pitchFamily="34" charset="0"/>
              <a:buChar char="•"/>
            </a:pPr>
            <a:r>
              <a:rPr lang="en-US" sz="1100"/>
              <a:t>Azure Web Application Firewall – prevents and detects attacks using the OWASP core rule sets</a:t>
            </a:r>
            <a:br>
              <a:rPr lang="en-US" sz="1100"/>
            </a:br>
            <a:r>
              <a:rPr lang="en-US" sz="1100"/>
              <a:t>https://docs.microsoft.com/en-us/azure/application-gateway/application-gateway-web-application-firewall-overview</a:t>
            </a:r>
          </a:p>
          <a:p>
            <a:pPr marL="171450" indent="-171450">
              <a:buFont typeface="Arial" panose="020B0604020202020204" pitchFamily="34" charset="0"/>
              <a:buChar char="•"/>
            </a:pPr>
            <a:r>
              <a:rPr lang="en-US" sz="1100"/>
              <a:t>Many familiar security capabilities from our partners in the Azure Marketplace include the ability to prevent or detect OWASP attacks using similar means</a:t>
            </a:r>
          </a:p>
          <a:p>
            <a:pPr marL="171450" indent="-171450">
              <a:buFont typeface="Arial" panose="020B0604020202020204" pitchFamily="34" charset="0"/>
              <a:buChar char="•"/>
            </a:pPr>
            <a:endParaRPr lang="en-US" sz="1100"/>
          </a:p>
          <a:p>
            <a:r>
              <a:rPr lang="en-US" sz="1100" b="1"/>
              <a:t>Prevent and detect – Anti-malware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Office 365 ATP uses multiple antivirus engines to scan inbound email to prevent and detect known threats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Windows Defender AV detects, blocks, and cleans up files based on signatures sourced from the intelligent security graph</a:t>
            </a:r>
          </a:p>
          <a:p>
            <a:pPr marL="171450" indent="-171450">
              <a:buFont typeface="Arial" panose="020B0604020202020204" pitchFamily="34" charset="0"/>
              <a:buChar char="•"/>
            </a:pPr>
            <a:endParaRPr lang="en-US" sz="1100"/>
          </a:p>
          <a:p>
            <a:r>
              <a:rPr lang="en-US" sz="1100" b="1"/>
              <a:t>Prevent and Detect - Machine Learning (ML)</a:t>
            </a:r>
          </a:p>
          <a:p>
            <a:pPr marL="171450" indent="-171450">
              <a:buFont typeface="Arial" panose="020B0604020202020204" pitchFamily="34" charset="0"/>
              <a:buChar char="•"/>
            </a:pPr>
            <a:r>
              <a:rPr lang="en-US" sz="1100"/>
              <a:t>Office 365 ATP uses ML to analyze inbound emails for suspicious patterns</a:t>
            </a:r>
          </a:p>
          <a:p>
            <a:pPr marL="171450" indent="-171450">
              <a:buFont typeface="Arial" panose="020B0604020202020204" pitchFamily="34" charset="0"/>
              <a:buChar char="•"/>
            </a:pPr>
            <a:r>
              <a:rPr lang="en-US" sz="1100"/>
              <a:t>Azure AD can block risky logons based on high/medium/low risk </a:t>
            </a:r>
            <a:r>
              <a:rPr lang="en-US" sz="1100" kern="1200">
                <a:effectLst/>
                <a:ea typeface="+mn-ea"/>
                <a:cs typeface="+mn-cs"/>
              </a:rPr>
              <a:t>scoring from Azure AD Identity Protection</a:t>
            </a:r>
            <a:br>
              <a:rPr lang="en-US" sz="1100" kern="1200">
                <a:effectLst/>
                <a:ea typeface="+mn-ea"/>
                <a:cs typeface="+mn-cs"/>
              </a:rPr>
            </a:br>
            <a:r>
              <a:rPr lang="en-US" sz="1100" kern="1200">
                <a:effectLst/>
                <a:ea typeface="+mn-ea"/>
                <a:cs typeface="+mn-cs"/>
              </a:rPr>
              <a:t>https://docs.microsoft.com/en-us/azure/active-directory/active-directory-conditional-access</a:t>
            </a:r>
          </a:p>
          <a:p>
            <a:endParaRPr lang="en-US" sz="1100"/>
          </a:p>
          <a:p>
            <a:r>
              <a:rPr lang="en-US" sz="1100" b="1"/>
              <a:t>Prevent – Quarantine shared sensitive data</a:t>
            </a:r>
          </a:p>
          <a:p>
            <a:pPr marL="171450" indent="-171450">
              <a:buFont typeface="Arial" panose="020B0604020202020204" pitchFamily="34" charset="0"/>
              <a:buChar char="•"/>
            </a:pPr>
            <a:r>
              <a:rPr lang="en-US" sz="1100"/>
              <a:t>Cloud App Security can quarantine access to sensitive files that are overshared (e.g. highly confidential information that is accessible by the public)</a:t>
            </a:r>
          </a:p>
          <a:p>
            <a:endParaRPr lang="en-US" sz="1100"/>
          </a:p>
          <a:p>
            <a:r>
              <a:rPr lang="en-US" sz="1100" b="1"/>
              <a:t>Detect – File Behavior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Windows Defender ATP performs live file behavior analysis as files are executed on a system to alert security analysts</a:t>
            </a:r>
          </a:p>
          <a:p>
            <a:pPr marL="171450" indent="-171450">
              <a:buFont typeface="Arial" panose="020B0604020202020204" pitchFamily="34" charset="0"/>
              <a:buChar char="•"/>
            </a:pPr>
            <a:endParaRPr lang="en-US" sz="1100"/>
          </a:p>
          <a:p>
            <a:r>
              <a:rPr lang="en-US" sz="1100" b="1"/>
              <a:t>Detect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Many capabilities across the Microsoft portfolio and our partners in the Azure Marketplace integrate malicious URLs and IP addresses into their threat detections</a:t>
            </a:r>
          </a:p>
          <a:p>
            <a:endParaRPr lang="en-US" sz="1100" b="1"/>
          </a:p>
          <a:p>
            <a:r>
              <a:rPr lang="en-US" sz="1100" b="1"/>
              <a:t>Detect - Machine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Many capabilities across the Microsoft portfolio and our partners in the Azure Marketplace integrate machine learning into threat detections</a:t>
            </a:r>
          </a:p>
          <a:p>
            <a:pPr marL="171450" indent="-171450">
              <a:buFont typeface="Arial" panose="020B0604020202020204" pitchFamily="34" charset="0"/>
              <a:buChar char="•"/>
            </a:pPr>
            <a:endParaRPr lang="en-US" sz="1100"/>
          </a:p>
          <a:p>
            <a:r>
              <a:rPr lang="en-US" sz="1100" b="1"/>
              <a:t>Detect – User and Entity Behavior Analytics</a:t>
            </a:r>
          </a:p>
          <a:p>
            <a:r>
              <a:rPr lang="en-US" sz="1100" b="0"/>
              <a:t>Each of these capabilities has integrated anomaly detection based on the normal behavior of individual users</a:t>
            </a:r>
          </a:p>
          <a:p>
            <a:pPr marL="171450" indent="-171450">
              <a:buFont typeface="Arial" panose="020B0604020202020204" pitchFamily="34" charset="0"/>
              <a:buChar char="•"/>
            </a:pPr>
            <a:r>
              <a:rPr lang="en-US" sz="1100"/>
              <a:t>Azure AD (for Azure Active Directory Accounts)</a:t>
            </a:r>
          </a:p>
          <a:p>
            <a:pPr marL="171450" indent="-171450">
              <a:buFont typeface="Arial" panose="020B0604020202020204" pitchFamily="34" charset="0"/>
              <a:buChar char="•"/>
            </a:pPr>
            <a:r>
              <a:rPr lang="en-US" sz="1100"/>
              <a:t>Cloud App Security (for SaaS) usage</a:t>
            </a:r>
          </a:p>
          <a:p>
            <a:pPr marL="171450" indent="-171450">
              <a:buFont typeface="Arial" panose="020B0604020202020204" pitchFamily="34" charset="0"/>
              <a:buChar char="•"/>
            </a:pPr>
            <a:r>
              <a:rPr lang="en-US" sz="1100"/>
              <a:t>SQL Threat Detection (for SQL uses and admins)</a:t>
            </a:r>
          </a:p>
          <a:p>
            <a:pPr marL="171450" indent="-171450">
              <a:buFont typeface="Arial" panose="020B0604020202020204" pitchFamily="34" charset="0"/>
              <a:buChar char="•"/>
            </a:pPr>
            <a:r>
              <a:rPr lang="en-US" sz="1100"/>
              <a:t>Azure Advanced Threat Protection (ATP) (for Active Directory)</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Respond - File Behavior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Windows Defender ATP allows you to send any files or URLs into </a:t>
            </a:r>
            <a:r>
              <a:rPr lang="en-US" sz="1100">
                <a:effectLst/>
              </a:rPr>
              <a:t>deep collection and analysis (“detonation”) during an investigation to identify if they are malicious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Respond – Automated Response and Recovery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Windows Defender ATP includes automated investigation and remediation functionality (based on technology from the </a:t>
            </a:r>
            <a:r>
              <a:rPr lang="en-US" err="1"/>
              <a:t>Hexadite</a:t>
            </a:r>
            <a:r>
              <a:rPr lang="en-US"/>
              <a:t> acquisition). These workflows are based on the investigation methods of highly skilled analysts and can be configured to automatically remediate or to execute only after approval of your analysts. </a:t>
            </a:r>
            <a:br>
              <a:rPr lang="en-US">
                <a:cs typeface="Calibri"/>
              </a:rPr>
            </a:br>
            <a:r>
              <a:rPr lang="en-US">
                <a:effectLst/>
              </a:rPr>
              <a:t>https://docs.microsoft.com/en-us/windows/security/threat-protection/windows-defender-atp/windows-defender-advanced-threat-protection</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Respond - Attack Timeline Generation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Azure Security Center automatically correlates multiple related alerts into a single security incident that analysts can rapidly understand and manage</a:t>
            </a:r>
            <a:br>
              <a:rPr lang="en-US" sz="1100" b="0"/>
            </a:br>
            <a:r>
              <a:rPr lang="en-US" sz="1100" b="0"/>
              <a:t>https://docs.microsoft.com/en-us/azure/security-center/security-center-incident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ATA generates visual timelines for security incidents that analysts can navigate (and integrates with Windows Defender ATP [roadmap] and Office 365 ATP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Windows Defender ATP automatically creates a timeline (including file execution history) for you to investigate attacks (and directly integrates with Office 365 ATP [available now] and ATA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Office 365 ATP allows you to navigate back and forth with Windows Defender ATP attack timelines [available now] and ATA [Roadmap] </a:t>
            </a:r>
          </a:p>
          <a:p>
            <a:endParaRPr lang="en-US" sz="1100" b="1"/>
          </a:p>
          <a:p>
            <a:r>
              <a:rPr lang="en-US" sz="1100" b="1"/>
              <a:t>Respond - Event Correlation and Dynamic Queries</a:t>
            </a:r>
            <a:endParaRPr lang="en-US" sz="1100" b="1"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Azure Security Center (former OMS capabilities) allows you to dynamically pivot through event data for both on-premises and cloud assets during an investigation (narrow or broaden search fields visually, add fields to query, etc.)</a:t>
            </a:r>
          </a:p>
          <a:p>
            <a:endParaRPr lang="en-US" sz="1100"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Respond – Attack Impact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CAS allows investigators to rapidly determine the impact of a compromised account on cloud data/application assets using the log history on API managed services like Office 365</a:t>
            </a:r>
            <a:endParaRPr lang="en-US" sz="110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t>Recover – Isolate machine from network, remove malware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Windows Defender ATP allows you to isolate computers from the network or remove malware during an investigation or recovery operation</a:t>
            </a:r>
            <a:endParaRPr lang="en-US" sz="1100" b="1" ker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ea typeface="+mn-ea"/>
                <a:cs typeface="+mn-cs"/>
              </a:rPr>
              <a:t>Recover – Block and Clean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a:t>Office 365 ATP allows you to block or clean malicious email from mailboxes. This cleanup happens automatically for signature updates using the ZAP feature</a:t>
            </a:r>
            <a:br>
              <a:rPr lang="en-US" sz="1100" b="0"/>
            </a:br>
            <a:r>
              <a:rPr lang="en-US" sz="1100" b="0"/>
              <a:t>https://channel9.msdn.com/Shows/Mechanics/Exchange-Online-Protection-updates-Zero-hour-Auto-Purge-ZAP-Safety-Tips-and-more</a:t>
            </a:r>
            <a:br>
              <a:rPr lang="en-US" sz="1100" b="0"/>
            </a:br>
            <a:endParaRPr lang="en-US" sz="1100" b="1" ker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t>Recover – Self-Service password Reset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0"/>
              <a:t>Azure Active Directory offers self-service password reset to help recover control of accounts</a:t>
            </a:r>
            <a:br>
              <a:rPr lang="en-US" sz="1100" b="0" kern="0"/>
            </a:br>
            <a:r>
              <a:rPr lang="en-US" sz="1100" b="0" kern="0"/>
              <a:t>https://docs.microsoft.com/en-us/azure/active-directory/active-directory-passwords-getting-started</a:t>
            </a:r>
            <a:br>
              <a:rPr lang="en-US" sz="1100" b="0" kern="0"/>
            </a:br>
            <a:r>
              <a:rPr lang="en-US" sz="1100" b="0" kern="0"/>
              <a:t>https://blogs.technet.microsoft.com/cbernier/2016/08/08/azure-ad-identity-protection/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t>Recover - Refine Detections and Preventions</a:t>
            </a:r>
          </a:p>
          <a:p>
            <a:pPr marL="171450" indent="-171450">
              <a:buFont typeface="Arial" panose="020B0604020202020204" pitchFamily="34" charset="0"/>
              <a:buChar char="•"/>
            </a:pPr>
            <a:r>
              <a:rPr lang="en-US" sz="1100" b="0"/>
              <a:t>Azure AD allows you to refine you conditional access rules to manage both security/detection needs and user productivity needs</a:t>
            </a:r>
          </a:p>
          <a:p>
            <a:pPr marL="171450" indent="-171450">
              <a:buFont typeface="Arial" panose="020B0604020202020204" pitchFamily="34" charset="0"/>
              <a:buChar char="•"/>
            </a:pPr>
            <a:r>
              <a:rPr lang="en-US" sz="1100" b="0"/>
              <a:t>ASC (former OMS capabilities) allows you to update queries and detections based on learnings from attacks targeting you</a:t>
            </a:r>
          </a:p>
          <a:p>
            <a:pPr marL="171450" indent="-171450">
              <a:buFont typeface="Arial" panose="020B0604020202020204" pitchFamily="34" charset="0"/>
              <a:buChar char="•"/>
            </a:pPr>
            <a:r>
              <a:rPr lang="en-US" sz="1100" b="0"/>
              <a:t>CAS allows you to tune your policy and detections to your organizations needs</a:t>
            </a:r>
          </a:p>
          <a:p>
            <a:pPr marL="171450" lvl="0" indent="-171450">
              <a:buFont typeface="Arial" panose="020B0604020202020204" pitchFamily="34" charset="0"/>
              <a:buChar char="•"/>
            </a:pPr>
            <a:r>
              <a:rPr lang="en-US" sz="1100" b="0" kern="1200">
                <a:effectLst/>
                <a:ea typeface="+mn-ea"/>
                <a:cs typeface="+mn-cs"/>
              </a:rPr>
              <a:t>Office 365 ATP allows you to adjust settings to meet both productivity and security needs (e.g. run attachments through detonation sandbox, but send email immediately with placeholder for attachment until the process is complete)</a:t>
            </a:r>
          </a:p>
          <a:p>
            <a:pPr marL="171450" lvl="0" indent="-171450">
              <a:buFont typeface="Arial" panose="020B0604020202020204" pitchFamily="34" charset="0"/>
              <a:buChar char="•"/>
            </a:pPr>
            <a:r>
              <a:rPr lang="en-US" sz="1100" b="0" kern="1200">
                <a:effectLst/>
                <a:ea typeface="+mn-ea"/>
                <a:cs typeface="+mn-cs"/>
              </a:rPr>
              <a:t>Office 365 Threat Intelligence’s Threat Explorer allows you to explore messages/campaigns/attacks against Microsoft, and then update the hosted connection filter policy to block IPs implicated in the campaign from sending to Microsoft. </a:t>
            </a:r>
            <a:br>
              <a:rPr lang="en-US" sz="1100" b="0" kern="1200">
                <a:effectLst/>
                <a:ea typeface="+mn-ea"/>
                <a:cs typeface="+mn-cs"/>
              </a:rPr>
            </a:br>
            <a:r>
              <a:rPr lang="en-US" sz="1100" b="0" kern="1200">
                <a:effectLst/>
                <a:ea typeface="+mn-ea"/>
                <a:cs typeface="+mn-cs"/>
              </a:rPr>
              <a:t>(Login to O365 as an Admin &gt; Security and Compliance Center &gt; Threat Management &gt;</a:t>
            </a:r>
            <a:r>
              <a:rPr lang="en-US" sz="1100" b="0" kern="1200" baseline="0">
                <a:effectLst/>
                <a:ea typeface="+mn-ea"/>
                <a:cs typeface="+mn-cs"/>
              </a:rPr>
              <a:t> </a:t>
            </a:r>
            <a:r>
              <a:rPr lang="en-US" sz="1100" b="0" kern="1200">
                <a:effectLst/>
                <a:ea typeface="+mn-ea"/>
                <a:cs typeface="+mn-cs"/>
              </a:rPr>
              <a:t>Threat Explorer)</a:t>
            </a:r>
          </a:p>
          <a:p>
            <a:pPr marL="171450" indent="-171450">
              <a:buFont typeface="Arial" panose="020B0604020202020204" pitchFamily="34" charset="0"/>
              <a:buChar char="•"/>
            </a:pPr>
            <a:r>
              <a:rPr lang="en-US" sz="1100"/>
              <a:t>Many familiar security capabilities from our partners in the Azure Marketplace include the ability to </a:t>
            </a:r>
            <a:r>
              <a:rPr lang="en-US" sz="1100" b="0" baseline="0"/>
              <a:t>customize detections</a:t>
            </a:r>
          </a:p>
          <a:p>
            <a:endParaRPr lang="en-US" sz="110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Recover - </a:t>
            </a:r>
            <a:r>
              <a:rPr lang="en-US" sz="1100" b="1" kern="0"/>
              <a:t>Observe Adversary Operation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ea typeface="+mn-ea"/>
                <a:cs typeface="+mn-cs"/>
              </a:rPr>
              <a:t>CAS allows investigators to m</a:t>
            </a:r>
            <a:r>
              <a:rPr lang="en-US" sz="1100" err="1"/>
              <a:t>onitor</a:t>
            </a:r>
            <a:r>
              <a:rPr lang="en-US" sz="1100"/>
              <a:t> an ongoing attacker operation to</a:t>
            </a:r>
            <a:r>
              <a:rPr lang="en-US" sz="1100" baseline="0"/>
              <a:t> identify the attacker’s objective </a:t>
            </a:r>
            <a:r>
              <a:rPr kumimoji="0" lang="en-US" sz="1100" b="0" i="0" u="none" strike="noStrike" kern="1200" cap="none" spc="0" normalizeH="0" baseline="0" noProof="0">
                <a:ln>
                  <a:noFill/>
                </a:ln>
                <a:effectLst/>
                <a:uLnTx/>
                <a:uFillTx/>
              </a:rPr>
              <a:t>using the log history on API managed services like Office 365</a:t>
            </a:r>
            <a:endParaRPr lang="en-US" sz="1100"/>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6749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We recommend a balanced and pragmatic approach focused on increasing the cost of attacks for cybercriminals </a:t>
            </a:r>
          </a:p>
          <a:p>
            <a:endParaRPr lang="en-US" sz="1100" b="0"/>
          </a:p>
          <a:p>
            <a:r>
              <a:rPr lang="en-US" sz="1100" b="0"/>
              <a:t>In summary, Microsoft is here to help you raise the cost of attacking your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417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35</a:t>
            </a:fld>
            <a:endParaRPr lang="en-US"/>
          </a:p>
        </p:txBody>
      </p:sp>
    </p:spTree>
    <p:extLst>
      <p:ext uri="{BB962C8B-B14F-4D97-AF65-F5344CB8AC3E}">
        <p14:creationId xmlns:p14="http://schemas.microsoft.com/office/powerpoint/2010/main" val="143685950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STATIC SLIDE VERSION (No Animations)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How to use it </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a:solidFill>
                  <a:schemeClr val="tx1"/>
                </a:solidFill>
                <a:effectLst/>
                <a:latin typeface="+mn-lt"/>
                <a:ea typeface="+mn-ea"/>
                <a:cs typeface="+mn-cs"/>
              </a:rPr>
              <a:t>Starting template for a security architecture -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a:solidFill>
                  <a:schemeClr val="tx1"/>
                </a:solidFill>
                <a:effectLst/>
                <a:latin typeface="+mn-lt"/>
                <a:ea typeface="+mn-ea"/>
                <a:cs typeface="+mn-cs"/>
              </a:rPr>
              <a:t>Comparison reference for security capabilities - </a:t>
            </a:r>
            <a:r>
              <a:rPr lang="en-US" sz="1200" kern="120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a:solidFill>
                  <a:schemeClr val="tx1"/>
                </a:solidFill>
                <a:effectLst/>
                <a:latin typeface="+mn-lt"/>
                <a:ea typeface="+mn-ea"/>
                <a:cs typeface="+mn-cs"/>
              </a:rPr>
              <a:t>Learn about Microsoft capabilities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a:solidFill>
                  <a:schemeClr val="tx1"/>
                </a:solidFill>
                <a:effectLst/>
                <a:latin typeface="+mn-lt"/>
                <a:ea typeface="+mn-ea"/>
                <a:cs typeface="+mn-cs"/>
              </a:rPr>
              <a:t>Learn about Microsoft's integration investments -</a:t>
            </a:r>
            <a:r>
              <a:rPr lang="en-US" sz="1200" kern="120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a:solidFill>
                  <a:schemeClr val="tx1"/>
                </a:solidFill>
                <a:effectLst/>
                <a:latin typeface="+mn-lt"/>
                <a:ea typeface="+mn-ea"/>
                <a:cs typeface="+mn-cs"/>
              </a:rPr>
              <a:t>Learn about Cybersecurity</a:t>
            </a:r>
            <a:r>
              <a:rPr lang="en-US" sz="1200" kern="120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a:solidFill>
                  <a:schemeClr val="tx1"/>
                </a:solidFill>
                <a:effectLst/>
                <a:latin typeface="+mn-lt"/>
                <a:ea typeface="+mn-ea"/>
                <a:cs typeface="+mn-cs"/>
              </a:rPr>
              <a:t>New visual style</a:t>
            </a:r>
            <a:r>
              <a:rPr lang="en-US" sz="1200" kern="120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a:solidFill>
                  <a:schemeClr val="tx1"/>
                </a:solidFill>
                <a:effectLst/>
                <a:latin typeface="+mn-lt"/>
                <a:ea typeface="+mn-ea"/>
                <a:cs typeface="+mn-cs"/>
              </a:rPr>
              <a:t>Interactivity instructions</a:t>
            </a:r>
            <a:r>
              <a:rPr lang="en-US" sz="1200" kern="120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a:solidFill>
                  <a:schemeClr val="tx1"/>
                </a:solidFill>
                <a:effectLst/>
                <a:latin typeface="+mn-lt"/>
                <a:ea typeface="+mn-ea"/>
                <a:cs typeface="+mn-cs"/>
              </a:rPr>
              <a:t>Complementary Content - </a:t>
            </a:r>
            <a:r>
              <a:rPr lang="en-US" sz="1200" kern="120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a:solidFill>
                  <a:schemeClr val="tx1"/>
                </a:solidFill>
                <a:effectLst/>
                <a:latin typeface="+mn-lt"/>
                <a:ea typeface="+mn-ea"/>
                <a:cs typeface="+mn-cs"/>
              </a:rPr>
              <a:t>Added Section headers</a:t>
            </a:r>
            <a:r>
              <a:rPr lang="en-US" sz="1200" kern="120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a:solidFill>
                  <a:schemeClr val="tx1"/>
                </a:solidFill>
                <a:effectLst/>
                <a:latin typeface="+mn-lt"/>
                <a:ea typeface="+mn-ea"/>
                <a:cs typeface="+mn-cs"/>
              </a:rPr>
              <a:t>Added Foundational Elements - </a:t>
            </a:r>
            <a:r>
              <a:rPr lang="en-US" sz="1200" kern="120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a:solidFill>
                  <a:schemeClr val="tx1"/>
                </a:solidFill>
                <a:effectLst/>
                <a:latin typeface="+mn-lt"/>
                <a:ea typeface="+mn-ea"/>
                <a:cs typeface="+mn-cs"/>
              </a:rPr>
              <a:t>Trust Center</a:t>
            </a:r>
            <a:r>
              <a:rPr lang="en-US" sz="1200" kern="120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a:solidFill>
                  <a:schemeClr val="tx1"/>
                </a:solidFill>
                <a:effectLst/>
                <a:latin typeface="+mn-lt"/>
                <a:ea typeface="+mn-ea"/>
                <a:cs typeface="+mn-cs"/>
              </a:rPr>
              <a:t>Compliance Manager </a:t>
            </a:r>
            <a:r>
              <a:rPr lang="en-US" sz="1200" kern="120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a:solidFill>
                  <a:schemeClr val="tx1"/>
                </a:solidFill>
                <a:effectLst/>
                <a:latin typeface="+mn-lt"/>
                <a:ea typeface="+mn-ea"/>
                <a:cs typeface="+mn-cs"/>
              </a:rPr>
              <a:t>Intelligent Security Graph</a:t>
            </a:r>
            <a:r>
              <a:rPr lang="en-US" sz="1200" kern="120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a:solidFill>
                  <a:schemeClr val="tx1"/>
                </a:solidFill>
                <a:effectLst/>
                <a:latin typeface="+mn-lt"/>
                <a:ea typeface="+mn-ea"/>
                <a:cs typeface="+mn-cs"/>
              </a:rPr>
              <a:t>Security Development Lifecycle (SDL)</a:t>
            </a:r>
            <a:r>
              <a:rPr lang="en-US" sz="1200" kern="120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a:solidFill>
                  <a:schemeClr val="tx1"/>
                </a:solidFill>
                <a:effectLst/>
                <a:latin typeface="+mn-lt"/>
                <a:ea typeface="+mn-ea"/>
                <a:cs typeface="+mn-cs"/>
              </a:rPr>
              <a:t>Moved Devices/Clients together</a:t>
            </a:r>
            <a:r>
              <a:rPr lang="en-US" sz="1200" kern="120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a:solidFill>
                  <a:schemeClr val="tx1"/>
                </a:solidFill>
                <a:effectLst/>
                <a:latin typeface="+mn-lt"/>
                <a:ea typeface="+mn-ea"/>
                <a:cs typeface="+mn-cs"/>
              </a:rPr>
              <a:t>Updated SOC section - </a:t>
            </a:r>
            <a:r>
              <a:rPr lang="en-US" sz="1200" kern="120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a:solidFill>
                  <a:schemeClr val="tx1"/>
                </a:solidFill>
                <a:effectLst/>
                <a:latin typeface="+mn-lt"/>
                <a:ea typeface="+mn-ea"/>
                <a:cs typeface="+mn-cs"/>
              </a:rPr>
              <a:t>Simplified server/datacenter view - </a:t>
            </a:r>
            <a:r>
              <a:rPr lang="en-US" sz="1200" kern="120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a:solidFill>
                  <a:schemeClr val="tx1"/>
                </a:solidFill>
                <a:effectLst/>
                <a:latin typeface="+mn-lt"/>
                <a:ea typeface="+mn-ea"/>
                <a:cs typeface="+mn-cs"/>
              </a:rPr>
              <a:t>New IoT/OT section - </a:t>
            </a:r>
            <a:r>
              <a:rPr lang="en-US" sz="1200" kern="120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a:solidFill>
                  <a:schemeClr val="tx1"/>
                </a:solidFill>
                <a:effectLst/>
                <a:latin typeface="+mn-lt"/>
                <a:ea typeface="+mn-ea"/>
                <a:cs typeface="+mn-cs"/>
                <a:hlinkClick r:id="rId4"/>
              </a:rPr>
              <a:t>$5 billion of investment over the next four years for IoT</a:t>
            </a:r>
            <a:r>
              <a:rPr lang="en-US" sz="1200" kern="1200">
                <a:solidFill>
                  <a:schemeClr val="tx1"/>
                </a:solidFill>
                <a:effectLst/>
                <a:latin typeface="+mn-lt"/>
                <a:ea typeface="+mn-ea"/>
                <a:cs typeface="+mn-cs"/>
              </a:rPr>
              <a:t> and has also recently announced an end to end certification for a secure IoT platform from MCU to the cloud called </a:t>
            </a:r>
            <a:r>
              <a:rPr lang="en-US" sz="1200" u="sng" kern="1200">
                <a:solidFill>
                  <a:schemeClr val="tx1"/>
                </a:solidFill>
                <a:effectLst/>
                <a:latin typeface="+mn-lt"/>
                <a:ea typeface="+mn-ea"/>
                <a:cs typeface="+mn-cs"/>
                <a:hlinkClick r:id="rId5"/>
              </a:rPr>
              <a:t>Azure Sphere.</a:t>
            </a:r>
            <a:endParaRPr lang="en-US" sz="1200"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Updated Azure Security Center</a:t>
            </a:r>
            <a:r>
              <a:rPr lang="en-US" sz="1200" kern="120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a:solidFill>
                  <a:schemeClr val="tx1"/>
                </a:solidFill>
                <a:effectLst/>
                <a:latin typeface="+mn-lt"/>
                <a:ea typeface="+mn-ea"/>
                <a:cs typeface="+mn-cs"/>
              </a:rPr>
              <a:t>Added Azure capabilities</a:t>
            </a:r>
            <a:r>
              <a:rPr lang="en-US" sz="1200" kern="1200">
                <a:solidFill>
                  <a:schemeClr val="tx1"/>
                </a:solidFill>
                <a:effectLst/>
                <a:latin typeface="+mn-lt"/>
                <a:ea typeface="+mn-ea"/>
                <a:cs typeface="+mn-cs"/>
              </a:rPr>
              <a:t> including Azure Policy, Confidential Computing, and the new DDoS protection options. </a:t>
            </a:r>
          </a:p>
          <a:p>
            <a:pPr lvl="0" fontAlgn="ctr"/>
            <a:r>
              <a:rPr lang="en-US" sz="1200" b="1" kern="1200">
                <a:solidFill>
                  <a:schemeClr val="tx1"/>
                </a:solidFill>
                <a:effectLst/>
                <a:latin typeface="+mn-lt"/>
                <a:ea typeface="+mn-ea"/>
                <a:cs typeface="+mn-cs"/>
              </a:rPr>
              <a:t>Added Azure AD B2B and B2C</a:t>
            </a:r>
            <a:r>
              <a:rPr lang="en-US" sz="1200" kern="120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a:solidFill>
                  <a:schemeClr val="tx1"/>
                </a:solidFill>
                <a:effectLst/>
                <a:latin typeface="+mn-lt"/>
                <a:ea typeface="+mn-ea"/>
                <a:cs typeface="+mn-cs"/>
              </a:rPr>
              <a:t>Added information protection</a:t>
            </a:r>
            <a:r>
              <a:rPr lang="en-US" sz="1200" kern="1200">
                <a:solidFill>
                  <a:schemeClr val="tx1"/>
                </a:solidFill>
                <a:effectLst/>
                <a:latin typeface="+mn-lt"/>
                <a:ea typeface="+mn-ea"/>
                <a:cs typeface="+mn-cs"/>
              </a:rPr>
              <a:t> capabilities for Office 365 as well as SQL Information Protection (preview). </a:t>
            </a:r>
          </a:p>
          <a:p>
            <a:pPr lvl="0" fontAlgn="ctr"/>
            <a:r>
              <a:rPr lang="en-US" sz="1200" b="1" kern="1200">
                <a:solidFill>
                  <a:schemeClr val="tx1"/>
                </a:solidFill>
                <a:effectLst/>
                <a:latin typeface="+mn-lt"/>
                <a:ea typeface="+mn-ea"/>
                <a:cs typeface="+mn-cs"/>
              </a:rPr>
              <a:t>Updated integration points</a:t>
            </a:r>
            <a:r>
              <a:rPr lang="en-US" sz="1200" kern="120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a:solidFill>
                  <a:schemeClr val="tx1"/>
                </a:solidFill>
                <a:effectLst/>
                <a:latin typeface="+mn-lt"/>
                <a:ea typeface="+mn-ea"/>
                <a:cs typeface="+mn-cs"/>
              </a:rPr>
              <a:t>Conditional Access </a:t>
            </a:r>
            <a:r>
              <a:rPr lang="en-US" sz="1200" kern="120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a:solidFill>
                  <a:schemeClr val="tx1"/>
                </a:solidFill>
                <a:effectLst/>
                <a:latin typeface="+mn-lt"/>
                <a:ea typeface="+mn-ea"/>
                <a:cs typeface="+mn-cs"/>
              </a:rPr>
              <a:t>Advanced Threat Protection </a:t>
            </a:r>
            <a:r>
              <a:rPr lang="en-US" sz="1200" kern="120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Azure Information Protection</a:t>
            </a:r>
            <a:r>
              <a:rPr lang="en-US" sz="1200" kern="1200">
                <a:solidFill>
                  <a:schemeClr val="tx1"/>
                </a:solidFill>
                <a:effectLst/>
                <a:latin typeface="+mn-lt"/>
                <a:ea typeface="+mn-ea"/>
                <a:cs typeface="+mn-cs"/>
              </a:rPr>
              <a:t> discovering and protecting data on SaaS applications via </a:t>
            </a:r>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 Loss Protection (DLP) </a:t>
            </a:r>
            <a:r>
              <a:rPr lang="en-US" sz="1200" kern="1200">
                <a:solidFill>
                  <a:schemeClr val="tx1"/>
                </a:solidFill>
                <a:effectLst/>
                <a:latin typeface="+mn-lt"/>
                <a:ea typeface="+mn-ea"/>
                <a:cs typeface="+mn-cs"/>
              </a:rPr>
              <a:t>integration with</a:t>
            </a:r>
            <a:r>
              <a:rPr lang="en-US" sz="1200" b="1" kern="1200">
                <a:solidFill>
                  <a:schemeClr val="tx1"/>
                </a:solidFill>
                <a:effectLst/>
                <a:latin typeface="+mn-lt"/>
                <a:ea typeface="+mn-ea"/>
                <a:cs typeface="+mn-cs"/>
              </a:rPr>
              <a:t> Cloud App Security </a:t>
            </a:r>
            <a:r>
              <a:rPr lang="en-US" sz="1200" kern="1200">
                <a:solidFill>
                  <a:schemeClr val="tx1"/>
                </a:solidFill>
                <a:effectLst/>
                <a:latin typeface="+mn-lt"/>
                <a:ea typeface="+mn-ea"/>
                <a:cs typeface="+mn-cs"/>
              </a:rPr>
              <a:t>to leverage existing DLP engines and with</a:t>
            </a:r>
            <a:r>
              <a:rPr lang="en-US" sz="1200" b="1" kern="1200">
                <a:solidFill>
                  <a:schemeClr val="tx1"/>
                </a:solidFill>
                <a:effectLst/>
                <a:latin typeface="+mn-lt"/>
                <a:ea typeface="+mn-ea"/>
                <a:cs typeface="+mn-cs"/>
              </a:rPr>
              <a:t> Azure Information Protection </a:t>
            </a:r>
            <a:r>
              <a:rPr lang="en-US" sz="1200" kern="1200">
                <a:solidFill>
                  <a:schemeClr val="tx1"/>
                </a:solidFill>
                <a:effectLst/>
                <a:latin typeface="+mn-lt"/>
                <a:ea typeface="+mn-ea"/>
                <a:cs typeface="+mn-cs"/>
              </a:rPr>
              <a:t>to consume labels on sensitive data.</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Alert and Log Integration</a:t>
            </a:r>
            <a:r>
              <a:rPr lang="en-US" sz="1200" kern="120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Feedback</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6"/>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36</a:t>
            </a:fld>
            <a:endParaRPr lang="en-US"/>
          </a:p>
        </p:txBody>
      </p:sp>
    </p:spTree>
    <p:extLst>
      <p:ext uri="{BB962C8B-B14F-4D97-AF65-F5344CB8AC3E}">
        <p14:creationId xmlns:p14="http://schemas.microsoft.com/office/powerpoint/2010/main" val="1574519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dirty="0"/>
              <a:t>Key Takeaway:</a:t>
            </a:r>
            <a:r>
              <a:rPr lang="en-US" sz="1100" b="1" baseline="0" dirty="0"/>
              <a:t> </a:t>
            </a:r>
            <a:r>
              <a:rPr lang="en-US" sz="1100" baseline="0" dirty="0"/>
              <a:t>Microsoft recognizes that many security organizations need SIEM integration and offers integration capabilities</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100" b="0" i="0" u="none" strike="noStrike" kern="1200" baseline="0" dirty="0">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2226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295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STATIC SLIDE VERSION (No Animations)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How to use it </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a:solidFill>
                  <a:schemeClr val="tx1"/>
                </a:solidFill>
                <a:effectLst/>
                <a:latin typeface="+mn-lt"/>
                <a:ea typeface="+mn-ea"/>
                <a:cs typeface="+mn-cs"/>
              </a:rPr>
              <a:t>Starting template for a security architecture -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a:solidFill>
                  <a:schemeClr val="tx1"/>
                </a:solidFill>
                <a:effectLst/>
                <a:latin typeface="+mn-lt"/>
                <a:ea typeface="+mn-ea"/>
                <a:cs typeface="+mn-cs"/>
              </a:rPr>
              <a:t>Comparison reference for security capabilities - </a:t>
            </a:r>
            <a:r>
              <a:rPr lang="en-US" sz="1200" kern="120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a:solidFill>
                  <a:schemeClr val="tx1"/>
                </a:solidFill>
                <a:effectLst/>
                <a:latin typeface="+mn-lt"/>
                <a:ea typeface="+mn-ea"/>
                <a:cs typeface="+mn-cs"/>
              </a:rPr>
              <a:t>Learn about Microsoft capabilities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a:solidFill>
                  <a:schemeClr val="tx1"/>
                </a:solidFill>
                <a:effectLst/>
                <a:latin typeface="+mn-lt"/>
                <a:ea typeface="+mn-ea"/>
                <a:cs typeface="+mn-cs"/>
              </a:rPr>
              <a:t>Learn about Microsoft's integration investments -</a:t>
            </a:r>
            <a:r>
              <a:rPr lang="en-US" sz="1200" kern="120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a:solidFill>
                  <a:schemeClr val="tx1"/>
                </a:solidFill>
                <a:effectLst/>
                <a:latin typeface="+mn-lt"/>
                <a:ea typeface="+mn-ea"/>
                <a:cs typeface="+mn-cs"/>
              </a:rPr>
              <a:t>Learn about Cybersecurity</a:t>
            </a:r>
            <a:r>
              <a:rPr lang="en-US" sz="1200" kern="120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a:solidFill>
                  <a:schemeClr val="tx1"/>
                </a:solidFill>
                <a:effectLst/>
                <a:latin typeface="+mn-lt"/>
                <a:ea typeface="+mn-ea"/>
                <a:cs typeface="+mn-cs"/>
              </a:rPr>
              <a:t>New visual style</a:t>
            </a:r>
            <a:r>
              <a:rPr lang="en-US" sz="1200" kern="120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a:solidFill>
                  <a:schemeClr val="tx1"/>
                </a:solidFill>
                <a:effectLst/>
                <a:latin typeface="+mn-lt"/>
                <a:ea typeface="+mn-ea"/>
                <a:cs typeface="+mn-cs"/>
              </a:rPr>
              <a:t>Interactivity instructions</a:t>
            </a:r>
            <a:r>
              <a:rPr lang="en-US" sz="1200" kern="120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a:solidFill>
                  <a:schemeClr val="tx1"/>
                </a:solidFill>
                <a:effectLst/>
                <a:latin typeface="+mn-lt"/>
                <a:ea typeface="+mn-ea"/>
                <a:cs typeface="+mn-cs"/>
              </a:rPr>
              <a:t>Complementary Content - </a:t>
            </a:r>
            <a:r>
              <a:rPr lang="en-US" sz="1200" kern="120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a:solidFill>
                  <a:schemeClr val="tx1"/>
                </a:solidFill>
                <a:effectLst/>
                <a:latin typeface="+mn-lt"/>
                <a:ea typeface="+mn-ea"/>
                <a:cs typeface="+mn-cs"/>
              </a:rPr>
              <a:t>Added Section headers</a:t>
            </a:r>
            <a:r>
              <a:rPr lang="en-US" sz="1200" kern="120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a:solidFill>
                  <a:schemeClr val="tx1"/>
                </a:solidFill>
                <a:effectLst/>
                <a:latin typeface="+mn-lt"/>
                <a:ea typeface="+mn-ea"/>
                <a:cs typeface="+mn-cs"/>
              </a:rPr>
              <a:t>Added Foundational Elements - </a:t>
            </a:r>
            <a:r>
              <a:rPr lang="en-US" sz="1200" kern="120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a:solidFill>
                  <a:schemeClr val="tx1"/>
                </a:solidFill>
                <a:effectLst/>
                <a:latin typeface="+mn-lt"/>
                <a:ea typeface="+mn-ea"/>
                <a:cs typeface="+mn-cs"/>
              </a:rPr>
              <a:t>Trust Center</a:t>
            </a:r>
            <a:r>
              <a:rPr lang="en-US" sz="1200" kern="120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a:solidFill>
                  <a:schemeClr val="tx1"/>
                </a:solidFill>
                <a:effectLst/>
                <a:latin typeface="+mn-lt"/>
                <a:ea typeface="+mn-ea"/>
                <a:cs typeface="+mn-cs"/>
              </a:rPr>
              <a:t>Compliance Manager </a:t>
            </a:r>
            <a:r>
              <a:rPr lang="en-US" sz="1200" kern="120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a:solidFill>
                  <a:schemeClr val="tx1"/>
                </a:solidFill>
                <a:effectLst/>
                <a:latin typeface="+mn-lt"/>
                <a:ea typeface="+mn-ea"/>
                <a:cs typeface="+mn-cs"/>
              </a:rPr>
              <a:t>Intelligent Security Graph</a:t>
            </a:r>
            <a:r>
              <a:rPr lang="en-US" sz="1200" kern="120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a:solidFill>
                  <a:schemeClr val="tx1"/>
                </a:solidFill>
                <a:effectLst/>
                <a:latin typeface="+mn-lt"/>
                <a:ea typeface="+mn-ea"/>
                <a:cs typeface="+mn-cs"/>
              </a:rPr>
              <a:t>Security Development Lifecycle (SDL)</a:t>
            </a:r>
            <a:r>
              <a:rPr lang="en-US" sz="1200" kern="120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a:solidFill>
                  <a:schemeClr val="tx1"/>
                </a:solidFill>
                <a:effectLst/>
                <a:latin typeface="+mn-lt"/>
                <a:ea typeface="+mn-ea"/>
                <a:cs typeface="+mn-cs"/>
              </a:rPr>
              <a:t>Moved Devices/Clients together</a:t>
            </a:r>
            <a:r>
              <a:rPr lang="en-US" sz="1200" kern="120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a:solidFill>
                  <a:schemeClr val="tx1"/>
                </a:solidFill>
                <a:effectLst/>
                <a:latin typeface="+mn-lt"/>
                <a:ea typeface="+mn-ea"/>
                <a:cs typeface="+mn-cs"/>
              </a:rPr>
              <a:t>Updated SOC section - </a:t>
            </a:r>
            <a:r>
              <a:rPr lang="en-US" sz="1200" kern="120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a:solidFill>
                  <a:schemeClr val="tx1"/>
                </a:solidFill>
                <a:effectLst/>
                <a:latin typeface="+mn-lt"/>
                <a:ea typeface="+mn-ea"/>
                <a:cs typeface="+mn-cs"/>
              </a:rPr>
              <a:t>Simplified server/datacenter view - </a:t>
            </a:r>
            <a:r>
              <a:rPr lang="en-US" sz="1200" kern="120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a:solidFill>
                  <a:schemeClr val="tx1"/>
                </a:solidFill>
                <a:effectLst/>
                <a:latin typeface="+mn-lt"/>
                <a:ea typeface="+mn-ea"/>
                <a:cs typeface="+mn-cs"/>
              </a:rPr>
              <a:t>New IoT/OT section - </a:t>
            </a:r>
            <a:r>
              <a:rPr lang="en-US" sz="1200" kern="120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a:solidFill>
                  <a:schemeClr val="tx1"/>
                </a:solidFill>
                <a:effectLst/>
                <a:latin typeface="+mn-lt"/>
                <a:ea typeface="+mn-ea"/>
                <a:cs typeface="+mn-cs"/>
                <a:hlinkClick r:id="rId4"/>
              </a:rPr>
              <a:t>$5 billion of investment over the next four years for IoT</a:t>
            </a:r>
            <a:r>
              <a:rPr lang="en-US" sz="1200" kern="1200">
                <a:solidFill>
                  <a:schemeClr val="tx1"/>
                </a:solidFill>
                <a:effectLst/>
                <a:latin typeface="+mn-lt"/>
                <a:ea typeface="+mn-ea"/>
                <a:cs typeface="+mn-cs"/>
              </a:rPr>
              <a:t> and has also recently announced an end to end certification for a secure IoT platform from MCU to the cloud called </a:t>
            </a:r>
            <a:r>
              <a:rPr lang="en-US" sz="1200" u="sng" kern="1200">
                <a:solidFill>
                  <a:schemeClr val="tx1"/>
                </a:solidFill>
                <a:effectLst/>
                <a:latin typeface="+mn-lt"/>
                <a:ea typeface="+mn-ea"/>
                <a:cs typeface="+mn-cs"/>
                <a:hlinkClick r:id="rId5"/>
              </a:rPr>
              <a:t>Azure Sphere.</a:t>
            </a:r>
            <a:endParaRPr lang="en-US" sz="1200"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Updated Azure Security Center</a:t>
            </a:r>
            <a:r>
              <a:rPr lang="en-US" sz="1200" kern="120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a:solidFill>
                  <a:schemeClr val="tx1"/>
                </a:solidFill>
                <a:effectLst/>
                <a:latin typeface="+mn-lt"/>
                <a:ea typeface="+mn-ea"/>
                <a:cs typeface="+mn-cs"/>
              </a:rPr>
              <a:t>Added Azure capabilities</a:t>
            </a:r>
            <a:r>
              <a:rPr lang="en-US" sz="1200" kern="1200">
                <a:solidFill>
                  <a:schemeClr val="tx1"/>
                </a:solidFill>
                <a:effectLst/>
                <a:latin typeface="+mn-lt"/>
                <a:ea typeface="+mn-ea"/>
                <a:cs typeface="+mn-cs"/>
              </a:rPr>
              <a:t> including Azure Policy, Confidential Computing, and the new DDoS protection options. </a:t>
            </a:r>
          </a:p>
          <a:p>
            <a:pPr lvl="0" fontAlgn="ctr"/>
            <a:r>
              <a:rPr lang="en-US" sz="1200" b="1" kern="1200">
                <a:solidFill>
                  <a:schemeClr val="tx1"/>
                </a:solidFill>
                <a:effectLst/>
                <a:latin typeface="+mn-lt"/>
                <a:ea typeface="+mn-ea"/>
                <a:cs typeface="+mn-cs"/>
              </a:rPr>
              <a:t>Added Azure AD B2B and B2C</a:t>
            </a:r>
            <a:r>
              <a:rPr lang="en-US" sz="1200" kern="120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a:solidFill>
                  <a:schemeClr val="tx1"/>
                </a:solidFill>
                <a:effectLst/>
                <a:latin typeface="+mn-lt"/>
                <a:ea typeface="+mn-ea"/>
                <a:cs typeface="+mn-cs"/>
              </a:rPr>
              <a:t>Added information protection</a:t>
            </a:r>
            <a:r>
              <a:rPr lang="en-US" sz="1200" kern="1200">
                <a:solidFill>
                  <a:schemeClr val="tx1"/>
                </a:solidFill>
                <a:effectLst/>
                <a:latin typeface="+mn-lt"/>
                <a:ea typeface="+mn-ea"/>
                <a:cs typeface="+mn-cs"/>
              </a:rPr>
              <a:t> capabilities for Office 365 as well as SQL Information Protection (preview). </a:t>
            </a:r>
          </a:p>
          <a:p>
            <a:pPr lvl="0" fontAlgn="ctr"/>
            <a:r>
              <a:rPr lang="en-US" sz="1200" b="1" kern="1200">
                <a:solidFill>
                  <a:schemeClr val="tx1"/>
                </a:solidFill>
                <a:effectLst/>
                <a:latin typeface="+mn-lt"/>
                <a:ea typeface="+mn-ea"/>
                <a:cs typeface="+mn-cs"/>
              </a:rPr>
              <a:t>Updated integration points</a:t>
            </a:r>
            <a:r>
              <a:rPr lang="en-US" sz="1200" kern="120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a:solidFill>
                  <a:schemeClr val="tx1"/>
                </a:solidFill>
                <a:effectLst/>
                <a:latin typeface="+mn-lt"/>
                <a:ea typeface="+mn-ea"/>
                <a:cs typeface="+mn-cs"/>
              </a:rPr>
              <a:t>Conditional Access </a:t>
            </a:r>
            <a:r>
              <a:rPr lang="en-US" sz="1200" kern="120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a:solidFill>
                  <a:schemeClr val="tx1"/>
                </a:solidFill>
                <a:effectLst/>
                <a:latin typeface="+mn-lt"/>
                <a:ea typeface="+mn-ea"/>
                <a:cs typeface="+mn-cs"/>
              </a:rPr>
              <a:t>Advanced Threat Protection </a:t>
            </a:r>
            <a:r>
              <a:rPr lang="en-US" sz="1200" kern="120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Azure Information Protection</a:t>
            </a:r>
            <a:r>
              <a:rPr lang="en-US" sz="1200" kern="1200">
                <a:solidFill>
                  <a:schemeClr val="tx1"/>
                </a:solidFill>
                <a:effectLst/>
                <a:latin typeface="+mn-lt"/>
                <a:ea typeface="+mn-ea"/>
                <a:cs typeface="+mn-cs"/>
              </a:rPr>
              <a:t> discovering and protecting data on SaaS applications via </a:t>
            </a:r>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 Loss Protection (DLP) </a:t>
            </a:r>
            <a:r>
              <a:rPr lang="en-US" sz="1200" kern="1200">
                <a:solidFill>
                  <a:schemeClr val="tx1"/>
                </a:solidFill>
                <a:effectLst/>
                <a:latin typeface="+mn-lt"/>
                <a:ea typeface="+mn-ea"/>
                <a:cs typeface="+mn-cs"/>
              </a:rPr>
              <a:t>integration with</a:t>
            </a:r>
            <a:r>
              <a:rPr lang="en-US" sz="1200" b="1" kern="1200">
                <a:solidFill>
                  <a:schemeClr val="tx1"/>
                </a:solidFill>
                <a:effectLst/>
                <a:latin typeface="+mn-lt"/>
                <a:ea typeface="+mn-ea"/>
                <a:cs typeface="+mn-cs"/>
              </a:rPr>
              <a:t> Cloud App Security </a:t>
            </a:r>
            <a:r>
              <a:rPr lang="en-US" sz="1200" kern="1200">
                <a:solidFill>
                  <a:schemeClr val="tx1"/>
                </a:solidFill>
                <a:effectLst/>
                <a:latin typeface="+mn-lt"/>
                <a:ea typeface="+mn-ea"/>
                <a:cs typeface="+mn-cs"/>
              </a:rPr>
              <a:t>to leverage existing DLP engines and with</a:t>
            </a:r>
            <a:r>
              <a:rPr lang="en-US" sz="1200" b="1" kern="1200">
                <a:solidFill>
                  <a:schemeClr val="tx1"/>
                </a:solidFill>
                <a:effectLst/>
                <a:latin typeface="+mn-lt"/>
                <a:ea typeface="+mn-ea"/>
                <a:cs typeface="+mn-cs"/>
              </a:rPr>
              <a:t> Azure Information Protection </a:t>
            </a:r>
            <a:r>
              <a:rPr lang="en-US" sz="1200" kern="1200">
                <a:solidFill>
                  <a:schemeClr val="tx1"/>
                </a:solidFill>
                <a:effectLst/>
                <a:latin typeface="+mn-lt"/>
                <a:ea typeface="+mn-ea"/>
                <a:cs typeface="+mn-cs"/>
              </a:rPr>
              <a:t>to consume labels on sensitive data.</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Alert and Log Integration</a:t>
            </a:r>
            <a:r>
              <a:rPr lang="en-US" sz="1200" kern="120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Feedback</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6"/>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dirty="0"/>
              <a:t>Key Takeaway: </a:t>
            </a:r>
            <a:r>
              <a:rPr lang="en-US" dirty="0"/>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This 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614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220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46</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a:t>
            </a:r>
            <a:r>
              <a:rPr lang="en-US" sz="1100" b="1" baseline="0" dirty="0"/>
              <a:t> Takeaway:</a:t>
            </a:r>
            <a:r>
              <a:rPr lang="en-US" sz="1100" baseline="0" dirty="0"/>
              <a:t> Facing human cybercriminals instead of automated malware is more difficult  due to human adaptability, but it also offers opportunities for security experts as humans adversaries </a:t>
            </a:r>
            <a:r>
              <a:rPr lang="en-US" sz="1100" dirty="0"/>
              <a:t>o</a:t>
            </a:r>
            <a:r>
              <a:rPr lang="en-US" sz="1100" baseline="0" dirty="0"/>
              <a:t>perate at human speed, much slower than machines.</a:t>
            </a:r>
          </a:p>
          <a:p>
            <a:endParaRPr lang="en-US" sz="1100" baseline="0" dirty="0"/>
          </a:p>
          <a:p>
            <a:r>
              <a:rPr lang="en-US" sz="1100" dirty="0"/>
              <a:t>You are frequently managing a real time conflict with a human</a:t>
            </a:r>
            <a:r>
              <a:rPr lang="en-US" sz="1100" baseline="0" dirty="0"/>
              <a:t> </a:t>
            </a:r>
            <a:r>
              <a:rPr lang="en-US" sz="1100" dirty="0"/>
              <a:t>adversary that operates in “real” time</a:t>
            </a:r>
          </a:p>
          <a:p>
            <a:endParaRPr lang="en-US" sz="1100" dirty="0"/>
          </a:p>
          <a:p>
            <a:r>
              <a:rPr lang="en-US" sz="1100" dirty="0"/>
              <a:t>While its</a:t>
            </a:r>
            <a:r>
              <a:rPr lang="en-US" sz="1100" baseline="0" dirty="0"/>
              <a:t> more difficult to deal with the human adaptability of attack </a:t>
            </a:r>
            <a:r>
              <a:rPr lang="en-US" sz="1100" dirty="0"/>
              <a:t>operators vs. automate</a:t>
            </a:r>
            <a:r>
              <a:rPr lang="en-US" sz="1100" baseline="0" dirty="0"/>
              <a:t>d malware (such as worms and viruses), the one advantage you have is that they operate and decide at human speed, not computer speed. </a:t>
            </a:r>
          </a:p>
          <a:p>
            <a:endParaRPr lang="en-US" sz="1100" b="1" i="1" dirty="0"/>
          </a:p>
          <a:p>
            <a:r>
              <a:rPr lang="en-US" sz="1100" b="1" i="1" dirty="0"/>
              <a:t>Observe</a:t>
            </a:r>
            <a:r>
              <a:rPr lang="en-US" sz="1100" b="1" i="1" baseline="0" dirty="0"/>
              <a:t> </a:t>
            </a:r>
            <a:r>
              <a:rPr lang="en-US" sz="1100" baseline="0" dirty="0"/>
              <a:t>– The adversary first has to develop an understanding of your network through scans, reading documents, and other reconnaissance</a:t>
            </a:r>
            <a:endParaRPr lang="en-US" sz="1100" dirty="0"/>
          </a:p>
          <a:p>
            <a:endParaRPr lang="en-US" sz="1100" b="1" dirty="0"/>
          </a:p>
          <a:p>
            <a:r>
              <a:rPr lang="en-US" sz="1100" b="1" dirty="0"/>
              <a:t>CLICK 1</a:t>
            </a:r>
          </a:p>
          <a:p>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Orient </a:t>
            </a:r>
            <a:r>
              <a:rPr lang="en-US" sz="1100" baseline="0" dirty="0"/>
              <a:t>– Next they have to understand their options of attack</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Decide </a:t>
            </a:r>
            <a:r>
              <a:rPr lang="en-US" sz="1100" baseline="0" dirty="0"/>
              <a:t>– The adversary has to select the best option among those discovered.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Act  </a:t>
            </a:r>
            <a:r>
              <a:rPr lang="en-US" sz="1100" baseline="0" dirty="0"/>
              <a:t>– The adversary then has to act on that option and execute it</a:t>
            </a:r>
            <a:endParaRPr lang="en-US" sz="1100" dirty="0"/>
          </a:p>
          <a:p>
            <a:endParaRPr lang="en-US" sz="1100" b="1" dirty="0"/>
          </a:p>
          <a:p>
            <a:r>
              <a:rPr lang="en-US" sz="1100" b="0" dirty="0"/>
              <a:t>Each of these takes time and offers you the opportunity to disrupt the attackers</a:t>
            </a:r>
          </a:p>
          <a:p>
            <a:endParaRPr lang="en-US" sz="1100" b="1" dirty="0"/>
          </a:p>
          <a:p>
            <a:r>
              <a:rPr lang="en-US" sz="1100" b="1" u="sng" dirty="0"/>
              <a:t>Additional Information</a:t>
            </a:r>
          </a:p>
          <a:p>
            <a:pPr marL="171450" indent="-171450">
              <a:buFont typeface="Arial" panose="020B0604020202020204" pitchFamily="34" charset="0"/>
              <a:buChar char="•"/>
            </a:pPr>
            <a:r>
              <a:rPr lang="en-US" sz="1100" baseline="0" dirty="0"/>
              <a:t>In addition, these attack operators typically operating under a few conditions that would cause them to be cautious (and slow) in most scenarios </a:t>
            </a:r>
          </a:p>
          <a:p>
            <a:pPr marL="628650" lvl="1" indent="-171450">
              <a:buFont typeface="Arial" panose="020B0604020202020204" pitchFamily="34" charset="0"/>
              <a:buChar char="•"/>
            </a:pPr>
            <a:r>
              <a:rPr lang="en-US" sz="1100" b="1" baseline="0" dirty="0"/>
              <a:t>Limited familiarity </a:t>
            </a:r>
            <a:r>
              <a:rPr lang="en-US" sz="1100" baseline="0" dirty="0"/>
              <a:t>– attackers frequently operate in many target environments and may not be intimately familiar with all aspects of your culture and practices</a:t>
            </a:r>
          </a:p>
          <a:p>
            <a:pPr marL="628650" lvl="1" indent="-171450">
              <a:buFont typeface="Arial" panose="020B0604020202020204" pitchFamily="34" charset="0"/>
              <a:buChar char="•"/>
            </a:pPr>
            <a:r>
              <a:rPr lang="en-US" sz="1100" b="1" baseline="0" dirty="0"/>
              <a:t>Stealth motivation </a:t>
            </a:r>
            <a:r>
              <a:rPr lang="en-US" sz="1100" baseline="0" dirty="0"/>
              <a:t>- While they may have access to automated attack tools, most of them want to avoid detection and the additional cost/delay/risk that being found and evicted would bring on them. </a:t>
            </a:r>
            <a:endParaRPr lang="en-US" sz="1100" b="1" dirty="0"/>
          </a:p>
          <a:p>
            <a:pPr marL="171450" indent="-171450">
              <a:buFont typeface="Arial" panose="020B0604020202020204" pitchFamily="34" charset="0"/>
              <a:buChar char="•"/>
            </a:pPr>
            <a:r>
              <a:rPr lang="en-US" sz="1100" b="0" dirty="0"/>
              <a:t>These steps may</a:t>
            </a:r>
            <a:r>
              <a:rPr lang="en-US" sz="1100" b="0" baseline="0" dirty="0"/>
              <a:t> happen in a matter of seconds or may unfold over the course of days, months, and years</a:t>
            </a:r>
            <a:br>
              <a:rPr lang="en-US" sz="1100" b="0" i="0" baseline="0" dirty="0"/>
            </a:br>
            <a:r>
              <a:rPr lang="en-US" sz="1100" b="0" i="1" dirty="0"/>
              <a:t>See video</a:t>
            </a:r>
            <a:r>
              <a:rPr lang="en-US" sz="1100" b="0" i="1" baseline="0" dirty="0"/>
              <a:t> on NSA TAO operations - </a:t>
            </a:r>
            <a:r>
              <a:rPr lang="en-US" sz="1100" b="0" kern="1200" dirty="0">
                <a:effectLst/>
                <a:hlinkClick r:id="rId3"/>
              </a:rPr>
              <a:t>https://www.youtube.com/watch?v=bDJb8WOJYdA</a:t>
            </a:r>
            <a:endParaRPr lang="en-US" sz="1100" b="0" i="1" baseline="0" dirty="0"/>
          </a:p>
          <a:p>
            <a:endParaRPr lang="en-US" sz="1100" b="1" dirty="0"/>
          </a:p>
          <a:p>
            <a:endParaRPr lang="en-US" sz="1100"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042268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Key Takeaway: </a:t>
            </a:r>
            <a:r>
              <a:rPr lang="en-US" sz="1100"/>
              <a:t>Microsoft is committed to increase focus and invest resources and drive significant advancements in cybersecurity </a:t>
            </a:r>
          </a:p>
          <a:p>
            <a:endParaRPr lang="en-US" sz="1100"/>
          </a:p>
          <a:p>
            <a:r>
              <a:rPr lang="en-US" sz="1100"/>
              <a:t>We spend over $1 billion dollars a year into security research in development. </a:t>
            </a:r>
          </a:p>
          <a:p>
            <a:endParaRPr lang="en-US" sz="1100"/>
          </a:p>
          <a:p>
            <a:r>
              <a:rPr lang="en-US" sz="1100"/>
              <a:t>While many organizations are unaware of the progress we are making, we are starting to see some recognition of the results of our efforts as we progress on this journey. </a:t>
            </a:r>
          </a:p>
          <a:p>
            <a:endParaRPr lang="en-US" sz="1100"/>
          </a:p>
          <a:p>
            <a:r>
              <a:rPr lang="en-US" sz="1100"/>
              <a:t>2015 Article - https://www.nytimes.com/2015/11/18/technology/microsoft-once-infested-with-security-flaws-does-an-about-face.html</a:t>
            </a:r>
          </a:p>
          <a:p>
            <a:r>
              <a:rPr lang="en-US" sz="1100"/>
              <a:t>2016 Article - https://www.wsj.com/articles/microsoft-shores-up-its-cyberattack-defenses-1456709566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2017 Article - https://www.cio.com/article/3168770/security/microsoft-unveils-a-bonanza-of-security-capabilities.html</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47</a:t>
            </a:fld>
            <a:endParaRPr lang="en-US"/>
          </a:p>
        </p:txBody>
      </p:sp>
    </p:spTree>
    <p:extLst>
      <p:ext uri="{BB962C8B-B14F-4D97-AF65-F5344CB8AC3E}">
        <p14:creationId xmlns:p14="http://schemas.microsoft.com/office/powerpoint/2010/main" val="1965311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a:t>
            </a:r>
            <a:r>
              <a:rPr lang="en-US" sz="1100" b="1" baseline="0" dirty="0"/>
              <a:t> Takeaway </a:t>
            </a:r>
            <a:r>
              <a:rPr lang="en-US" sz="1100" baseline="0" dirty="0"/>
              <a:t>– </a:t>
            </a:r>
            <a:r>
              <a:rPr lang="en-US" sz="1100" dirty="0"/>
              <a:t>Your</a:t>
            </a:r>
            <a:r>
              <a:rPr lang="en-US" sz="1100" baseline="0" dirty="0"/>
              <a:t> analysts need to make decisions better and faster to outmaneuver the adversary</a:t>
            </a:r>
            <a:endParaRPr lang="en-US" sz="1100" dirty="0"/>
          </a:p>
          <a:p>
            <a:endParaRPr lang="en-US" sz="1100" dirty="0"/>
          </a:p>
          <a:p>
            <a:pPr rtl="0" fontAlgn="ctr"/>
            <a:r>
              <a:rPr lang="en-US" sz="1100" kern="1200" dirty="0">
                <a:effectLst/>
                <a:latin typeface="+mn-lt"/>
                <a:ea typeface="+mn-ea"/>
                <a:cs typeface="+mn-cs"/>
              </a:rPr>
              <a:t>Getting inside attackers OODA loop will rapidly raise their cost to your environment. </a:t>
            </a:r>
          </a:p>
          <a:p>
            <a:pPr rtl="0" fontAlgn="ctr"/>
            <a:endParaRPr lang="en-US" sz="1100" kern="1200" dirty="0">
              <a:effectLst/>
              <a:latin typeface="+mn-lt"/>
              <a:ea typeface="+mn-ea"/>
              <a:cs typeface="+mn-cs"/>
            </a:endParaRPr>
          </a:p>
          <a:p>
            <a:r>
              <a:rPr lang="en-US" sz="1100" b="0" dirty="0"/>
              <a:t>Your OODA decision</a:t>
            </a:r>
            <a:r>
              <a:rPr lang="en-US" sz="1100" b="0" baseline="0" dirty="0"/>
              <a:t> cycle is your processes that are mapped to Detect/Respond/Recover in the NIST framework</a:t>
            </a:r>
          </a:p>
          <a:p>
            <a:endParaRPr lang="en-US" sz="1100" b="1" dirty="0"/>
          </a:p>
          <a:p>
            <a:r>
              <a:rPr lang="en-US" sz="1100" b="1"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Your goal should be to move from an “After the fact” posture (</a:t>
            </a:r>
            <a:r>
              <a:rPr lang="en-US" sz="1100" b="0" baseline="0" dirty="0"/>
              <a:t>cleaning up an existing adversary operation after they have achieved their initial objective) </a:t>
            </a:r>
            <a:r>
              <a:rPr lang="en-US" sz="1100" kern="1200" dirty="0">
                <a:effectLst/>
                <a:latin typeface="+mn-lt"/>
                <a:ea typeface="+mn-ea"/>
                <a:cs typeface="+mn-cs"/>
              </a:rPr>
              <a:t>to a proactive posture where you are actively disrupting the attackers early in their attack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dirty="0"/>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sng" strike="noStrike" kern="0" cap="none" spc="0" normalizeH="0" baseline="0" noProof="0" dirty="0">
                <a:ln>
                  <a:noFill/>
                </a:ln>
                <a:effectLst/>
                <a:uLnTx/>
                <a:uFillTx/>
              </a:rPr>
              <a:t>Additional commentary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effectLst/>
                <a:uLnTx/>
                <a:uFillTx/>
              </a:rPr>
              <a:t>Set realistic expectations for this goal, it will take a while to get fully proactive but we should always strive to make progress on it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effectLst/>
                <a:latin typeface="+mn-lt"/>
                <a:ea typeface="+mn-ea"/>
                <a:cs typeface="+mn-cs"/>
              </a:rPr>
              <a:t>Attack speed and ability to disrupt will vary in several ways including</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dirty="0">
                <a:ln>
                  <a:noFill/>
                </a:ln>
                <a:effectLst/>
                <a:uLnTx/>
                <a:uFillTx/>
              </a:rPr>
              <a:t>Kill Chain Stage - </a:t>
            </a:r>
            <a:r>
              <a:rPr kumimoji="0" lang="en-US" sz="1100" b="0" i="0" u="none" strike="noStrike" kern="0" cap="none" spc="0" normalizeH="0" baseline="0" noProof="0" dirty="0">
                <a:ln>
                  <a:noFill/>
                </a:ln>
                <a:effectLst/>
                <a:uLnTx/>
                <a:uFillTx/>
              </a:rPr>
              <a:t>Some stages are slower and have more opportunity for disruption (e.g. compromising hosts is highly automated, but its much more manual to explore an internal network, choose next internal host to compromise, etc.)</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t>Attack motivation </a:t>
            </a:r>
            <a:r>
              <a:rPr lang="en-US" sz="1100" kern="0" dirty="0"/>
              <a:t>- Maintaining invisibility also slows down attackers and makes them take more time</a:t>
            </a:r>
            <a:endParaRPr kumimoji="0" lang="en-US" sz="1100" b="0" i="0" u="none" strike="noStrike" kern="0" cap="none" spc="0" normalizeH="0" baseline="0" noProof="0" dirty="0">
              <a:ln>
                <a:noFill/>
              </a:ln>
              <a:effectLst/>
              <a:uLnTx/>
              <a:uFillTx/>
            </a:endParaRPr>
          </a:p>
          <a:p>
            <a:pPr marL="1200150" marR="0" lvl="2"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effectLst/>
                <a:uLnTx/>
                <a:uFillTx/>
              </a:rPr>
              <a:t>Long term espionage can happen slowly and we </a:t>
            </a:r>
            <a:r>
              <a:rPr lang="en-US" sz="1100" kern="0" dirty="0"/>
              <a:t>which is something we can use that slowness to our advantage</a:t>
            </a:r>
            <a:r>
              <a:rPr kumimoji="0" lang="en-US" sz="1100" b="0" i="0" u="none" strike="noStrike" kern="0" cap="none" spc="0" normalizeH="0" baseline="0" noProof="0" dirty="0">
                <a:ln>
                  <a:noFill/>
                </a:ln>
                <a:effectLst/>
                <a:uLnTx/>
                <a:uFillTx/>
              </a:rPr>
              <a:t>. </a:t>
            </a:r>
          </a:p>
          <a:p>
            <a:pPr marL="1200150" marR="0" lvl="2"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effectLst/>
                <a:uLnTx/>
                <a:uFillTx/>
              </a:rPr>
              <a:t>Ransomware and destructive attacks happen much quicker because they don’t require stealth to be successful</a:t>
            </a:r>
          </a:p>
          <a:p>
            <a:pPr marL="914400" marR="0" lvl="2"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dirty="0">
                <a:ln>
                  <a:noFill/>
                </a:ln>
                <a:effectLst/>
                <a:uLnTx/>
                <a:uFillTx/>
              </a:rPr>
              <a:t>This is analogous to the difference between a “smash and grab” grocery store robbery </a:t>
            </a:r>
            <a:r>
              <a:rPr lang="en-US" sz="1100" kern="0" dirty="0"/>
              <a:t>vs. a multi-year espionage campaign to steal specialized military technology/designs/etc.</a:t>
            </a:r>
            <a:endParaRPr kumimoji="0" lang="en-US" sz="1100" b="0" i="0" u="none" strike="noStrike" kern="0" cap="none" spc="0" normalizeH="0" baseline="0" noProof="0" dirty="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dirty="0"/>
          </a:p>
        </p:txBody>
      </p:sp>
      <p:sp>
        <p:nvSpPr>
          <p:cNvPr id="4" name="Slide Number Placeholder 3"/>
          <p:cNvSpPr>
            <a:spLocks noGrp="1"/>
          </p:cNvSpPr>
          <p:nvPr>
            <p:ph type="sldNum" sz="quarter" idx="10"/>
          </p:nvPr>
        </p:nvSpPr>
        <p:spPr/>
        <p:txBody>
          <a:bodyPr/>
          <a:lstStyle/>
          <a:p>
            <a:fld id="{B1828D7B-2F82-4E8B-AB08-BDCA710BFF13}" type="slidenum">
              <a:rPr lang="en-US" smtClean="0"/>
              <a:t>44</a:t>
            </a:fld>
            <a:endParaRPr lang="en-US"/>
          </a:p>
        </p:txBody>
      </p:sp>
    </p:spTree>
    <p:extLst>
      <p:ext uri="{BB962C8B-B14F-4D97-AF65-F5344CB8AC3E}">
        <p14:creationId xmlns:p14="http://schemas.microsoft.com/office/powerpoint/2010/main" val="329067981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49</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Key Takeaway: </a:t>
            </a:r>
            <a:r>
              <a:rPr lang="en-US" dirty="0"/>
              <a:t>This is how Advanced Threat Protection (ATP) technologies provide coverage for commonly seen kill chain elements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technologies work together to enable analysts to detect threats across the kill chain and investigated across all three depth capabilities with the click of a mouse (see next slide for screenshots)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Email Protection </a:t>
            </a:r>
            <a:r>
              <a:rPr lang="en-US" dirty="0"/>
              <a:t>- Office 365 ATP provides advanced threat protection technologies and investigation capabilities for email and other collaboration activities in Office 365</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Scope </a:t>
            </a:r>
            <a:r>
              <a:rPr lang="en-US" dirty="0"/>
              <a:t>– Protections are applied to inbound and intra-organization email, to uploads of files to SharePoint, OneDrive, Teams, and to links found in Office documents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dirty="0"/>
              <a:t>Protections </a:t>
            </a:r>
            <a:r>
              <a:rPr lang="en-US" dirty="0"/>
              <a:t>– These include antimalware scanning, sandbox detonation of URLs and attachments, URL rewrites to protect against making URLs malicious after inbound email scan, and consideration of various other signals from the Microsoft intelligent security graph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Endpoint Protection </a:t>
            </a:r>
            <a:r>
              <a:rPr lang="en-US" dirty="0"/>
              <a:t>– Windows Defender ATP provides host coverage with advanced endpoint detection and response (EDR) capabilities that provide deep visibility into advanced attacks, Realtime and historical threat hunting, Advanced detonation and analysis, automated response capabilities, and more.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Identity Protection </a:t>
            </a:r>
            <a:r>
              <a:rPr lang="en-US" dirty="0"/>
              <a:t>– Azure ATP provides visibility into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Common on-premises attack techniques like pass-the-hash/ticket/password, golden ticket, skeleton key and others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Suspicious or anomalous user activities that may be attacker reconnaissance or account abuse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Potential risk to sensitive accounts from lateral traversal techniques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837690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Key Takeaway: </a:t>
            </a:r>
            <a:r>
              <a:rPr lang="en-US" sz="1100"/>
              <a:t>Microsoft is committed to increase focus and invest resources and drive significant advancements in cybersecurity </a:t>
            </a:r>
          </a:p>
          <a:p>
            <a:endParaRPr lang="en-US" sz="1100"/>
          </a:p>
          <a:p>
            <a:r>
              <a:rPr lang="en-US" sz="1100"/>
              <a:t>We spend over $1 billion dollars a year into security research in development. </a:t>
            </a:r>
          </a:p>
          <a:p>
            <a:endParaRPr lang="en-US" sz="1100"/>
          </a:p>
          <a:p>
            <a:r>
              <a:rPr lang="en-US" sz="1100"/>
              <a:t>While many organizations are unaware of the progress we are making, we are starting to see some recognition of the results of our efforts as we progress on this journey. </a:t>
            </a:r>
          </a:p>
          <a:p>
            <a:endParaRPr lang="en-US" sz="1100"/>
          </a:p>
          <a:p>
            <a:r>
              <a:rPr lang="en-US" sz="1100"/>
              <a:t>2015 Article - https://www.nytimes.com/2015/11/18/technology/microsoft-once-infested-with-security-flaws-does-an-about-face.html</a:t>
            </a:r>
          </a:p>
          <a:p>
            <a:r>
              <a:rPr lang="en-US" sz="1100"/>
              <a:t>2016 Article - https://www.wsj.com/articles/microsoft-shores-up-its-cyberattack-defenses-1456709566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2017 Article - https://www.cio.com/article/3168770/security/microsoft-unveils-a-bonanza-of-security-capabilities.html</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50</a:t>
            </a:fld>
            <a:endParaRPr lang="en-US"/>
          </a:p>
        </p:txBody>
      </p:sp>
    </p:spTree>
    <p:extLst>
      <p:ext uri="{BB962C8B-B14F-4D97-AF65-F5344CB8AC3E}">
        <p14:creationId xmlns:p14="http://schemas.microsoft.com/office/powerpoint/2010/main" val="196531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dirty="0"/>
              <a:t>Key Takeaway: </a:t>
            </a:r>
            <a:r>
              <a:rPr lang="en-US" sz="1100" dirty="0"/>
              <a:t>Office 365 and Windows currently offer direct integration for investigations between the tools, greatly simplifying the investigation of attacks that span email and windows clients.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u="none"/>
              <a:t>Note: </a:t>
            </a:r>
            <a:r>
              <a:rPr lang="en-US" sz="1100"/>
              <a:t>In order to get the integration between Windows Defender ATP and Office 365 Threat Explorer to work, customers need to have Windows 10 Enterprise E5 (to get WDATP) and Office 365 E5 or Office 365 E3 with Threat Explorer. </a:t>
            </a:r>
          </a:p>
          <a:p>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3/26/2019 08:03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102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Slide Takeaway: </a:t>
            </a:r>
            <a:r>
              <a:rPr lang="en-US" sz="1100" baseline="0" dirty="0"/>
              <a:t>A key priority is to integrate and streamline the incident detection and response process to get you an edge against active attacks. </a:t>
            </a:r>
          </a:p>
          <a:p>
            <a:endParaRPr lang="en-US" sz="1100" dirty="0"/>
          </a:p>
          <a:p>
            <a:r>
              <a:rPr lang="en-US" sz="1100" baseline="0" dirty="0"/>
              <a:t>As discussed in the previous slide, Office 365 ATP and Windows Defender ATP already have direct integrations and the next release of ATA will include identities as well. </a:t>
            </a:r>
          </a:p>
          <a:p>
            <a:pPr marL="0" indent="0">
              <a:buFont typeface="Arial" panose="020B0604020202020204" pitchFamily="34" charset="0"/>
              <a:buNone/>
            </a:pPr>
            <a:endParaRPr lang="en-US" sz="1100" b="0" i="0" baseline="0" dirty="0"/>
          </a:p>
          <a:p>
            <a:pPr marL="0" indent="0">
              <a:buFont typeface="Arial" panose="020B0604020202020204" pitchFamily="34" charset="0"/>
              <a:buNone/>
            </a:pPr>
            <a:r>
              <a:rPr lang="en-US" sz="1100" b="1" i="0" baseline="0" dirty="0"/>
              <a:t>CLICK 1</a:t>
            </a:r>
          </a:p>
          <a:p>
            <a:pPr marL="0" indent="0">
              <a:buFont typeface="Arial" panose="020B0604020202020204" pitchFamily="34" charset="0"/>
              <a:buNone/>
            </a:pPr>
            <a:endParaRPr lang="en-US" sz="1100" b="0" i="0" baseline="0" dirty="0"/>
          </a:p>
          <a:p>
            <a:pPr marL="0" indent="0">
              <a:buFont typeface="Arial" panose="020B0604020202020204" pitchFamily="34" charset="0"/>
              <a:buNone/>
            </a:pPr>
            <a:r>
              <a:rPr lang="en-US" sz="1100" b="1" i="0" baseline="0" dirty="0"/>
              <a:t>Zero Hour Auto Purge (ZAP) </a:t>
            </a:r>
            <a:r>
              <a:rPr lang="en-US" sz="1100" b="0" i="0" baseline="0" dirty="0"/>
              <a:t>feature of exchange online protection will automatically clean mailboxes (move email to or from junk folder) if a signature is changed that matches the mail after it is delivered. (e.g. if something is found to be junk/phishing later, it will be moved to the junk folder)</a:t>
            </a:r>
          </a:p>
          <a:p>
            <a:pPr marL="0" indent="0">
              <a:buFont typeface="Arial" panose="020B0604020202020204" pitchFamily="34" charset="0"/>
              <a:buNone/>
            </a:pPr>
            <a:endParaRPr lang="en-US" sz="1100" b="0" i="0" baseline="0" dirty="0"/>
          </a:p>
          <a:p>
            <a:pPr marL="0" indent="0">
              <a:buFont typeface="Arial" panose="020B0604020202020204" pitchFamily="34" charset="0"/>
              <a:buNone/>
            </a:pPr>
            <a:r>
              <a:rPr lang="en-US" sz="1100" b="1" i="0" baseline="0" dirty="0"/>
              <a:t>CLICK 2</a:t>
            </a:r>
          </a:p>
          <a:p>
            <a:pPr marL="0" indent="0">
              <a:buFont typeface="Arial" panose="020B0604020202020204" pitchFamily="34" charset="0"/>
              <a:buNone/>
            </a:pPr>
            <a:endParaRPr lang="en-US" sz="1100" b="1" i="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baseline="0" dirty="0"/>
              <a:t>Azure Security Center (ASC) monitors threats in a modern hybrid infrastructure by collecting and analyzing events from Azure, on-premises hosts, hosts on other cloud providers, and other event sources. </a:t>
            </a:r>
            <a:r>
              <a:rPr lang="en-US" sz="1100" baseline="0" dirty="0"/>
              <a:t>ASC and has recently added the log analytic capabilities for on-premises and cloud datacenters that were formerly part of OMS Security, enabling a robust hybrid detection and investigation capability. </a:t>
            </a:r>
          </a:p>
          <a:p>
            <a:pPr marL="0" indent="0">
              <a:buFont typeface="Arial" panose="020B0604020202020204" pitchFamily="34" charset="0"/>
              <a:buNone/>
            </a:pPr>
            <a:r>
              <a:rPr lang="en-US" sz="1100" baseline="0" dirty="0"/>
              <a:t>This includes multiple sources:</a:t>
            </a:r>
          </a:p>
          <a:p>
            <a:pPr marL="171450" indent="-171450">
              <a:buFont typeface="Arial" panose="020B0604020202020204" pitchFamily="34" charset="0"/>
              <a:buChar char="•"/>
            </a:pPr>
            <a:r>
              <a:rPr lang="en-US" sz="1100" baseline="0" dirty="0"/>
              <a:t>Azure tenant alerts and logs are directly integrated into Azure Security center (including Azure SQL threat detection)</a:t>
            </a:r>
          </a:p>
          <a:p>
            <a:pPr marL="171450" indent="-171450">
              <a:buFont typeface="Arial" panose="020B0604020202020204" pitchFamily="34" charset="0"/>
              <a:buChar char="•"/>
            </a:pPr>
            <a:r>
              <a:rPr lang="en-US" sz="1100" baseline="0" dirty="0"/>
              <a:t>Alerts from security appliances in the Azure Marketplace are integrated into Azure Security Center to allow you visibility into them (but not full logs at this time)</a:t>
            </a:r>
          </a:p>
          <a:p>
            <a:pPr marL="171450" indent="-171450">
              <a:buFont typeface="Arial" panose="020B0604020202020204" pitchFamily="34" charset="0"/>
              <a:buChar char="•"/>
            </a:pPr>
            <a:r>
              <a:rPr lang="en-US" sz="1100" b="0" i="0" baseline="0" dirty="0"/>
              <a:t>Windows and Linux hosts (via agents) as well as syslog integration. </a:t>
            </a:r>
            <a:br>
              <a:rPr lang="en-US" sz="1100" b="0" i="0" baseline="0" dirty="0"/>
            </a:br>
            <a:r>
              <a:rPr lang="en-US" sz="1100" b="0" i="0" baseline="0" dirty="0"/>
              <a:t>https://docs.microsoft.com/en-us/azure/security-center/security-center-linux-virtual-machine</a:t>
            </a:r>
          </a:p>
          <a:p>
            <a:pPr marL="171450" indent="-171450">
              <a:buFont typeface="Arial" panose="020B0604020202020204" pitchFamily="34" charset="0"/>
              <a:buChar char="•"/>
            </a:pPr>
            <a:r>
              <a:rPr lang="en-US" sz="1100" b="0" i="0" baseline="0" dirty="0"/>
              <a:t>Integration between ASC and ATA is on the roadmap</a:t>
            </a:r>
            <a:endParaRPr lang="en-US" sz="1100" b="1"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173248"/>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a:t>Key Slide Takeaway:</a:t>
            </a:r>
            <a:r>
              <a:rPr lang="en-US" sz="1100" b="1" baseline="0"/>
              <a:t> </a:t>
            </a:r>
            <a:r>
              <a:rPr lang="en-US" sz="1100" baseline="0"/>
              <a:t>Microsoft recognizes that many security organizations need SIEM integration and offers integration capabilities</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100" b="0" i="0" u="none" strike="noStrike" kern="1200" baseline="0">
              <a:effectLst/>
              <a:latin typeface="+mn-lt"/>
              <a:ea typeface="+mn-ea"/>
              <a:cs typeface="+mn-cs"/>
            </a:endParaRPr>
          </a:p>
          <a:p>
            <a:pPr rtl="0" eaLnBrk="1" fontAlgn="t" latinLnBrk="0" hangingPunct="1"/>
            <a:r>
              <a:rPr lang="en-US" sz="1100" b="1" i="0" u="none" strike="noStrike" kern="1200">
                <a:effectLst/>
                <a:latin typeface="+mn-lt"/>
                <a:ea typeface="+mn-ea"/>
                <a:cs typeface="+mn-cs"/>
              </a:rPr>
              <a:t>Windows Defender ATP</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hlinkClick r:id="rId3"/>
              </a:rPr>
              <a:t>https://technet.microsoft.com/en-us/itpro/windows/keep-secure/enable-siem-integration-windows-defender-advanced-threat-protection</a:t>
            </a:r>
            <a:endParaRPr lang="en-US" sz="1100" b="0" i="0" u="none" strike="noStrike" kern="1200">
              <a:effectLst/>
              <a:latin typeface="+mn-lt"/>
              <a:ea typeface="+mn-ea"/>
              <a:cs typeface="+mn-cs"/>
            </a:endParaRPr>
          </a:p>
          <a:p>
            <a:pPr rtl="0" eaLnBrk="1" fontAlgn="t" latinLnBrk="0" hangingPunct="1"/>
            <a:r>
              <a:rPr lang="en-US" sz="1100" b="1" i="0" u="none" strike="noStrike" kern="1200">
                <a:effectLst/>
                <a:latin typeface="+mn-lt"/>
                <a:ea typeface="+mn-ea"/>
                <a:cs typeface="+mn-cs"/>
              </a:rPr>
              <a:t>Advanced Threat Analytics</a:t>
            </a:r>
            <a:endParaRPr lang="en-US" sz="1100" b="0" i="0" u="none" strike="noStrike" kern="1200">
              <a:effectLst/>
              <a:latin typeface="+mn-lt"/>
              <a:ea typeface="+mn-ea"/>
              <a:cs typeface="+mn-cs"/>
            </a:endParaRPr>
          </a:p>
          <a:p>
            <a:pPr rtl="0" eaLnBrk="1" fontAlgn="ctr" latinLnBrk="0" hangingPunct="1"/>
            <a:r>
              <a:rPr lang="en-US" sz="1100" b="0" i="0" u="none" strike="noStrike" kern="1200">
                <a:effectLst/>
                <a:latin typeface="+mn-lt"/>
                <a:ea typeface="+mn-ea"/>
                <a:cs typeface="+mn-cs"/>
                <a:hlinkClick r:id="rId4"/>
              </a:rPr>
              <a:t>https://docs.microsoft.com/en-us/advanced-threat-analytics/deploy-use/configure-event-collection</a:t>
            </a:r>
            <a:endParaRPr lang="en-US" sz="1100" b="0" i="0" u="none" strike="noStrike" kern="1200">
              <a:effectLst/>
              <a:latin typeface="+mn-lt"/>
              <a:ea typeface="+mn-ea"/>
              <a:cs typeface="+mn-cs"/>
            </a:endParaRPr>
          </a:p>
          <a:p>
            <a:pPr rtl="0" eaLnBrk="1" fontAlgn="ctr" latinLnBrk="0" hangingPunct="1"/>
            <a:r>
              <a:rPr lang="en-US" sz="1100" b="0" i="0" u="none" strike="noStrike" kern="1200">
                <a:effectLst/>
                <a:latin typeface="+mn-lt"/>
                <a:ea typeface="+mn-ea"/>
                <a:cs typeface="+mn-cs"/>
                <a:hlinkClick r:id="rId5"/>
              </a:rPr>
              <a:t>https://docs.microsoft.com/en-us/advanced-threat-analytics/deploy-use/setting-ata-alerts </a:t>
            </a:r>
            <a:endParaRPr lang="en-US" sz="1100" b="0" i="0" u="none" strike="noStrike" kern="1200">
              <a:effectLst/>
              <a:latin typeface="+mn-lt"/>
              <a:ea typeface="+mn-ea"/>
              <a:cs typeface="+mn-cs"/>
            </a:endParaRPr>
          </a:p>
          <a:p>
            <a:pPr rtl="0" eaLnBrk="1" fontAlgn="t" latinLnBrk="0" hangingPunct="1"/>
            <a:r>
              <a:rPr lang="en-US" sz="1100" b="1" i="0" u="none" strike="noStrike" kern="1200">
                <a:effectLst/>
                <a:latin typeface="+mn-lt"/>
                <a:ea typeface="+mn-ea"/>
                <a:cs typeface="+mn-cs"/>
              </a:rPr>
              <a:t>Office 365</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hlinkClick r:id="rId6"/>
              </a:rPr>
              <a:t>https://technet.microsoft.com/en-us/library/mt219044.aspx</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rPr>
              <a:t>Obtaining Office 365 reports by using your SIEM solution section </a:t>
            </a:r>
          </a:p>
          <a:p>
            <a:pPr rtl="0" eaLnBrk="1" fontAlgn="t" latinLnBrk="0" hangingPunct="1"/>
            <a:r>
              <a:rPr lang="en-US" sz="1100" b="1" i="0" u="none" strike="noStrike" kern="1200">
                <a:effectLst/>
                <a:latin typeface="+mn-lt"/>
                <a:ea typeface="+mn-ea"/>
                <a:cs typeface="+mn-cs"/>
              </a:rPr>
              <a:t>Cloud App Security</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hlinkClick r:id="rId7"/>
              </a:rPr>
              <a:t>https://docs.microsoft.com/en-us/cloud-app-security/siem</a:t>
            </a:r>
            <a:endParaRPr lang="en-US" sz="1100" b="0" i="0" u="none" strike="noStrike" kern="1200">
              <a:effectLst/>
              <a:latin typeface="+mn-lt"/>
              <a:ea typeface="+mn-ea"/>
              <a:cs typeface="+mn-cs"/>
            </a:endParaRPr>
          </a:p>
          <a:p>
            <a:pPr rtl="0" eaLnBrk="1" fontAlgn="t" latinLnBrk="0" hangingPunct="1"/>
            <a:r>
              <a:rPr lang="en-US" sz="1100" b="1" i="0" u="none" strike="noStrike" kern="1200">
                <a:effectLst/>
                <a:latin typeface="+mn-lt"/>
                <a:ea typeface="+mn-ea"/>
                <a:cs typeface="+mn-cs"/>
              </a:rPr>
              <a:t>Operations Management Suite (OMS)</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hlinkClick r:id="rId8"/>
              </a:rPr>
              <a:t>https://docs.microsoft.com/en-us/azure/log-analytics/log-analytics-log-search-api</a:t>
            </a:r>
            <a:endParaRPr lang="en-US" sz="1100" b="0" i="0" u="none" strike="noStrike" kern="1200">
              <a:effectLst/>
              <a:latin typeface="+mn-lt"/>
              <a:ea typeface="+mn-ea"/>
              <a:cs typeface="+mn-cs"/>
            </a:endParaRPr>
          </a:p>
          <a:p>
            <a:pPr rtl="0" eaLnBrk="1" fontAlgn="t" latinLnBrk="0" hangingPunct="1"/>
            <a:r>
              <a:rPr lang="en-US" sz="1100" b="0" i="0" u="none" strike="noStrike" kern="1200">
                <a:effectLst/>
                <a:latin typeface="+mn-lt"/>
                <a:ea typeface="+mn-ea"/>
                <a:cs typeface="+mn-cs"/>
                <a:hlinkClick r:id="rId9"/>
              </a:rPr>
              <a:t>https://docs.microsoft.com/en-us/azure/log-analytics/log-analytics-api-alerts</a:t>
            </a:r>
            <a:endParaRPr lang="en-US" sz="1100" b="0" i="0" u="none" strike="noStrike" kern="1200">
              <a:effectLst/>
              <a:latin typeface="+mn-lt"/>
              <a:ea typeface="+mn-ea"/>
              <a:cs typeface="+mn-cs"/>
            </a:endParaRPr>
          </a:p>
          <a:p>
            <a:pPr rtl="0" eaLnBrk="1" fontAlgn="t" latinLnBrk="0" hangingPunct="1"/>
            <a:r>
              <a:rPr lang="en-US" sz="1100" b="1" i="0" u="none" strike="noStrike" kern="1200">
                <a:effectLst/>
                <a:latin typeface="+mn-lt"/>
                <a:ea typeface="+mn-ea"/>
                <a:cs typeface="+mn-cs"/>
              </a:rPr>
              <a:t>Azure SIEM Integration (includes Azure AD)</a:t>
            </a:r>
            <a:endParaRPr lang="en-US" sz="1100" b="0" i="0" u="none" strike="noStrike" kern="1200">
              <a:effectLst/>
              <a:latin typeface="+mn-lt"/>
              <a:ea typeface="+mn-ea"/>
              <a:cs typeface="+mn-cs"/>
            </a:endParaRPr>
          </a:p>
          <a:p>
            <a:pPr fontAlgn="t"/>
            <a:r>
              <a:rPr lang="en-US" sz="1100">
                <a:hlinkClick r:id="rId10"/>
              </a:rPr>
              <a:t>https://aka.ms/azureSIEMintegration</a:t>
            </a:r>
            <a:r>
              <a:rPr lang="en-US" sz="110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622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built capabilities to connect defenders together in a way that rapidly raises the cost of  attacks for cybercriminals</a:t>
            </a:r>
          </a:p>
          <a:p>
            <a:endParaRPr lang="en-US" sz="1100" dirty="0"/>
          </a:p>
          <a:p>
            <a:r>
              <a:rPr lang="en-US" sz="1100" b="1" dirty="0"/>
              <a:t>Basic Detection </a:t>
            </a:r>
            <a:r>
              <a:rPr lang="en-US" sz="1100" dirty="0"/>
              <a:t>- Organizations that are able to detect their incidents (vs. being notified by a government agency)</a:t>
            </a:r>
          </a:p>
          <a:p>
            <a:r>
              <a:rPr lang="en-US" sz="1100" b="1" dirty="0"/>
              <a:t>Learning Organization </a:t>
            </a:r>
            <a:r>
              <a:rPr lang="en-US" sz="1100" dirty="0"/>
              <a:t>– Able to adapt information from those attacks to detect additional attacker activity</a:t>
            </a:r>
          </a:p>
          <a:p>
            <a:r>
              <a:rPr lang="en-US" sz="1100" b="1" dirty="0"/>
              <a:t>Externally Aware </a:t>
            </a:r>
            <a:r>
              <a:rPr lang="en-US" sz="1100" dirty="0"/>
              <a:t>– Organizations that purchase and integrate external threat feeds to learn from attacks on other organization (though many times this data is stale and the costs/challenges to integrate these into processes are high)</a:t>
            </a:r>
          </a:p>
          <a:p>
            <a:r>
              <a:rPr lang="en-US" sz="1100" b="1" dirty="0"/>
              <a:t>Full Network Effect </a:t>
            </a:r>
            <a:r>
              <a:rPr lang="en-US" sz="1100" dirty="0"/>
              <a:t>– Refers to an organization that is connected to a fully interactive two-way system like the intelligent security graph. Detections and learnings from many organizations are automatically integrated and correlated into the intelligent security graph and then automatically shared with other organizations</a:t>
            </a:r>
          </a:p>
          <a:p>
            <a:endParaRPr lang="en-US" sz="1100" dirty="0"/>
          </a:p>
          <a:p>
            <a:endParaRPr lang="en-US" sz="1100" dirty="0"/>
          </a:p>
          <a:p>
            <a:r>
              <a:rPr lang="en-US" sz="1100" b="1" u="sng" dirty="0"/>
              <a:t>Additional Commentary</a:t>
            </a:r>
          </a:p>
          <a:p>
            <a:pPr marL="171450" indent="-171450">
              <a:buFont typeface="Arial" panose="020B0604020202020204" pitchFamily="34" charset="0"/>
              <a:buChar char="•"/>
            </a:pPr>
            <a:r>
              <a:rPr lang="en-US" sz="1100" dirty="0"/>
              <a:t>Note that you don’t have to do these in order, you can skip ahead and let the community do</a:t>
            </a:r>
            <a:r>
              <a:rPr lang="en-US" sz="1100" baseline="0" dirty="0"/>
              <a:t> the bulk of the work</a:t>
            </a:r>
          </a:p>
          <a:p>
            <a:pPr marL="171450" indent="-171450">
              <a:buFont typeface="Arial" panose="020B0604020202020204" pitchFamily="34" charset="0"/>
              <a:buChar char="•"/>
            </a:pPr>
            <a:r>
              <a:rPr lang="en-US" sz="1100" baseline="0" dirty="0"/>
              <a:t>No direct access to the graph is currently available, the graph is accessible to through the products and technologies it powers such as Azure Security Center, Windows Defender ATP, Office 365 ATP, Azure Active Directory, and many others. </a:t>
            </a:r>
          </a:p>
          <a:p>
            <a:endParaRPr lang="en-US" sz="1100" dirty="0"/>
          </a:p>
        </p:txBody>
      </p:sp>
      <p:sp>
        <p:nvSpPr>
          <p:cNvPr id="4" name="Slide Number Placeholder 3"/>
          <p:cNvSpPr>
            <a:spLocks noGrp="1"/>
          </p:cNvSpPr>
          <p:nvPr>
            <p:ph type="sldNum" sz="quarter" idx="10"/>
          </p:nvPr>
        </p:nvSpPr>
        <p:spPr/>
        <p:txBody>
          <a:bodyPr/>
          <a:lstStyle/>
          <a:p>
            <a:fld id="{B1828D7B-2F82-4E8B-AB08-BDCA710BFF13}" type="slidenum">
              <a:rPr lang="en-US" smtClean="0"/>
              <a:t>48</a:t>
            </a:fld>
            <a:endParaRPr lang="en-US"/>
          </a:p>
        </p:txBody>
      </p:sp>
    </p:spTree>
    <p:extLst>
      <p:ext uri="{BB962C8B-B14F-4D97-AF65-F5344CB8AC3E}">
        <p14:creationId xmlns:p14="http://schemas.microsoft.com/office/powerpoint/2010/main" val="16374436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User and Entity Behavior Analytics increases the quality of detection by identifying anomalies from the behavior of individual identities</a:t>
            </a:r>
          </a:p>
          <a:p>
            <a:endParaRPr lang="en-US" dirty="0"/>
          </a:p>
          <a:p>
            <a:r>
              <a:rPr lang="en-US" dirty="0"/>
              <a:t>Trying to identify whether a logon is unusual is difficult across a large complex enterprise</a:t>
            </a:r>
          </a:p>
          <a:p>
            <a:endParaRPr lang="en-US" dirty="0"/>
          </a:p>
          <a:p>
            <a:r>
              <a:rPr lang="en-US" b="1" dirty="0"/>
              <a:t>CLICK 1</a:t>
            </a:r>
          </a:p>
          <a:p>
            <a:endParaRPr lang="en-US" dirty="0"/>
          </a:p>
          <a:p>
            <a:r>
              <a:rPr lang="en-US" dirty="0"/>
              <a:t>…but trying to identify whether that logon is unusual for that specific user is much easier</a:t>
            </a:r>
          </a:p>
        </p:txBody>
      </p:sp>
      <p:sp>
        <p:nvSpPr>
          <p:cNvPr id="4" name="Slide Number Placeholder 3"/>
          <p:cNvSpPr>
            <a:spLocks noGrp="1"/>
          </p:cNvSpPr>
          <p:nvPr>
            <p:ph type="sldNum" sz="quarter" idx="5"/>
          </p:nvPr>
        </p:nvSpPr>
        <p:spPr/>
        <p:txBody>
          <a:bodyPr/>
          <a:lstStyle/>
          <a:p>
            <a:fld id="{B1828D7B-2F82-4E8B-AB08-BDCA710BFF13}" type="slidenum">
              <a:rPr lang="en-US" smtClean="0"/>
              <a:t>49</a:t>
            </a:fld>
            <a:endParaRPr lang="en-US"/>
          </a:p>
        </p:txBody>
      </p:sp>
    </p:spTree>
    <p:extLst>
      <p:ext uri="{BB962C8B-B14F-4D97-AF65-F5344CB8AC3E}">
        <p14:creationId xmlns:p14="http://schemas.microsoft.com/office/powerpoint/2010/main" val="3719773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mn-lt"/>
                <a:ea typeface="+mn-ea"/>
                <a:cs typeface="+mn-cs"/>
              </a:rPr>
              <a:t>Key Takeaway: </a:t>
            </a:r>
            <a:r>
              <a:rPr kumimoji="0" lang="en-US" sz="1100" b="0" i="0" u="none" strike="noStrike" kern="0" cap="none" spc="0" normalizeH="0" baseline="0" noProof="0" dirty="0">
                <a:ln>
                  <a:noFill/>
                </a:ln>
                <a:effectLst/>
                <a:uLnTx/>
                <a:uFillTx/>
                <a:latin typeface="+mn-lt"/>
                <a:ea typeface="+mn-ea"/>
                <a:cs typeface="+mn-cs"/>
              </a:rPr>
              <a:t>Microsoft offers several services to respond to security incidents, rapidly evict attackers and resume normal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mn-lt"/>
                <a:ea typeface="+mn-ea"/>
                <a:cs typeface="+mn-cs"/>
              </a:rPr>
              <a:t>Incident Response </a:t>
            </a:r>
            <a:r>
              <a:rPr kumimoji="0" lang="en-US" sz="1100" b="0" i="0" u="none" strike="noStrike" kern="0" cap="none" spc="0" normalizeH="0" baseline="0" noProof="0" dirty="0">
                <a:ln>
                  <a:noFill/>
                </a:ln>
                <a:effectLst/>
                <a:uLnTx/>
                <a:uFillTx/>
                <a:latin typeface="+mn-lt"/>
                <a:ea typeface="+mn-ea"/>
                <a:cs typeface="+mn-cs"/>
              </a:rPr>
              <a:t>is already available to customers with Premier support (which includes most large and medium size customers). While there may not be enough funding on a contract to cover these services, the contract relationship needed to rapidly get access to phone and onsite support is included in the premier support contract.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ea typeface="Segoe UI" pitchFamily="34" charset="0"/>
                <a:cs typeface="Segoe UI" pitchFamily="34" charset="0"/>
              </a:rPr>
              <a:t>After an investigation by Microsoft (or a qualified investigation), Microsoft services can engage to help with compromise recovery</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dirty="0">
                <a:ln>
                  <a:noFill/>
                </a:ln>
                <a:effectLst/>
                <a:uLnTx/>
                <a:uFillTx/>
                <a:ea typeface="Segoe UI" pitchFamily="34" charset="0"/>
                <a:cs typeface="Segoe UI" pitchFamily="34" charset="0"/>
              </a:rPr>
              <a:t>Rapid Eviction </a:t>
            </a:r>
            <a:r>
              <a:rPr kumimoji="0" lang="en-US" sz="1100" b="0" i="0" u="none" strike="noStrike" kern="0" cap="none" spc="0" normalizeH="0" baseline="0" noProof="0" dirty="0">
                <a:ln>
                  <a:noFill/>
                </a:ln>
                <a:effectLst/>
                <a:uLnTx/>
                <a:uFillTx/>
                <a:ea typeface="Segoe UI" pitchFamily="34" charset="0"/>
                <a:cs typeface="Segoe UI" pitchFamily="34" charset="0"/>
              </a:rPr>
              <a:t>– Coordinated takeback event to eliminate attacker access</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dirty="0">
                <a:ln>
                  <a:noFill/>
                </a:ln>
                <a:effectLst/>
                <a:uLnTx/>
                <a:uFillTx/>
                <a:ea typeface="Segoe UI" pitchFamily="34" charset="0"/>
                <a:cs typeface="Segoe UI" pitchFamily="34" charset="0"/>
              </a:rPr>
              <a:t>Critical Hardening </a:t>
            </a:r>
            <a:r>
              <a:rPr kumimoji="0" lang="en-US" sz="1100" b="0" i="0" u="none" strike="noStrike" kern="0" cap="none" spc="0" normalizeH="0" baseline="0" noProof="0" dirty="0">
                <a:ln>
                  <a:noFill/>
                </a:ln>
                <a:effectLst/>
                <a:uLnTx/>
                <a:uFillTx/>
                <a:ea typeface="Segoe UI" pitchFamily="34" charset="0"/>
                <a:cs typeface="Segoe UI" pitchFamily="34" charset="0"/>
              </a:rPr>
              <a:t>– Deploy critical mitigations to block attack vectors and command/control channels, and commonly used attack vectors. </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dirty="0">
                <a:ln>
                  <a:noFill/>
                </a:ln>
                <a:effectLst/>
                <a:uLnTx/>
                <a:uFillTx/>
                <a:ea typeface="Segoe UI" pitchFamily="34" charset="0"/>
                <a:cs typeface="Segoe UI" pitchFamily="34" charset="0"/>
              </a:rPr>
              <a:t>Tactical Monitoring </a:t>
            </a:r>
            <a:r>
              <a:rPr kumimoji="0" lang="en-US" sz="1100" b="0" i="0" u="none" strike="noStrike" kern="0" cap="none" spc="0" normalizeH="0" baseline="0" noProof="0" dirty="0">
                <a:ln>
                  <a:noFill/>
                </a:ln>
                <a:effectLst/>
                <a:uLnTx/>
                <a:uFillTx/>
                <a:ea typeface="Segoe UI" pitchFamily="34" charset="0"/>
                <a:cs typeface="Segoe UI" pitchFamily="34" charset="0"/>
              </a:rPr>
              <a:t>– Rapidly deploy advanced detection tools to monitor attacker activity during and after</a:t>
            </a:r>
            <a:r>
              <a:rPr kumimoji="0" lang="en-US" sz="1100" b="0" i="0" u="none" strike="noStrike" kern="0" cap="none" spc="0" normalizeH="0" noProof="0" dirty="0">
                <a:ln>
                  <a:noFill/>
                </a:ln>
                <a:effectLst/>
                <a:uLnTx/>
                <a:uFillTx/>
                <a:ea typeface="Segoe UI" pitchFamily="34" charset="0"/>
                <a:cs typeface="Segoe UI" pitchFamily="34" charset="0"/>
              </a:rPr>
              <a:t> </a:t>
            </a:r>
            <a:r>
              <a:rPr kumimoji="0" lang="en-US" sz="1100" b="0" i="0" u="none" strike="noStrike" kern="0" cap="none" spc="0" normalizeH="0" baseline="0" noProof="0" dirty="0">
                <a:ln>
                  <a:noFill/>
                </a:ln>
                <a:effectLst/>
                <a:uLnTx/>
                <a:uFillTx/>
                <a:ea typeface="Segoe UI" pitchFamily="34" charset="0"/>
                <a:cs typeface="Segoe UI" pitchFamily="34" charset="0"/>
              </a:rPr>
              <a:t>eviction</a:t>
            </a:r>
          </a:p>
          <a:p>
            <a:r>
              <a:rPr lang="en-US" sz="1100" dirty="0"/>
              <a:t>This takes you to the state of having no known adversary and feeds learnings from the incident into your security and modernization strategies. </a:t>
            </a:r>
          </a:p>
          <a:p>
            <a:endParaRPr lang="en-US" sz="1100" dirty="0"/>
          </a:p>
          <a:p>
            <a:r>
              <a:rPr lang="en-US" sz="1100" b="1" dirty="0"/>
              <a:t>CLICK 2</a:t>
            </a:r>
          </a:p>
          <a:p>
            <a:endParaRPr lang="en-US" sz="1100" dirty="0"/>
          </a:p>
          <a:p>
            <a:r>
              <a:rPr lang="en-US" sz="1100" dirty="0"/>
              <a:t>Additionally, Microsoft can be engaged to proactively hunt for adversaries using tools and methods as we would use in an incident response, following the same recovery process in case an adversary is found</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100" dirty="0"/>
              <a:t>Microsoft took the learnings we have made from these processes and collaborated with EY, Edelman, and Orrick to publish lessons learned and recommendations on the technical, operational, communications / public relations, and legal aspects of managing major incidents. https://aka.ms/IRRG</a:t>
            </a:r>
          </a:p>
          <a:p>
            <a:endParaRPr lang="en-US" sz="1100" dirty="0"/>
          </a:p>
          <a:p>
            <a:endParaRPr lang="en-US" sz="1100" dirty="0"/>
          </a:p>
          <a:p>
            <a:endParaRPr lang="en-US" sz="1100" dirty="0"/>
          </a:p>
        </p:txBody>
      </p:sp>
      <p:sp>
        <p:nvSpPr>
          <p:cNvPr id="4" name="Slide Number Placeholder 3"/>
          <p:cNvSpPr>
            <a:spLocks noGrp="1"/>
          </p:cNvSpPr>
          <p:nvPr>
            <p:ph type="sldNum" sz="quarter" idx="10"/>
          </p:nvPr>
        </p:nvSpPr>
        <p:spPr/>
        <p:txBody>
          <a:bodyPr/>
          <a:lstStyle/>
          <a:p>
            <a:fld id="{B1828D7B-2F82-4E8B-AB08-BDCA710BFF13}" type="slidenum">
              <a:rPr lang="en-US" smtClean="0"/>
              <a:t>50</a:t>
            </a:fld>
            <a:endParaRPr lang="en-US"/>
          </a:p>
        </p:txBody>
      </p:sp>
    </p:spTree>
    <p:extLst>
      <p:ext uri="{BB962C8B-B14F-4D97-AF65-F5344CB8AC3E}">
        <p14:creationId xmlns:p14="http://schemas.microsoft.com/office/powerpoint/2010/main" val="561724511"/>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55</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837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0" cap="none" spc="0" normalizeH="0" baseline="0" noProof="0" dirty="0">
                <a:ln>
                  <a:noFill/>
                </a:ln>
                <a:effectLst/>
                <a:uLnTx/>
                <a:uFillTx/>
                <a:latin typeface="+mn-lt"/>
                <a:ea typeface="+mn-ea"/>
                <a:cs typeface="+mn-cs"/>
              </a:rPr>
              <a:t>Key Takeaway: </a:t>
            </a:r>
            <a:r>
              <a:rPr kumimoji="0" lang="en-US" sz="1200" b="0" i="0" u="none" strike="noStrike" kern="0" cap="none" spc="0" normalizeH="0" baseline="0" noProof="0" dirty="0">
                <a:ln>
                  <a:noFill/>
                </a:ln>
                <a:effectLst/>
                <a:uLnTx/>
                <a:uFillTx/>
                <a:latin typeface="+mn-lt"/>
                <a:ea typeface="+mn-ea"/>
                <a:cs typeface="+mn-cs"/>
              </a:rPr>
              <a:t>This is a summary of a few of the key Microsoft technologies to mitigate against common attack chains</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F6F76-E3BE-451E-BB2C-C29BA4849EF0}" type="slidenum">
              <a:rPr kumimoji="0" lang="en-AU"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4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dirty="0"/>
              <a:t>Key Takeaway: </a:t>
            </a:r>
            <a:r>
              <a:rPr lang="en-US" sz="1100" dirty="0"/>
              <a:t>Microsoft is investing over the long term to combat cybersecurity threats</a:t>
            </a:r>
          </a:p>
          <a:p>
            <a:endParaRPr lang="en-US" sz="1100" dirty="0"/>
          </a:p>
          <a:p>
            <a:r>
              <a:rPr lang="en-US" sz="1100" i="0" dirty="0"/>
              <a:t>We started a significant and sustained initiative in 2015 that is comparable in scope to the Trustworthy computing initiative of the early 2000s that institutionalized automatic software updates, the security development lifecycle, and platform components like firewalls and antimalware</a:t>
            </a:r>
          </a:p>
          <a:p>
            <a:endParaRPr lang="en-US" sz="1100" dirty="0"/>
          </a:p>
          <a:p>
            <a:r>
              <a:rPr lang="en-US" sz="1100" dirty="0"/>
              <a:t>As the IT world transitioned from Mainframes and PCs into Datacenters and Mobile devices, we saw security threats move from hobbyists/enthusiasts into professionalization because of monetization of attacks. </a:t>
            </a:r>
          </a:p>
          <a:p>
            <a:endParaRPr lang="en-US" sz="1100" dirty="0"/>
          </a:p>
          <a:p>
            <a:r>
              <a:rPr lang="en-US" sz="1100" b="1" dirty="0"/>
              <a:t>* CLICK 1 *</a:t>
            </a:r>
          </a:p>
          <a:p>
            <a:endParaRPr lang="en-US" sz="1100" dirty="0"/>
          </a:p>
          <a:p>
            <a:r>
              <a:rPr lang="en-US" sz="1100" dirty="0"/>
              <a:t>We are now adding cloud and internet of things (IoT) into enterprise IT and have witnessed attacks evolve into a sophisticated illicit industry and become standard components of warfare and espionage.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 CLICK 2 *</a:t>
            </a:r>
          </a:p>
          <a:p>
            <a:endParaRPr lang="en-US" sz="1100" dirty="0"/>
          </a:p>
          <a:p>
            <a:r>
              <a:rPr lang="en-US" sz="1100" dirty="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While this strategy has not resulted in the ideal state of zero security bugs we all wish was possible, it </a:t>
            </a:r>
            <a:r>
              <a:rPr lang="en-US" sz="1100" dirty="0"/>
              <a:t>has resulted in a number of significant </a:t>
            </a:r>
            <a:r>
              <a:rPr lang="en-US" sz="1100" i="0" dirty="0"/>
              <a:t>positive changes </a:t>
            </a:r>
            <a:r>
              <a:rPr lang="en-US" sz="1100" dirty="0"/>
              <a:t>that are continuing to benefit our customers and the industry today:</a:t>
            </a:r>
            <a:endParaRPr lang="en-US" sz="110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effectLst/>
                <a:latin typeface="+mn-lt"/>
                <a:ea typeface="+mn-ea"/>
                <a:cs typeface="+mn-cs"/>
              </a:rPr>
              <a:t>Security Development Lifecycle </a:t>
            </a:r>
            <a:r>
              <a:rPr lang="en-US" sz="1100" i="0" kern="1200" dirty="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effectLst/>
                <a:latin typeface="+mn-lt"/>
                <a:ea typeface="+mn-ea"/>
                <a:cs typeface="+mn-cs"/>
              </a:rPr>
              <a:t>Security Updates </a:t>
            </a:r>
            <a:r>
              <a:rPr lang="en-US" sz="1100" i="0" kern="1200" dirty="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effectLst/>
                <a:latin typeface="+mn-lt"/>
                <a:ea typeface="+mn-ea"/>
                <a:cs typeface="+mn-cs"/>
              </a:rPr>
              <a:t>Platform resiliency </a:t>
            </a:r>
            <a:r>
              <a:rPr lang="en-US" sz="1100" i="0" kern="1200" dirty="0">
                <a:effectLst/>
                <a:latin typeface="+mn-lt"/>
                <a:ea typeface="+mn-ea"/>
                <a:cs typeface="+mn-cs"/>
              </a:rPr>
              <a:t>- Microsoft products have become much more resilient to attacks – an example is the </a:t>
            </a:r>
            <a:r>
              <a:rPr lang="en-US" sz="1100" i="0" dirty="0"/>
              <a:t>recent WannaCrypt attack where the exploit failed on windows 10 because of the investments we had made in the platform to mitigate exploitation techniques. </a:t>
            </a:r>
          </a:p>
          <a:p>
            <a:endParaRPr lang="en-US" sz="11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 CLICK 3 *</a:t>
            </a:r>
          </a:p>
          <a:p>
            <a:endParaRPr lang="en-US" sz="1100" dirty="0"/>
          </a:p>
          <a:p>
            <a:r>
              <a:rPr lang="en-US" sz="1100" kern="1200" dirty="0">
                <a:effectLst/>
                <a:latin typeface="+mn-lt"/>
                <a:ea typeface="+mn-ea"/>
                <a:cs typeface="+mn-cs"/>
              </a:rPr>
              <a:t>Recent years have seen both a rise in targeted and sophisticated attacks as security organizations are figuring out how to secure their digital estate and cloud assets. </a:t>
            </a:r>
          </a:p>
          <a:p>
            <a:endParaRPr lang="en-US" sz="1100" kern="120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effectLst/>
                <a:latin typeface="+mn-lt"/>
                <a:ea typeface="+mn-ea"/>
                <a:cs typeface="+mn-cs"/>
              </a:rPr>
              <a:t>These simultaneous problems have proven challenging to solve with a fragmented security tools approach resulting from prioritizing “best of breed” capabilities over a holistic/integrated approach and business outcomes. This is impacting our customer’s ability to realize value from digital transformation and to protect existing business assets. </a:t>
            </a:r>
          </a:p>
          <a:p>
            <a:endParaRPr lang="en-US" sz="1100" kern="1200" dirty="0">
              <a:effectLst/>
              <a:latin typeface="+mn-lt"/>
              <a:ea typeface="+mn-ea"/>
              <a:cs typeface="+mn-cs"/>
            </a:endParaRPr>
          </a:p>
          <a:p>
            <a:r>
              <a:rPr lang="en-US" sz="1100" b="1" kern="1200" dirty="0">
                <a:effectLst/>
                <a:latin typeface="+mn-lt"/>
                <a:ea typeface="+mn-ea"/>
                <a:cs typeface="+mn-cs"/>
              </a:rPr>
              <a:t>* CLICK 4 *</a:t>
            </a:r>
          </a:p>
          <a:p>
            <a:endParaRPr lang="en-US" sz="1100" kern="1200" dirty="0">
              <a:effectLst/>
              <a:latin typeface="+mn-lt"/>
              <a:ea typeface="+mn-ea"/>
              <a:cs typeface="+mn-cs"/>
            </a:endParaRPr>
          </a:p>
          <a:p>
            <a:r>
              <a:rPr lang="en-US" sz="1100" kern="1200" dirty="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and contain these risks. </a:t>
            </a:r>
          </a:p>
          <a:p>
            <a:endParaRPr lang="en-US" sz="1100" kern="1200" dirty="0">
              <a:effectLst/>
              <a:latin typeface="+mn-lt"/>
              <a:ea typeface="+mn-ea"/>
              <a:cs typeface="+mn-cs"/>
            </a:endParaRPr>
          </a:p>
          <a:p>
            <a:r>
              <a:rPr lang="en-US" sz="1100" kern="1200" dirty="0">
                <a:effectLst/>
                <a:latin typeface="+mn-lt"/>
                <a:ea typeface="+mn-ea"/>
                <a:cs typeface="+mn-cs"/>
              </a:rPr>
              <a:t>This has resulted in a broad and deep portfolio of cybersecurity capabilities aligned to key security strategies that we will be reviewing. </a:t>
            </a:r>
          </a:p>
        </p:txBody>
      </p:sp>
    </p:spTree>
    <p:extLst>
      <p:ext uri="{BB962C8B-B14F-4D97-AF65-F5344CB8AC3E}">
        <p14:creationId xmlns:p14="http://schemas.microsoft.com/office/powerpoint/2010/main" val="3003715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 major long term cybersecurity initiative.</a:t>
            </a:r>
          </a:p>
          <a:p>
            <a:endParaRPr lang="en-US" sz="1100"/>
          </a:p>
          <a:p>
            <a:r>
              <a:rPr lang="en-US" sz="1100" b="1" i="1"/>
              <a:t>Note: </a:t>
            </a:r>
            <a:r>
              <a:rPr lang="en-US" sz="1100" i="1"/>
              <a:t>This initiative is comparable in scope to the one we launched in 2002 that institutionalized automatic software updates, the security development lifecycle, and platform components like firewalls and antimalware</a:t>
            </a:r>
          </a:p>
          <a:p>
            <a:endParaRPr lang="en-US" sz="1100"/>
          </a:p>
          <a:p>
            <a:r>
              <a:rPr lang="en-US" sz="1100"/>
              <a:t>As the IT world transitioned from Mainframes and PCs into Datacenters and Mobile devices, we saw security threats move from hobbyist/enthusiast into professionalization because of monetization of attacks. </a:t>
            </a:r>
          </a:p>
          <a:p>
            <a:endParaRPr lang="en-US" sz="1100"/>
          </a:p>
          <a:p>
            <a:r>
              <a:rPr lang="en-US" sz="1100" b="1"/>
              <a:t>* CLICK 1 *</a:t>
            </a:r>
          </a:p>
          <a:p>
            <a:endParaRPr lang="en-US" sz="1100"/>
          </a:p>
          <a:p>
            <a:r>
              <a:rPr lang="en-US" sz="1100"/>
              <a:t>We are now adding cloud and internet of things (IoT) into enterprise IT and have witnessing attacks evolve into a sophisticated illicit industry and become standard components of warfare and politics.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2 *</a:t>
            </a:r>
          </a:p>
          <a:p>
            <a:endParaRPr lang="en-US" sz="1100"/>
          </a:p>
          <a:p>
            <a:r>
              <a:rPr lang="en-US" sz="110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While this strategy has not resulted in the ideal state of zero security bugs we all wish was possible, it </a:t>
            </a:r>
            <a:r>
              <a:rPr lang="en-US" sz="1100"/>
              <a:t>has resulted in a number of significant </a:t>
            </a:r>
            <a:r>
              <a:rPr lang="en-US" sz="1100" i="0"/>
              <a:t>positive changes </a:t>
            </a:r>
            <a:r>
              <a:rPr lang="en-US" sz="1100"/>
              <a:t>that are continuing to benefit our customers and the industry today:</a:t>
            </a:r>
            <a:endParaRPr lang="en-US" sz="110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Development Lifecycle </a:t>
            </a:r>
            <a:r>
              <a:rPr lang="en-US" sz="1100" i="0" kern="120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Updates </a:t>
            </a:r>
            <a:r>
              <a:rPr lang="en-US" sz="1100" i="0" kern="120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Platform resiliency </a:t>
            </a:r>
            <a:r>
              <a:rPr lang="en-US" sz="1100" i="0" kern="1200">
                <a:effectLst/>
                <a:latin typeface="+mn-lt"/>
                <a:ea typeface="+mn-ea"/>
                <a:cs typeface="+mn-cs"/>
              </a:rPr>
              <a:t>- Microsoft products have become much more resilient to attacks – an example is the </a:t>
            </a:r>
            <a:r>
              <a:rPr lang="en-US" sz="1100" i="0"/>
              <a:t>recent </a:t>
            </a:r>
            <a:r>
              <a:rPr lang="en-US" sz="1100" i="0" err="1"/>
              <a:t>wannacrypt</a:t>
            </a:r>
            <a:r>
              <a:rPr lang="en-US" sz="1100" i="0"/>
              <a:t> attack where the exploit failed on windows 10 because of the investments we had made in the platform to mitigate exploitation techniques.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3 *</a:t>
            </a:r>
          </a:p>
          <a:p>
            <a:endParaRPr lang="en-US" sz="1100"/>
          </a:p>
          <a:p>
            <a:r>
              <a:rPr lang="en-US" sz="1100" kern="1200">
                <a:effectLst/>
                <a:latin typeface="+mn-lt"/>
                <a:ea typeface="+mn-ea"/>
                <a:cs typeface="+mn-cs"/>
              </a:rPr>
              <a:t>Recent years have seen both a rise in targeted and sophisticated attacks as security organizations are figuring out how to secure their digital estate. </a:t>
            </a:r>
          </a:p>
          <a:p>
            <a:endParaRPr lang="en-US" sz="110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These simultaneous problems have proven challenging for the “best of breed” security capabilities to solve. This is impacting our customer’s ability to realize value from digital transformation and to protect existing business assets. </a:t>
            </a:r>
          </a:p>
          <a:p>
            <a:endParaRPr lang="en-US" sz="1100" kern="1200">
              <a:effectLst/>
              <a:latin typeface="+mn-lt"/>
              <a:ea typeface="+mn-ea"/>
              <a:cs typeface="+mn-cs"/>
            </a:endParaRPr>
          </a:p>
          <a:p>
            <a:r>
              <a:rPr lang="en-US" sz="1100" b="1" kern="1200">
                <a:effectLst/>
                <a:latin typeface="+mn-lt"/>
                <a:ea typeface="+mn-ea"/>
                <a:cs typeface="+mn-cs"/>
              </a:rPr>
              <a:t>* CLICK 4 *</a:t>
            </a:r>
          </a:p>
          <a:p>
            <a:endParaRPr lang="en-US" sz="1100" kern="1200">
              <a:effectLst/>
              <a:latin typeface="+mn-lt"/>
              <a:ea typeface="+mn-ea"/>
              <a:cs typeface="+mn-cs"/>
            </a:endParaRPr>
          </a:p>
          <a:p>
            <a:r>
              <a:rPr lang="en-US" sz="1100" kern="120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these risks. </a:t>
            </a:r>
          </a:p>
          <a:p>
            <a:endParaRPr lang="en-US" sz="1100" kern="1200">
              <a:effectLst/>
              <a:latin typeface="+mn-lt"/>
              <a:ea typeface="+mn-ea"/>
              <a:cs typeface="+mn-cs"/>
            </a:endParaRPr>
          </a:p>
          <a:p>
            <a:r>
              <a:rPr lang="en-US" sz="1100" kern="1200">
                <a:effectLst/>
                <a:latin typeface="+mn-lt"/>
                <a:ea typeface="+mn-ea"/>
                <a:cs typeface="+mn-cs"/>
              </a:rPr>
              <a:t>This has resulted in a broad and deep portfolio of cybersecurity capabilities aligned to key security strategies that we will be reviewing in this workshop. </a:t>
            </a:r>
          </a:p>
        </p:txBody>
      </p:sp>
    </p:spTree>
    <p:extLst>
      <p:ext uri="{BB962C8B-B14F-4D97-AF65-F5344CB8AC3E}">
        <p14:creationId xmlns:p14="http://schemas.microsoft.com/office/powerpoint/2010/main" val="3003715972"/>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 major long term cybersecurity initiative.</a:t>
            </a:r>
          </a:p>
          <a:p>
            <a:endParaRPr lang="en-US" sz="1100"/>
          </a:p>
          <a:p>
            <a:r>
              <a:rPr lang="en-US" sz="1100" b="1" i="1"/>
              <a:t>Note: </a:t>
            </a:r>
            <a:r>
              <a:rPr lang="en-US" sz="1100" i="1"/>
              <a:t>This initiative is comparable in scope to the one we launched in 2002 that institutionalized automatic software updates, the security development lifecycle, and platform components like firewalls and antimalware</a:t>
            </a:r>
          </a:p>
          <a:p>
            <a:endParaRPr lang="en-US" sz="1100"/>
          </a:p>
          <a:p>
            <a:r>
              <a:rPr lang="en-US" sz="1100"/>
              <a:t>As the IT world transitioned from Mainframes and PCs into Datacenters and Mobile devices, we saw security threats move from hobbyist/enthusiast into professionalization because of monetization of attacks. </a:t>
            </a:r>
          </a:p>
          <a:p>
            <a:endParaRPr lang="en-US" sz="1100"/>
          </a:p>
          <a:p>
            <a:r>
              <a:rPr lang="en-US" sz="1100" b="1"/>
              <a:t>* CLICK 1 *</a:t>
            </a:r>
          </a:p>
          <a:p>
            <a:endParaRPr lang="en-US" sz="1100"/>
          </a:p>
          <a:p>
            <a:r>
              <a:rPr lang="en-US" sz="1100"/>
              <a:t>We are now adding cloud and internet of things (IoT) into enterprise IT and have witnessing attacks evolve into a sophisticated illicit industry and become standard components of warfare and politics.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2 *</a:t>
            </a:r>
          </a:p>
          <a:p>
            <a:endParaRPr lang="en-US" sz="1100"/>
          </a:p>
          <a:p>
            <a:r>
              <a:rPr lang="en-US" sz="1100"/>
              <a:t>Microsoft’s security philosophy has also evolved with the threat environment and the needs of our customers. We started out with a security controls philosophy similar industry best practices of the time (e.g. meeting common criteria), but a virus and worm epidemic in the early 2000s prompted us to permanently adopt platform security as a core tenet and launch a transformative security initiative on trustworthy computing.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While this strategy has not resulted in the ideal state of zero security bugs we all wish was possible, it </a:t>
            </a:r>
            <a:r>
              <a:rPr lang="en-US" sz="1100"/>
              <a:t>has resulted in a number of significant </a:t>
            </a:r>
            <a:r>
              <a:rPr lang="en-US" sz="1100" i="0"/>
              <a:t>positive changes </a:t>
            </a:r>
            <a:r>
              <a:rPr lang="en-US" sz="1100"/>
              <a:t>that are continuing to benefit our customers and the industry today:</a:t>
            </a:r>
            <a:endParaRPr lang="en-US" sz="110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Development Lifecycle </a:t>
            </a:r>
            <a:r>
              <a:rPr lang="en-US" sz="1100" i="0" kern="1200">
                <a:effectLst/>
                <a:latin typeface="+mn-lt"/>
                <a:ea typeface="+mn-ea"/>
                <a:cs typeface="+mn-cs"/>
              </a:rPr>
              <a:t>– We created and published our SDL methodology, which has been adopted by other industry leaders and standardized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Security Updates </a:t>
            </a:r>
            <a:r>
              <a:rPr lang="en-US" sz="1100" i="0" kern="1200">
                <a:effectLst/>
                <a:latin typeface="+mn-lt"/>
                <a:ea typeface="+mn-ea"/>
                <a:cs typeface="+mn-cs"/>
              </a:rPr>
              <a:t>– Microsoft pioneered massive scale mechanisms to rapidly update software on our platforms to address security issues quickly (vs ad hoc patches that had been industry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a:effectLst/>
                <a:latin typeface="+mn-lt"/>
                <a:ea typeface="+mn-ea"/>
                <a:cs typeface="+mn-cs"/>
              </a:rPr>
              <a:t>Platform resiliency </a:t>
            </a:r>
            <a:r>
              <a:rPr lang="en-US" sz="1100" i="0" kern="1200">
                <a:effectLst/>
                <a:latin typeface="+mn-lt"/>
                <a:ea typeface="+mn-ea"/>
                <a:cs typeface="+mn-cs"/>
              </a:rPr>
              <a:t>- Microsoft products have become much more resilient to attacks – an example is the </a:t>
            </a:r>
            <a:r>
              <a:rPr lang="en-US" sz="1100" i="0"/>
              <a:t>recent </a:t>
            </a:r>
            <a:r>
              <a:rPr lang="en-US" sz="1100" i="0" err="1"/>
              <a:t>wannacrypt</a:t>
            </a:r>
            <a:r>
              <a:rPr lang="en-US" sz="1100" i="0"/>
              <a:t> attack where the exploit failed on windows 10 because of the investments we had made in the platform to mitigate exploitation techniques.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 CLICK 3 *</a:t>
            </a:r>
          </a:p>
          <a:p>
            <a:endParaRPr lang="en-US" sz="1100"/>
          </a:p>
          <a:p>
            <a:r>
              <a:rPr lang="en-US" sz="1100" kern="1200">
                <a:effectLst/>
                <a:latin typeface="+mn-lt"/>
                <a:ea typeface="+mn-ea"/>
                <a:cs typeface="+mn-cs"/>
              </a:rPr>
              <a:t>Recent years have seen both a rise in targeted and sophisticated attacks as security organizations are figuring out how to secure their digital estate. </a:t>
            </a:r>
          </a:p>
          <a:p>
            <a:endParaRPr lang="en-US" sz="110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These simultaneous problems have proven challenging for the “best of breed” security capabilities to solve. This is impacting our customer’s ability to realize value from digital transformation and to protect existing business assets. </a:t>
            </a:r>
          </a:p>
          <a:p>
            <a:endParaRPr lang="en-US" sz="1100" kern="1200">
              <a:effectLst/>
              <a:latin typeface="+mn-lt"/>
              <a:ea typeface="+mn-ea"/>
              <a:cs typeface="+mn-cs"/>
            </a:endParaRPr>
          </a:p>
          <a:p>
            <a:r>
              <a:rPr lang="en-US" sz="1100" b="1" kern="1200">
                <a:effectLst/>
                <a:latin typeface="+mn-lt"/>
                <a:ea typeface="+mn-ea"/>
                <a:cs typeface="+mn-cs"/>
              </a:rPr>
              <a:t>* CLICK 4 *</a:t>
            </a:r>
          </a:p>
          <a:p>
            <a:endParaRPr lang="en-US" sz="1100" kern="1200">
              <a:effectLst/>
              <a:latin typeface="+mn-lt"/>
              <a:ea typeface="+mn-ea"/>
              <a:cs typeface="+mn-cs"/>
            </a:endParaRPr>
          </a:p>
          <a:p>
            <a:r>
              <a:rPr lang="en-US" sz="1100" kern="1200">
                <a:effectLst/>
                <a:latin typeface="+mn-lt"/>
                <a:ea typeface="+mn-ea"/>
                <a:cs typeface="+mn-cs"/>
              </a:rPr>
              <a:t>To help our customers manage these risks and safely embrace modern technology, we launched a cybersecurity initiative in 2015 to create an integrated security experience that will enable our customers to better manage these risks. </a:t>
            </a:r>
          </a:p>
          <a:p>
            <a:endParaRPr lang="en-US" sz="1100" kern="1200">
              <a:effectLst/>
              <a:latin typeface="+mn-lt"/>
              <a:ea typeface="+mn-ea"/>
              <a:cs typeface="+mn-cs"/>
            </a:endParaRPr>
          </a:p>
          <a:p>
            <a:r>
              <a:rPr lang="en-US" sz="1100" kern="1200">
                <a:effectLst/>
                <a:latin typeface="+mn-lt"/>
                <a:ea typeface="+mn-ea"/>
                <a:cs typeface="+mn-cs"/>
              </a:rPr>
              <a:t>This has resulted in a broad and deep portfolio of cybersecurity capabilities aligned to key security strategies that we will be reviewing in this workshop. </a:t>
            </a:r>
          </a:p>
        </p:txBody>
      </p:sp>
    </p:spTree>
    <p:extLst>
      <p:ext uri="{BB962C8B-B14F-4D97-AF65-F5344CB8AC3E}">
        <p14:creationId xmlns:p14="http://schemas.microsoft.com/office/powerpoint/2010/main" val="3003715972"/>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Through our integration to Office 365 ATP, we're able to tell you not only what the attachment was, but also show you the details of the email within the timeline. We've gone a step further and allow customers who have both Windows Defender ATP and Office ATP to click through on one of these Outlook related events and go directly into Office 365 ATP. </a:t>
            </a:r>
          </a:p>
          <a:p>
            <a:endParaRPr lang="en-US" sz="11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1A4C528-03DB-40B6-AD64-5178C3B5E2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101010"/>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built capabilities to connect defenders together in a way that rapidly raises the cost of  attacks for cybercriminals</a:t>
            </a:r>
          </a:p>
          <a:p>
            <a:endParaRPr lang="en-US" sz="1100"/>
          </a:p>
          <a:p>
            <a:r>
              <a:rPr lang="en-US" sz="1100" b="1"/>
              <a:t>Basic Detection </a:t>
            </a:r>
            <a:r>
              <a:rPr lang="en-US" sz="1100"/>
              <a:t>- Organizations that are able to detect their incidents (vs. being notified by a government agency)</a:t>
            </a:r>
          </a:p>
          <a:p>
            <a:r>
              <a:rPr lang="en-US" sz="1100" b="1"/>
              <a:t>Learning Organization </a:t>
            </a:r>
            <a:r>
              <a:rPr lang="en-US" sz="1100"/>
              <a:t>– Able to adapt information from those attacks to detect additional attacker activity</a:t>
            </a:r>
          </a:p>
          <a:p>
            <a:r>
              <a:rPr lang="en-US" sz="1100" b="1"/>
              <a:t>Externally Aware </a:t>
            </a:r>
            <a:r>
              <a:rPr lang="en-US" sz="1100"/>
              <a:t>– Organizations that purchase and integrate external threat feeds to learn from attacks on other organization (though many times this data is stale and the costs/challenges to integrate these into processes are high)</a:t>
            </a:r>
          </a:p>
          <a:p>
            <a:r>
              <a:rPr lang="en-US" sz="1100" b="1"/>
              <a:t>Full Network Effect </a:t>
            </a:r>
            <a:r>
              <a:rPr lang="en-US" sz="1100"/>
              <a:t>– Refers to an organization that is connected to a fully interactive two-way system like the intelligent security graph. Detections and learnings from many organizations are automatically integrated and correlated into the intelligent security graph and then automatically shared with other organizations</a:t>
            </a:r>
          </a:p>
          <a:p>
            <a:endParaRPr lang="en-US" sz="1100"/>
          </a:p>
          <a:p>
            <a:endParaRPr lang="en-US" sz="1100"/>
          </a:p>
          <a:p>
            <a:r>
              <a:rPr lang="en-US" sz="1100" b="1" u="sng"/>
              <a:t>Additional Commentary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a:t>While many vendors claim to have a system like this based on some threat data, we aren’t aware of any others that have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a:t>Access to the volume and fidelity of data in the Intelligent Security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a:t>Integration with nearly as broad of a product portfolio as Microsoft</a:t>
            </a:r>
          </a:p>
          <a:p>
            <a:pPr marL="171450" indent="-171450">
              <a:buFont typeface="Arial" panose="020B0604020202020204" pitchFamily="34" charset="0"/>
              <a:buChar char="•"/>
            </a:pPr>
            <a:r>
              <a:rPr lang="en-US" sz="1100"/>
              <a:t>Note that you don’t have to do these in order, you can skip ahead and let the community do</a:t>
            </a:r>
            <a:r>
              <a:rPr lang="en-US" sz="1100" baseline="0"/>
              <a:t> the bulk of the work</a:t>
            </a:r>
          </a:p>
          <a:p>
            <a:pPr marL="171450" indent="-171450">
              <a:buFont typeface="Arial" panose="020B0604020202020204" pitchFamily="34" charset="0"/>
              <a:buChar char="•"/>
            </a:pPr>
            <a:r>
              <a:rPr lang="en-US" sz="1100" baseline="0"/>
              <a:t>No direct access to the graph is currently available, the graph is accessible to through the products and technologies it powers such as Azure Security Center, Windows Defender ATP, Office 365 ATP, Azure Active Directory, and many others.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64</a:t>
            </a:fld>
            <a:endParaRPr lang="en-US"/>
          </a:p>
        </p:txBody>
      </p:sp>
    </p:spTree>
    <p:extLst>
      <p:ext uri="{BB962C8B-B14F-4D97-AF65-F5344CB8AC3E}">
        <p14:creationId xmlns:p14="http://schemas.microsoft.com/office/powerpoint/2010/main" val="1637443650"/>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rPr>
              <a:t>Key Takeaway: </a:t>
            </a:r>
            <a:r>
              <a:rPr kumimoji="0" lang="en-US" sz="1100" b="0" i="0" u="none" strike="noStrike" kern="0" cap="none" spc="0" normalizeH="0" baseline="0" noProof="0">
                <a:ln>
                  <a:noFill/>
                </a:ln>
                <a:effectLst/>
                <a:uLnTx/>
                <a:uFillTx/>
              </a:rPr>
              <a:t>Machine Learning and UEBA can help you “Find the needle in the haystack” faster by automating analysis of repetitive and/or overwhelming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Organizations that have collected enough events using traditional approaches have experienced firsthand how challenging it is to apply traditional SIEM approaches (collect events and apply static rules) to large enterprises and full sets of event logs.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These challenges are rooted in the sheer volume of events and users, behavior variability between individual users, and the cost of storing and licensing the amount of data required to find attackers (e.g. using logon success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cs typeface="Segoe UI Semilight" panose="020B0402040204020203" pitchFamily="34" charset="0"/>
              </a:rPr>
              <a:t>Some key learnings from defending the Microsoft environments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100" i="0"/>
              <a:t>(on slide) </a:t>
            </a:r>
            <a:r>
              <a:rPr lang="en-US" sz="1100" i="1"/>
              <a:t>Time wasted on false positives kept our defenders from working on true positives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0" cap="none" spc="0" normalizeH="0" baseline="0" noProof="0">
                <a:ln>
                  <a:noFill/>
                </a:ln>
                <a:effectLst/>
                <a:uLnTx/>
                <a:uFillTx/>
                <a:cs typeface="Segoe UI Semilight" panose="020B0402040204020203" pitchFamily="34" charset="0"/>
              </a:rPr>
              <a:t>Static rules generate too many alerts – It’s hard to weed out false positives using this approach as its difficult/impossible to integrate the complex/detailed context needed to do so (e.g. its normal for this particular user to travel to the west coast every week)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100" kern="1200">
                <a:effectLst/>
              </a:rPr>
              <a:t>Static rules break quickly on dynamic systems like a cloud that is continuously changing and evolving</a:t>
            </a:r>
            <a:endParaRPr kumimoji="0" lang="en-US" sz="1100" b="1"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rPr>
              <a:t>CLICK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The combination of Machine Learning and User and Entity Behavioral Analytics (UEBA) technology allows you to address these challenges by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rPr>
              <a:t>Machine Learning (ML)</a:t>
            </a:r>
            <a:r>
              <a:rPr kumimoji="0" lang="en-US" sz="1100" b="0" i="0" u="none" strike="noStrike" kern="0" cap="none" spc="0" normalizeH="0" baseline="0" noProof="0">
                <a:ln>
                  <a:noFill/>
                </a:ln>
                <a:effectLst/>
                <a:uLnTx/>
                <a:uFillTx/>
              </a:rPr>
              <a:t> - Simplifying the process of spotting complex anomalies by having algorithm(s) process large amounts of events to find events with a high probability of being an attack (based on training the algorithm using real data with known bad events and known good events)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rPr>
              <a:t>User and Entity Behavioral Analytics (UEBA) </a:t>
            </a:r>
            <a:r>
              <a:rPr kumimoji="0" lang="en-US" sz="1100" b="0" i="0" u="none" strike="noStrike" kern="0" cap="none" spc="0" normalizeH="0" baseline="0" noProof="0">
                <a:ln>
                  <a:noFill/>
                </a:ln>
                <a:effectLst/>
                <a:uLnTx/>
                <a:uFillTx/>
              </a:rPr>
              <a:t> -  By profiling the individual behavior of each user and entity (using ML and other techniques), you can more easily spot anomalies for individual users without overwhelming analysts with false positives (e.g. this user has admin rights on SQL but never logged in before, this user typically works in this time zone, etc.)</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u="sng" kern="1200">
                <a:effectLst/>
                <a:ea typeface="+mn-ea"/>
                <a:cs typeface="+mn-cs"/>
              </a:rPr>
              <a:t>Additional Commentary</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100" b="1" i="0" u="none" strike="noStrike" kern="0" cap="none" spc="0" normalizeH="0" baseline="0" noProof="0">
              <a:ln>
                <a:noFill/>
              </a:ln>
              <a:effectLst/>
              <a:uLnTx/>
              <a:uFillTx/>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1" i="0" u="none" strike="noStrike" kern="0" cap="none" spc="0" normalizeH="0" baseline="0" noProof="0">
                <a:ln>
                  <a:noFill/>
                </a:ln>
                <a:effectLst/>
                <a:uLnTx/>
                <a:uFillTx/>
                <a:cs typeface="Segoe UI Semilight" panose="020B0402040204020203" pitchFamily="34" charset="0"/>
              </a:rPr>
              <a:t>High cost to store data - </a:t>
            </a:r>
            <a:r>
              <a:rPr kumimoji="0" lang="en-US" sz="1100" b="0" i="0" u="none" strike="noStrike" kern="0" cap="none" spc="0" normalizeH="0" baseline="0" noProof="0">
                <a:ln>
                  <a:noFill/>
                </a:ln>
                <a:effectLst/>
                <a:uLnTx/>
                <a:uFillTx/>
              </a:rPr>
              <a:t>Many times, the data required isn’t in even in the SIEM because many traditional SIEM vendors price licensing by how much data is stored in it, dis-incenting organizations from collecting enough data to enable analysts and machine learning to get all the events they need to avoid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rPr>
              <a:t>Report Examples</a:t>
            </a:r>
          </a:p>
          <a:p>
            <a:pPr marL="342900" lvl="0" indent="-342900">
              <a:buFont typeface="Arial" panose="020B0604020202020204" pitchFamily="34" charset="0"/>
              <a:buChar char="•"/>
              <a:defRPr/>
            </a:pPr>
            <a:r>
              <a:rPr lang="en-US" sz="1100" b="1" kern="0">
                <a:cs typeface="Segoe UI Semibold" panose="020B0702040204020203" pitchFamily="34" charset="0"/>
              </a:rPr>
              <a:t>Users with leaked credentials  - </a:t>
            </a:r>
            <a:r>
              <a:rPr lang="en-US" sz="1100"/>
              <a:t>Microsoft tracks credential thefts where credentials are posted in public places on the Internet</a:t>
            </a:r>
            <a:r>
              <a:rPr lang="en-US" sz="1100" baseline="0"/>
              <a:t> and updates </a:t>
            </a:r>
            <a:r>
              <a:rPr lang="en-US" sz="1100" b="0" kern="0">
                <a:cs typeface="Segoe UI Semibold" panose="020B0702040204020203" pitchFamily="34" charset="0"/>
              </a:rPr>
              <a:t>Azure Active</a:t>
            </a:r>
            <a:r>
              <a:rPr lang="en-US" sz="1100" b="0" kern="0" baseline="0">
                <a:cs typeface="Segoe UI Semibold" panose="020B0702040204020203" pitchFamily="34" charset="0"/>
              </a:rPr>
              <a:t> Directory to detect whether your organization is at risk.</a:t>
            </a:r>
          </a:p>
          <a:p>
            <a:pPr marL="342900" indent="-342900">
              <a:buFont typeface="Arial" panose="020B0604020202020204" pitchFamily="34" charset="0"/>
              <a:buChar char="•"/>
              <a:defRPr/>
            </a:pPr>
            <a:r>
              <a:rPr lang="en-US" sz="1100" b="1" kern="0">
                <a:cs typeface="Segoe UI Semibold" panose="020B0702040204020203" pitchFamily="34" charset="0"/>
              </a:rPr>
              <a:t>Impossible travel to atypical locations - </a:t>
            </a:r>
            <a:r>
              <a:rPr lang="en-US" sz="1100" b="0" kern="0">
                <a:cs typeface="Segoe UI Semibold" panose="020B0702040204020203" pitchFamily="34" charset="0"/>
              </a:rPr>
              <a:t>Azure Active</a:t>
            </a:r>
            <a:r>
              <a:rPr lang="en-US" sz="1100" b="0" kern="0" baseline="0">
                <a:cs typeface="Segoe UI Semibold" panose="020B0702040204020203" pitchFamily="34" charset="0"/>
              </a:rPr>
              <a:t> Directory can identify potential events by identifying that user sign ins originate from different physical locations in a timeframe that it would be impossible to traverse. </a:t>
            </a:r>
            <a:endParaRPr lang="en-US" sz="1100" b="1" kern="0">
              <a:cs typeface="Segoe UI Semibold" panose="020B0702040204020203" pitchFamily="34" charset="0"/>
            </a:endParaRPr>
          </a:p>
          <a:p>
            <a:pPr marL="342900" lvl="0" indent="-342900">
              <a:buFont typeface="Arial" panose="020B0604020202020204" pitchFamily="34" charset="0"/>
              <a:buChar char="•"/>
              <a:defRPr/>
            </a:pPr>
            <a:r>
              <a:rPr lang="en-US" sz="1100" b="1" kern="0">
                <a:cs typeface="Segoe UI Semibold" panose="020B0702040204020203" pitchFamily="34" charset="0"/>
              </a:rPr>
              <a:t>Sign-ins from </a:t>
            </a:r>
          </a:p>
          <a:p>
            <a:pPr marL="800100" lvl="1" indent="-342900">
              <a:buFont typeface="Arial" panose="020B0604020202020204" pitchFamily="34" charset="0"/>
              <a:buChar char="•"/>
              <a:defRPr/>
            </a:pPr>
            <a:r>
              <a:rPr lang="en-US" sz="1100" b="1" kern="0">
                <a:cs typeface="Segoe UI Semibold" panose="020B0702040204020203" pitchFamily="34" charset="0"/>
              </a:rPr>
              <a:t>Anonymous IP addresses </a:t>
            </a:r>
          </a:p>
          <a:p>
            <a:pPr marL="800100" lvl="1" indent="-342900">
              <a:buFont typeface="Arial" panose="020B0604020202020204" pitchFamily="34" charset="0"/>
              <a:buChar char="•"/>
              <a:defRPr/>
            </a:pPr>
            <a:r>
              <a:rPr lang="en-US" sz="1100" b="1" kern="0">
                <a:cs typeface="Segoe UI Semibold" panose="020B0702040204020203" pitchFamily="34" charset="0"/>
              </a:rPr>
              <a:t>Unfamiliar locations</a:t>
            </a:r>
          </a:p>
          <a:p>
            <a:pPr marL="800100" lvl="1" indent="-342900">
              <a:buFont typeface="Arial" panose="020B0604020202020204" pitchFamily="34" charset="0"/>
              <a:buChar char="•"/>
              <a:defRPr/>
            </a:pPr>
            <a:r>
              <a:rPr lang="en-US" sz="1100" b="1" kern="0">
                <a:cs typeface="Segoe UI Semibold" panose="020B0702040204020203" pitchFamily="34" charset="0"/>
              </a:rPr>
              <a:t>Infected devices</a:t>
            </a:r>
          </a:p>
          <a:p>
            <a:pPr marL="457200" lvl="1" indent="0">
              <a:buFont typeface="Arial" panose="020B0604020202020204" pitchFamily="34" charset="0"/>
              <a:buNone/>
              <a:defRPr/>
            </a:pPr>
            <a:r>
              <a:rPr lang="en-US" sz="1100" b="0" kern="0">
                <a:cs typeface="Segoe UI Semibold" panose="020B0702040204020203" pitchFamily="34" charset="0"/>
              </a:rPr>
              <a:t>Azure Active</a:t>
            </a:r>
            <a:r>
              <a:rPr lang="en-US" sz="1100" b="0" kern="0" baseline="0">
                <a:cs typeface="Segoe UI Semibold" panose="020B0702040204020203" pitchFamily="34" charset="0"/>
              </a:rPr>
              <a:t> Directory can identify these risky patterns by applying machine learning to our vast set of threat intelligence and identifying sign in behavior that is unusual activity for individual users. </a:t>
            </a:r>
            <a:endParaRPr lang="en-US" sz="1100" b="0" kern="0">
              <a:cs typeface="Segoe UI Semibold" panose="020B0702040204020203" pitchFamily="34" charset="0"/>
            </a:endParaRPr>
          </a:p>
          <a:p>
            <a:pPr marL="342900" indent="-342900">
              <a:spcBef>
                <a:spcPts val="1200"/>
              </a:spcBef>
              <a:buFont typeface="Arial" panose="020B0604020202020204" pitchFamily="34" charset="0"/>
              <a:buChar char="•"/>
              <a:defRPr/>
            </a:pPr>
            <a:r>
              <a:rPr lang="en-US" sz="1100" b="1" kern="0">
                <a:cs typeface="Segoe UI Semibold" panose="020B0702040204020203" pitchFamily="34" charset="0"/>
              </a:rPr>
              <a:t>Abnormal access patterns (may be lateral movement) - </a:t>
            </a:r>
            <a:r>
              <a:rPr lang="en-US" sz="1100" b="0" kern="0">
                <a:cs typeface="Segoe UI Semibold" panose="020B0702040204020203" pitchFamily="34" charset="0"/>
              </a:rPr>
              <a:t>ATA can identify</a:t>
            </a:r>
            <a:r>
              <a:rPr lang="en-US" sz="1100" b="0" kern="0" baseline="0">
                <a:cs typeface="Segoe UI Semibold" panose="020B0702040204020203" pitchFamily="34" charset="0"/>
              </a:rPr>
              <a:t> potential lateral movement by alerting on unusual behavior for individual users that violate the normal patterns for that user. </a:t>
            </a:r>
            <a:endParaRPr lang="en-US" sz="1100" b="0" kern="0">
              <a:cs typeface="Segoe UI Semibold" panose="020B0702040204020203" pitchFamily="34" charset="0"/>
            </a:endParaRPr>
          </a:p>
          <a:p>
            <a:pPr marL="342900" indent="-342900">
              <a:buFont typeface="Arial" panose="020B0604020202020204" pitchFamily="34" charset="0"/>
              <a:buChar char="•"/>
              <a:defRPr/>
            </a:pPr>
            <a:r>
              <a:rPr lang="en-US" sz="1100" b="1" kern="0">
                <a:cs typeface="Segoe UI Semibold" panose="020B0702040204020203" pitchFamily="34" charset="0"/>
              </a:rPr>
              <a:t>Correlate disparate events into high fidelity incidents - </a:t>
            </a:r>
            <a:r>
              <a:rPr lang="en-US" sz="1100" b="0"/>
              <a:t>Azure Security Center automatically correlates multiple related alerts into a single security incident that analysts can rapidly understand and manage</a:t>
            </a: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For more information on AAD, see </a:t>
            </a:r>
            <a:r>
              <a:rPr lang="en-US" sz="1100" b="0" kern="0">
                <a:cs typeface="Segoe UI Semibold" panose="020B0702040204020203" pitchFamily="34" charset="0"/>
              </a:rPr>
              <a:t>https://blogs.microsoft.com/microsoftsecure/2015/06/18/the-risk-of-leaked-credentials-and-how-microsofts-cloud-helps-protect-your-organization/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For more information on ATA, see https://docs.microsoft.com/en-us/advanced-threat-analytics/working-with-suspicious-activities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rPr>
              <a:t>For more information on ASC, see </a:t>
            </a:r>
            <a:r>
              <a:rPr lang="en-US" sz="1100" b="0"/>
              <a:t>https://docs.microsoft.com/en-us/azure/security-center/security-center-incident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ndParaRP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65</a:t>
            </a:fld>
            <a:endParaRPr lang="en-US"/>
          </a:p>
        </p:txBody>
      </p:sp>
    </p:spTree>
    <p:extLst>
      <p:ext uri="{BB962C8B-B14F-4D97-AF65-F5344CB8AC3E}">
        <p14:creationId xmlns:p14="http://schemas.microsoft.com/office/powerpoint/2010/main" val="1044839964"/>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n-lt"/>
                <a:ea typeface="+mn-ea"/>
                <a:cs typeface="+mn-cs"/>
              </a:rPr>
              <a:t>Key Takeaway: </a:t>
            </a:r>
            <a:r>
              <a:rPr kumimoji="0" lang="en-US" sz="1100" b="0" i="0" u="none" strike="noStrike" kern="0" cap="none" spc="0" normalizeH="0" baseline="0" noProof="0">
                <a:ln>
                  <a:noFill/>
                </a:ln>
                <a:effectLst/>
                <a:uLnTx/>
                <a:uFillTx/>
                <a:latin typeface="+mn-lt"/>
                <a:ea typeface="+mn-ea"/>
                <a:cs typeface="+mn-cs"/>
              </a:rPr>
              <a:t>Microsoft offers several services to respond to security incidents, rapidly evict attackers and resume normal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n-lt"/>
                <a:ea typeface="+mn-ea"/>
                <a:cs typeface="+mn-cs"/>
              </a:rPr>
              <a:t>Incident Response </a:t>
            </a:r>
            <a:r>
              <a:rPr kumimoji="0" lang="en-US" sz="1100" b="0" i="0" u="none" strike="noStrike" kern="0" cap="none" spc="0" normalizeH="0" baseline="0" noProof="0">
                <a:ln>
                  <a:noFill/>
                </a:ln>
                <a:effectLst/>
                <a:uLnTx/>
                <a:uFillTx/>
                <a:latin typeface="+mn-lt"/>
                <a:ea typeface="+mn-ea"/>
                <a:cs typeface="+mn-cs"/>
              </a:rPr>
              <a:t>is already available to customers with Premier support (which includes most large and medium size customers). While there may not be enough funding on a contract to cover these services, the contract relationship needed to rapidly get access to phone and onsite support is included in the premier support contract.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ea typeface="Segoe UI" pitchFamily="34" charset="0"/>
                <a:cs typeface="Segoe UI" pitchFamily="34" charset="0"/>
              </a:rPr>
              <a:t>After an investigation by Microsoft (or a qualified investigation), Microsoft services can engage to help with compromise recovery</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Rapid Eviction </a:t>
            </a:r>
            <a:r>
              <a:rPr kumimoji="0" lang="en-US" sz="1100" b="0" i="0" u="none" strike="noStrike" kern="0" cap="none" spc="0" normalizeH="0" baseline="0" noProof="0">
                <a:ln>
                  <a:noFill/>
                </a:ln>
                <a:effectLst/>
                <a:uLnTx/>
                <a:uFillTx/>
                <a:ea typeface="Segoe UI" pitchFamily="34" charset="0"/>
                <a:cs typeface="Segoe UI" pitchFamily="34" charset="0"/>
              </a:rPr>
              <a:t>– Coordinated takeback event to eliminate attacker access</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Critical Hardening </a:t>
            </a:r>
            <a:r>
              <a:rPr kumimoji="0" lang="en-US" sz="1100" b="0" i="0" u="none" strike="noStrike" kern="0" cap="none" spc="0" normalizeH="0" baseline="0" noProof="0">
                <a:ln>
                  <a:noFill/>
                </a:ln>
                <a:effectLst/>
                <a:uLnTx/>
                <a:uFillTx/>
                <a:ea typeface="Segoe UI" pitchFamily="34" charset="0"/>
                <a:cs typeface="Segoe UI" pitchFamily="34" charset="0"/>
              </a:rPr>
              <a:t>– Deploy critical mitigations to block attack vectors and command/control channels, and commonly used attack vectors. </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ea typeface="Segoe UI" pitchFamily="34" charset="0"/>
                <a:cs typeface="Segoe UI" pitchFamily="34" charset="0"/>
              </a:rPr>
              <a:t>Tactical Monitoring </a:t>
            </a:r>
            <a:r>
              <a:rPr kumimoji="0" lang="en-US" sz="1100" b="0" i="0" u="none" strike="noStrike" kern="0" cap="none" spc="0" normalizeH="0" baseline="0" noProof="0">
                <a:ln>
                  <a:noFill/>
                </a:ln>
                <a:effectLst/>
                <a:uLnTx/>
                <a:uFillTx/>
                <a:ea typeface="Segoe UI" pitchFamily="34" charset="0"/>
                <a:cs typeface="Segoe UI" pitchFamily="34" charset="0"/>
              </a:rPr>
              <a:t>– Rapidly deploy advanced detection tools to monitor attacker activity during and after</a:t>
            </a:r>
            <a:r>
              <a:rPr kumimoji="0" lang="en-US" sz="1100" b="0" i="0" u="none" strike="noStrike" kern="0" cap="none" spc="0" normalizeH="0" noProof="0">
                <a:ln>
                  <a:noFill/>
                </a:ln>
                <a:effectLst/>
                <a:uLnTx/>
                <a:uFillTx/>
                <a:ea typeface="Segoe UI" pitchFamily="34" charset="0"/>
                <a:cs typeface="Segoe UI" pitchFamily="34" charset="0"/>
              </a:rPr>
              <a:t> </a:t>
            </a:r>
            <a:r>
              <a:rPr kumimoji="0" lang="en-US" sz="1100" b="0" i="0" u="none" strike="noStrike" kern="0" cap="none" spc="0" normalizeH="0" baseline="0" noProof="0">
                <a:ln>
                  <a:noFill/>
                </a:ln>
                <a:effectLst/>
                <a:uLnTx/>
                <a:uFillTx/>
                <a:ea typeface="Segoe UI" pitchFamily="34" charset="0"/>
                <a:cs typeface="Segoe UI" pitchFamily="34" charset="0"/>
              </a:rPr>
              <a:t>eviction</a:t>
            </a:r>
          </a:p>
          <a:p>
            <a:r>
              <a:rPr lang="en-US" sz="1100"/>
              <a:t>This takes you to the state of having no known adversary and feeding learnings from the incident into your security and modernization strategies. </a:t>
            </a:r>
          </a:p>
          <a:p>
            <a:endParaRPr lang="en-US" sz="1100"/>
          </a:p>
          <a:p>
            <a:r>
              <a:rPr lang="en-US" sz="1100" b="1"/>
              <a:t>CLICK 2</a:t>
            </a:r>
          </a:p>
          <a:p>
            <a:endParaRPr lang="en-US" sz="1100"/>
          </a:p>
          <a:p>
            <a:r>
              <a:rPr lang="en-US" sz="1100"/>
              <a:t>Additionally, Microsoft can be engaged to proactively hunt for adversaries using tools and methods as we would use in an incident response, following the same recovery process in case an adversary is found</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a:t>Microsoft took the learnings we have made from these processes and collaborated with EY, Edelman, and Orrick to publish lessons learned and recommendations on the technical, operational, communications / public relations, and legal aspects of managing major incidents. </a:t>
            </a:r>
          </a:p>
          <a:p>
            <a:endParaRPr lang="en-US" sz="1100"/>
          </a:p>
          <a:p>
            <a:endParaRPr lang="en-US" sz="1100"/>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66</a:t>
            </a:fld>
            <a:endParaRPr lang="en-US"/>
          </a:p>
        </p:txBody>
      </p:sp>
    </p:spTree>
    <p:extLst>
      <p:ext uri="{BB962C8B-B14F-4D97-AF65-F5344CB8AC3E}">
        <p14:creationId xmlns:p14="http://schemas.microsoft.com/office/powerpoint/2010/main" val="56172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b="1" dirty="0"/>
              <a:t>Key Takeaway: </a:t>
            </a:r>
            <a:r>
              <a:rPr lang="en-US" sz="1100" dirty="0"/>
              <a:t>The ever-changing threat environment is challenging, but there are ways to be more effective using the right blend of modern technology, strategy, and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100" b="1" dirty="0"/>
              <a:t>Threats increasing in volume and sophistication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There are advanced attack groups out there, but attackers are not infinitely sophisticated. They do constantly evolve, but they tend to invest only as it make business sense to spend their time/money/resources. F</a:t>
            </a:r>
            <a:r>
              <a:rPr lang="en-US" sz="1100" b="0" dirty="0"/>
              <a:t>ocusing on the mission they are trying to accomplish and their ROI model will likely create the best opportunities to disrupt attackers. </a:t>
            </a:r>
          </a:p>
          <a:p>
            <a:endParaRPr lang="en-US" sz="1100" b="1" dirty="0"/>
          </a:p>
          <a:p>
            <a:r>
              <a:rPr lang="en-US" sz="1100" b="1" dirty="0"/>
              <a:t>CLICK 1</a:t>
            </a:r>
          </a:p>
          <a:p>
            <a:endParaRPr lang="en-US" sz="1100" b="1" dirty="0"/>
          </a:p>
          <a:p>
            <a:r>
              <a:rPr lang="en-US" sz="1100" b="1" dirty="0"/>
              <a:t>Can’t Stop All Attacks</a:t>
            </a:r>
          </a:p>
          <a:p>
            <a:r>
              <a:rPr lang="en-US" sz="1100" b="0" dirty="0"/>
              <a:t>A pure preventive strategy simply will not work with the volume of attacks and rate of evolution we see. At the same time, a pure detect and response strategy without meaningful investment into preventive controls can lock the bulk of your resources into repeatedly solving the same ‘problems’ vs. making meaningful progress. We recommend a pragmatic balance of resource investments into prevention, detection, and response with a focus on maximizing attacker cost increases per dollar of your security investment. </a:t>
            </a:r>
          </a:p>
          <a:p>
            <a:endParaRPr lang="en-US" sz="1100" b="1" dirty="0"/>
          </a:p>
          <a:p>
            <a:endParaRPr lang="en-US" sz="1100" b="1" dirty="0"/>
          </a:p>
          <a:p>
            <a:r>
              <a:rPr lang="en-US" sz="1100" b="1" dirty="0"/>
              <a:t>CLICK 2</a:t>
            </a:r>
          </a:p>
          <a:p>
            <a:endParaRPr lang="en-US" sz="1100" b="1" dirty="0"/>
          </a:p>
          <a:p>
            <a:r>
              <a:rPr lang="en-US" sz="1100" b="1" dirty="0"/>
              <a:t>Integration is required, but complex and costly</a:t>
            </a:r>
          </a:p>
          <a:p>
            <a:r>
              <a:rPr lang="en-US" sz="1100" b="0" dirty="0"/>
              <a:t>While the cybersecurity industry has developed many compelling individual “point solution” technologies and many potentially valuable threat feeds, organizations are currently suffering from the resultant integration challenges from this “Best of breed” approach. Organizations are forced to adopt the cost and inefficiency of integrating security tools with each other and with threat intelligence feeds. This slows down response times and limits defender effectiveness. </a:t>
            </a:r>
          </a:p>
          <a:p>
            <a:endParaRPr lang="en-US" sz="1100" b="1" dirty="0"/>
          </a:p>
          <a:p>
            <a:r>
              <a:rPr lang="en-US" sz="1100" b="1" dirty="0"/>
              <a:t>CLICK 3</a:t>
            </a:r>
          </a:p>
          <a:p>
            <a:endParaRPr lang="en-US" sz="1100" b="1" dirty="0"/>
          </a:p>
          <a:p>
            <a:pPr marL="0" indent="0">
              <a:spcAft>
                <a:spcPts val="1200"/>
              </a:spcAft>
              <a:buNone/>
            </a:pPr>
            <a:r>
              <a:rPr lang="en-US" sz="1100" b="1" dirty="0">
                <a:latin typeface="Segoe UI Semibold" panose="020B0702040204020203" pitchFamily="34" charset="0"/>
                <a:cs typeface="Segoe UI Semibold" panose="020B0702040204020203" pitchFamily="34" charset="0"/>
              </a:rPr>
              <a:t>Humans </a:t>
            </a:r>
            <a:r>
              <a:rPr lang="en-US" sz="1100" b="1" u="sng" dirty="0">
                <a:latin typeface="Segoe UI Semibold" panose="020B0702040204020203" pitchFamily="34" charset="0"/>
                <a:cs typeface="Segoe UI Semibold" panose="020B0702040204020203" pitchFamily="34" charset="0"/>
              </a:rPr>
              <a:t>and</a:t>
            </a:r>
            <a:r>
              <a:rPr lang="en-US" sz="1100" b="1" dirty="0">
                <a:latin typeface="Segoe UI Semibold" panose="020B0702040204020203" pitchFamily="34" charset="0"/>
                <a:cs typeface="Segoe UI Semibold" panose="020B0702040204020203" pitchFamily="34" charset="0"/>
              </a:rPr>
              <a:t>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Automation has the power to take away repetitive tasks from people and ensure they are executed consistently, but ultimately we face human attack operators and need to have human judgement, adaptability, insight, and creativity in the process. </a:t>
            </a:r>
            <a:r>
              <a:rPr lang="en-US" sz="1100" kern="0" dirty="0"/>
              <a:t>Without this combination, you can’t sort out the signal (real detections) from the noise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9608226"/>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28D7B-2F82-4E8B-AB08-BDCA710BFF13}" type="slidenum">
              <a:rPr lang="en-US" smtClean="0"/>
              <a:t>67</a:t>
            </a:fld>
            <a:endParaRPr lang="en-US"/>
          </a:p>
        </p:txBody>
      </p:sp>
    </p:spTree>
    <p:extLst>
      <p:ext uri="{BB962C8B-B14F-4D97-AF65-F5344CB8AC3E}">
        <p14:creationId xmlns:p14="http://schemas.microsoft.com/office/powerpoint/2010/main" val="2695777032"/>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effectLst/>
                <a:latin typeface="+mn-lt"/>
                <a:ea typeface="+mn-ea"/>
                <a:cs typeface="+mn-cs"/>
              </a:rPr>
              <a:t>In this dashboard view, we can see the daily threat statistics of our organization in Office 365.  </a:t>
            </a:r>
          </a:p>
          <a:p>
            <a:r>
              <a:rPr lang="en-US" sz="1100" kern="1200">
                <a:effectLst/>
                <a:latin typeface="+mn-lt"/>
                <a:ea typeface="+mn-ea"/>
                <a:cs typeface="+mn-cs"/>
              </a:rPr>
              <a:t> </a:t>
            </a:r>
          </a:p>
          <a:p>
            <a:r>
              <a:rPr lang="en-US" sz="1100" kern="1200">
                <a:effectLst/>
                <a:latin typeface="+mn-lt"/>
                <a:ea typeface="+mn-ea"/>
                <a:cs typeface="+mn-cs"/>
              </a:rPr>
              <a:t>In the global heat map, we see the origin of different attacks. Next to the map is a list of the top malware families that are detected in</a:t>
            </a:r>
            <a:r>
              <a:rPr lang="en-US" sz="1100" kern="1200" baseline="0">
                <a:effectLst/>
                <a:latin typeface="+mn-lt"/>
                <a:ea typeface="+mn-ea"/>
                <a:cs typeface="+mn-cs"/>
              </a:rPr>
              <a:t> your</a:t>
            </a:r>
            <a:r>
              <a:rPr lang="en-US" sz="1100" kern="1200">
                <a:effectLst/>
                <a:latin typeface="+mn-lt"/>
                <a:ea typeface="+mn-ea"/>
                <a:cs typeface="+mn-cs"/>
              </a:rPr>
              <a:t> tenant. Below these, there is a list of the top targeted users within our organization.  </a:t>
            </a:r>
          </a:p>
          <a:p>
            <a:endParaRPr lang="en-US" sz="1100" kern="1200">
              <a:effectLst/>
              <a:latin typeface="+mn-lt"/>
              <a:ea typeface="+mn-ea"/>
              <a:cs typeface="+mn-cs"/>
            </a:endParaRPr>
          </a:p>
          <a:p>
            <a:r>
              <a:rPr lang="en-US" sz="1100" kern="1200">
                <a:effectLst/>
                <a:latin typeface="+mn-lt"/>
                <a:ea typeface="+mn-ea"/>
                <a:cs typeface="+mn-cs"/>
              </a:rPr>
              <a:t>At the bottom of the threat dashboard screen is a summary of the global threat landscape in Office 365. We can see the same category of statistics, however, for other Office 365 tenants.</a:t>
            </a:r>
            <a:r>
              <a:rPr lang="en-US" sz="1100" b="0" kern="1200" baseline="0">
                <a:effectLst/>
                <a:latin typeface="+mn-lt"/>
                <a:ea typeface="+mn-ea"/>
                <a:cs typeface="+mn-cs"/>
              </a:rPr>
              <a:t> </a:t>
            </a:r>
            <a:r>
              <a:rPr lang="en-US" sz="1100" kern="1200">
                <a:effectLst/>
                <a:latin typeface="+mn-lt"/>
                <a:ea typeface="+mn-ea"/>
                <a:cs typeface="+mn-cs"/>
              </a:rPr>
              <a:t>Let’s now look at the Threat Explorer feature which provides granular insight into the threat landscape of our organization.</a:t>
            </a:r>
          </a:p>
          <a:p>
            <a:endParaRPr lang="en-US" sz="1100" kern="1200">
              <a:effectLst/>
              <a:latin typeface="+mn-lt"/>
              <a:ea typeface="+mn-ea"/>
              <a:cs typeface="+mn-cs"/>
            </a:endParaRPr>
          </a:p>
          <a:p>
            <a:r>
              <a:rPr lang="en-US" sz="1100" kern="1200">
                <a:effectLst/>
                <a:latin typeface="+mn-lt"/>
                <a:ea typeface="+mn-ea"/>
                <a:cs typeface="+mn-cs"/>
              </a:rPr>
              <a:t> </a:t>
            </a:r>
          </a:p>
          <a:p>
            <a:endParaRPr lang="en-US" sz="1100"/>
          </a:p>
        </p:txBody>
      </p:sp>
      <p:sp>
        <p:nvSpPr>
          <p:cNvPr id="4" name="Slide Number Placeholder 3"/>
          <p:cNvSpPr>
            <a:spLocks noGrp="1"/>
          </p:cNvSpPr>
          <p:nvPr>
            <p:ph type="sldNum" sz="quarter" idx="10"/>
          </p:nvPr>
        </p:nvSpPr>
        <p:spPr/>
        <p:txBody>
          <a:bodyPr/>
          <a:lstStyle/>
          <a:p>
            <a:fld id="{52E6BCAE-AFB3-4EFE-9F75-D3C0429E610E}" type="slidenum">
              <a:rPr lang="en-US" smtClean="0"/>
              <a:t>68</a:t>
            </a:fld>
            <a:endParaRPr lang="en-US"/>
          </a:p>
        </p:txBody>
      </p:sp>
    </p:spTree>
    <p:extLst>
      <p:ext uri="{BB962C8B-B14F-4D97-AF65-F5344CB8AC3E}">
        <p14:creationId xmlns:p14="http://schemas.microsoft.com/office/powerpoint/2010/main" val="2389519800"/>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effectLst/>
                <a:latin typeface="+mn-lt"/>
                <a:ea typeface="+mn-ea"/>
                <a:cs typeface="+mn-cs"/>
              </a:rPr>
              <a:t>Now let’s look at the Threat Explorer. Threat Explorer enables us to begin delving into granular data for our organization.  Inside Threat Explorer, we are first shown the variety of threat families impacting our organization over time. Additionally, we are shown the top threats and top targeted users inside the organization.  </a:t>
            </a:r>
          </a:p>
          <a:p>
            <a:r>
              <a:rPr lang="en-US" sz="1100" kern="1200">
                <a:effectLst/>
                <a:latin typeface="+mn-lt"/>
                <a:ea typeface="+mn-ea"/>
                <a:cs typeface="+mn-cs"/>
              </a:rPr>
              <a:t> </a:t>
            </a:r>
          </a:p>
          <a:p>
            <a:r>
              <a:rPr lang="en-US" sz="1100" kern="1200">
                <a:effectLst/>
                <a:latin typeface="+mn-lt"/>
                <a:ea typeface="+mn-ea"/>
                <a:cs typeface="+mn-cs"/>
              </a:rPr>
              <a:t>We can also change the category for the graph. In this case, we are showing malware</a:t>
            </a:r>
            <a:r>
              <a:rPr lang="en-US" sz="1100" kern="1200" baseline="0">
                <a:effectLst/>
                <a:latin typeface="+mn-lt"/>
                <a:ea typeface="+mn-ea"/>
                <a:cs typeface="+mn-cs"/>
              </a:rPr>
              <a:t> </a:t>
            </a:r>
            <a:r>
              <a:rPr lang="en-US" sz="1100" kern="1200">
                <a:effectLst/>
                <a:latin typeface="+mn-lt"/>
                <a:ea typeface="+mn-ea"/>
                <a:cs typeface="+mn-cs"/>
              </a:rPr>
              <a:t>family but we can filter the Threat</a:t>
            </a:r>
            <a:r>
              <a:rPr lang="en-US" sz="1100" kern="1200" baseline="0">
                <a:effectLst/>
                <a:latin typeface="+mn-lt"/>
                <a:ea typeface="+mn-ea"/>
                <a:cs typeface="+mn-cs"/>
              </a:rPr>
              <a:t> Explorer graph through several options including sender email, recipient email and even the detection technology used to stop a threat</a:t>
            </a:r>
            <a:r>
              <a:rPr lang="en-US" sz="1100" kern="1200">
                <a:effectLst/>
                <a:latin typeface="+mn-lt"/>
                <a:ea typeface="+mn-ea"/>
                <a:cs typeface="+mn-cs"/>
              </a:rPr>
              <a:t>. The detection technology piece highlights</a:t>
            </a:r>
            <a:r>
              <a:rPr lang="en-US" sz="1100" kern="1200" baseline="0">
                <a:effectLst/>
                <a:latin typeface="+mn-lt"/>
                <a:ea typeface="+mn-ea"/>
                <a:cs typeface="+mn-cs"/>
              </a:rPr>
              <a:t> if an email was blocked by ATP’s sandboxing or through an EOP filter. </a:t>
            </a:r>
            <a:r>
              <a:rPr lang="en-US" sz="1100" kern="1200">
                <a:effectLst/>
                <a:latin typeface="+mn-lt"/>
                <a:ea typeface="+mn-ea"/>
                <a:cs typeface="+mn-cs"/>
              </a:rPr>
              <a:t>The graph adjusts to reflect the category being examined.</a:t>
            </a:r>
          </a:p>
          <a:p>
            <a:endParaRPr lang="en-US" sz="1100" i="0"/>
          </a:p>
          <a:p>
            <a:endParaRPr lang="en-US" sz="1100"/>
          </a:p>
        </p:txBody>
      </p:sp>
      <p:sp>
        <p:nvSpPr>
          <p:cNvPr id="4" name="Slide Number Placeholder 3"/>
          <p:cNvSpPr>
            <a:spLocks noGrp="1"/>
          </p:cNvSpPr>
          <p:nvPr>
            <p:ph type="sldNum" sz="quarter" idx="10"/>
          </p:nvPr>
        </p:nvSpPr>
        <p:spPr/>
        <p:txBody>
          <a:bodyPr/>
          <a:lstStyle/>
          <a:p>
            <a:fld id="{A0627057-6B10-4D25-9214-05EE21194920}" type="slidenum">
              <a:rPr lang="en-US" smtClean="0"/>
              <a:t>69</a:t>
            </a:fld>
            <a:endParaRPr lang="en-US"/>
          </a:p>
        </p:txBody>
      </p:sp>
    </p:spTree>
    <p:extLst>
      <p:ext uri="{BB962C8B-B14F-4D97-AF65-F5344CB8AC3E}">
        <p14:creationId xmlns:p14="http://schemas.microsoft.com/office/powerpoint/2010/main" val="2339079397"/>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effectLst/>
                <a:latin typeface="+mn-lt"/>
                <a:ea typeface="+mn-ea"/>
                <a:cs typeface="+mn-cs"/>
              </a:rPr>
              <a:t>The Threat</a:t>
            </a:r>
            <a:r>
              <a:rPr lang="en-US" sz="1100" kern="1200" baseline="0">
                <a:effectLst/>
                <a:latin typeface="+mn-lt"/>
                <a:ea typeface="+mn-ea"/>
                <a:cs typeface="+mn-cs"/>
              </a:rPr>
              <a:t> Explorer allows </a:t>
            </a:r>
            <a:r>
              <a:rPr lang="en-US" sz="1100" kern="1200">
                <a:effectLst/>
                <a:latin typeface="+mn-lt"/>
                <a:ea typeface="+mn-ea"/>
                <a:cs typeface="+mn-cs"/>
              </a:rPr>
              <a:t>a deeper look into a threat, beginning with a thorough </a:t>
            </a:r>
            <a:r>
              <a:rPr lang="en-US" sz="1100" b="1" kern="1200">
                <a:effectLst/>
                <a:latin typeface="+mn-lt"/>
                <a:ea typeface="+mn-ea"/>
                <a:cs typeface="+mn-cs"/>
              </a:rPr>
              <a:t>description </a:t>
            </a:r>
            <a:r>
              <a:rPr lang="en-US" sz="1100" kern="1200">
                <a:effectLst/>
                <a:latin typeface="+mn-lt"/>
                <a:ea typeface="+mn-ea"/>
                <a:cs typeface="+mn-cs"/>
              </a:rPr>
              <a:t>of this malware family’s behavior.</a:t>
            </a:r>
            <a:r>
              <a:rPr lang="en-US" sz="1100" kern="1200" baseline="0">
                <a:effectLst/>
                <a:latin typeface="+mn-lt"/>
                <a:ea typeface="+mn-ea"/>
                <a:cs typeface="+mn-cs"/>
              </a:rPr>
              <a:t> </a:t>
            </a:r>
            <a:r>
              <a:rPr lang="en-US" sz="1100" kern="1200">
                <a:effectLst/>
                <a:latin typeface="+mn-lt"/>
                <a:ea typeface="+mn-ea"/>
                <a:cs typeface="+mn-cs"/>
              </a:rPr>
              <a:t>Threat</a:t>
            </a:r>
            <a:r>
              <a:rPr lang="en-US" sz="1100" kern="1200" baseline="0">
                <a:effectLst/>
                <a:latin typeface="+mn-lt"/>
                <a:ea typeface="+mn-ea"/>
                <a:cs typeface="+mn-cs"/>
              </a:rPr>
              <a:t> Explorer provides a definition of the threat, the message traces of emails delivering the threat, technical details of the threat, global details of the threat and advanced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effectLst/>
              <a:latin typeface="+mn-lt"/>
              <a:ea typeface="+mn-ea"/>
              <a:cs typeface="+mn-cs"/>
            </a:endParaRPr>
          </a:p>
          <a:p>
            <a:r>
              <a:rPr lang="en-US" sz="1100" kern="1200">
                <a:effectLst/>
                <a:latin typeface="+mn-lt"/>
                <a:ea typeface="+mn-ea"/>
                <a:cs typeface="+mn-cs"/>
              </a:rPr>
              <a:t>Here on the </a:t>
            </a:r>
            <a:r>
              <a:rPr lang="en-US" sz="1100" b="1" kern="1200">
                <a:effectLst/>
                <a:latin typeface="+mn-lt"/>
                <a:ea typeface="+mn-ea"/>
                <a:cs typeface="+mn-cs"/>
              </a:rPr>
              <a:t>Users</a:t>
            </a:r>
            <a:r>
              <a:rPr lang="en-US" sz="1100" kern="1200">
                <a:effectLst/>
                <a:latin typeface="+mn-lt"/>
                <a:ea typeface="+mn-ea"/>
                <a:cs typeface="+mn-cs"/>
              </a:rPr>
              <a:t> tab, I see each instance that a user in my organization was sent an attachment containing the </a:t>
            </a:r>
            <a:r>
              <a:rPr lang="en-US" sz="1100" kern="1200" err="1">
                <a:effectLst/>
                <a:latin typeface="+mn-lt"/>
                <a:ea typeface="+mn-ea"/>
                <a:cs typeface="+mn-cs"/>
              </a:rPr>
              <a:t>Nemucod</a:t>
            </a:r>
            <a:r>
              <a:rPr lang="en-US" sz="1100" kern="1200">
                <a:effectLst/>
                <a:latin typeface="+mn-lt"/>
                <a:ea typeface="+mn-ea"/>
                <a:cs typeface="+mn-cs"/>
              </a:rPr>
              <a:t> malware threat. I can not only see the specific recipients and subject, but the sender domain and the sender IP as well. This “Status” column tells me if the email was caught and blocked before it ever reached the user, or if it was delivered as spam. </a:t>
            </a:r>
          </a:p>
          <a:p>
            <a:r>
              <a:rPr lang="en-US" sz="1100" kern="1200">
                <a:effectLst/>
                <a:latin typeface="+mn-lt"/>
                <a:ea typeface="+mn-ea"/>
                <a:cs typeface="+mn-cs"/>
              </a:rPr>
              <a:t> </a:t>
            </a:r>
          </a:p>
          <a:p>
            <a:r>
              <a:rPr lang="en-US" sz="1100" kern="1200">
                <a:effectLst/>
              </a:rPr>
              <a:t>If a user had actually received and opened the email, that would also appear under “Status”, enabling me to reach out to the user and take the appropriate remediation steps, such as scanning their device.</a:t>
            </a:r>
            <a:endParaRPr lang="en-US" sz="1100"/>
          </a:p>
          <a:p>
            <a:endParaRPr lang="en-US" sz="1100"/>
          </a:p>
        </p:txBody>
      </p:sp>
      <p:sp>
        <p:nvSpPr>
          <p:cNvPr id="4" name="Slide Number Placeholder 3"/>
          <p:cNvSpPr>
            <a:spLocks noGrp="1"/>
          </p:cNvSpPr>
          <p:nvPr>
            <p:ph type="sldNum" sz="quarter" idx="10"/>
          </p:nvPr>
        </p:nvSpPr>
        <p:spPr/>
        <p:txBody>
          <a:bodyPr/>
          <a:lstStyle/>
          <a:p>
            <a:fld id="{52E6BCAE-AFB3-4EFE-9F75-D3C0429E610E}" type="slidenum">
              <a:rPr lang="en-US" smtClean="0"/>
              <a:t>70</a:t>
            </a:fld>
            <a:endParaRPr lang="en-US"/>
          </a:p>
        </p:txBody>
      </p:sp>
    </p:spTree>
    <p:extLst>
      <p:ext uri="{BB962C8B-B14F-4D97-AF65-F5344CB8AC3E}">
        <p14:creationId xmlns:p14="http://schemas.microsoft.com/office/powerpoint/2010/main" val="564216049"/>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E6BCAE-AFB3-4EFE-9F75-D3C0429E610E}" type="slidenum">
              <a:rPr lang="en-US" smtClean="0"/>
              <a:t>71</a:t>
            </a:fld>
            <a:endParaRPr lang="en-US"/>
          </a:p>
        </p:txBody>
      </p:sp>
    </p:spTree>
    <p:extLst>
      <p:ext uri="{BB962C8B-B14F-4D97-AF65-F5344CB8AC3E}">
        <p14:creationId xmlns:p14="http://schemas.microsoft.com/office/powerpoint/2010/main" val="4041967594"/>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Threat Explorer even links to external threat reports which are created by Microsoft</a:t>
            </a:r>
            <a:r>
              <a:rPr lang="en-US" sz="1100" baseline="0"/>
              <a:t> security analysts so that you can get the most detailed information possible about any give threat family. These threat reports cover the details about a threat down to the lines of code that you can expect for a particular threat. This provides you with in depth analysis of the threat and how to defend against it.  </a:t>
            </a:r>
            <a:endParaRPr lang="en-US" sz="1100"/>
          </a:p>
        </p:txBody>
      </p:sp>
      <p:sp>
        <p:nvSpPr>
          <p:cNvPr id="4" name="Slide Number Placeholder 3"/>
          <p:cNvSpPr>
            <a:spLocks noGrp="1"/>
          </p:cNvSpPr>
          <p:nvPr>
            <p:ph type="sldNum" sz="quarter" idx="10"/>
          </p:nvPr>
        </p:nvSpPr>
        <p:spPr/>
        <p:txBody>
          <a:bodyPr/>
          <a:lstStyle/>
          <a:p>
            <a:fld id="{52E6BCAE-AFB3-4EFE-9F75-D3C0429E610E}" type="slidenum">
              <a:rPr lang="en-US" smtClean="0"/>
              <a:t>72</a:t>
            </a:fld>
            <a:endParaRPr lang="en-US"/>
          </a:p>
        </p:txBody>
      </p:sp>
    </p:spTree>
    <p:extLst>
      <p:ext uri="{BB962C8B-B14F-4D97-AF65-F5344CB8AC3E}">
        <p14:creationId xmlns:p14="http://schemas.microsoft.com/office/powerpoint/2010/main" val="247840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a:t>
            </a:r>
            <a:r>
              <a:rPr lang="en-US" sz="1100" b="1" baseline="0" dirty="0"/>
              <a:t> Takeaway </a:t>
            </a:r>
            <a:r>
              <a:rPr lang="en-US" sz="1100" baseline="0" dirty="0"/>
              <a:t>– Technology trends will continually improve the ability of y</a:t>
            </a:r>
            <a:r>
              <a:rPr lang="en-US" sz="1100" dirty="0"/>
              <a:t>our</a:t>
            </a:r>
            <a:r>
              <a:rPr lang="en-US" sz="1100" baseline="0" dirty="0"/>
              <a:t> analysts and incident responders to quickly detect and remediate incidents</a:t>
            </a:r>
            <a:endParaRPr lang="en-US" sz="1100" dirty="0"/>
          </a:p>
          <a:p>
            <a:endParaRPr lang="en-US" sz="1100" dirty="0"/>
          </a:p>
          <a:p>
            <a:pPr rtl="0" fontAlgn="ctr"/>
            <a:r>
              <a:rPr lang="en-US" sz="1100" kern="1200" dirty="0">
                <a:effectLst/>
                <a:latin typeface="+mn-lt"/>
                <a:ea typeface="+mn-ea"/>
                <a:cs typeface="+mn-cs"/>
              </a:rPr>
              <a:t>As we look at the trajectory of how SOCs will evolve, we see technology continually increasing speed and quality of decisions and actions (along each stage of an OODA ‘loop’ in the decision making process). OODA ‘loop’ was pioneered by USAF Colonel John Boyd. </a:t>
            </a:r>
          </a:p>
          <a:p>
            <a:endParaRPr lang="en-US" sz="1050" b="1" dirty="0">
              <a:latin typeface="+mn-lt"/>
            </a:endParaRPr>
          </a:p>
          <a:p>
            <a:r>
              <a:rPr lang="en-US" sz="1050" b="1" dirty="0">
                <a:latin typeface="+mn-lt"/>
              </a:rPr>
              <a:t>Observe</a:t>
            </a:r>
            <a:r>
              <a:rPr lang="en-US" sz="1050" dirty="0"/>
              <a:t> – SOCs are already tapping into the vast security intelligence in Microsoft’s intelligent security graph (and other intelligence sources), increasing their field of view dramatically within the organization and the external environment. We see no reason for this not to continue</a:t>
            </a:r>
          </a:p>
          <a:p>
            <a:pPr rtl="0" fontAlgn="ctr"/>
            <a:endParaRPr lang="en-US" sz="1100" kern="1200" dirty="0">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1</a:t>
            </a:r>
          </a:p>
          <a:p>
            <a:endParaRPr lang="en-US" sz="1100" b="1" dirty="0">
              <a:latin typeface="+mn-lt"/>
            </a:endParaRPr>
          </a:p>
          <a:p>
            <a:r>
              <a:rPr lang="en-US" sz="1100" b="1" dirty="0">
                <a:latin typeface="+mn-lt"/>
              </a:rPr>
              <a:t>Orient</a:t>
            </a:r>
            <a:r>
              <a:rPr lang="en-US" sz="1100" dirty="0"/>
              <a:t> – As these data sources become available to already overloaded SOCs, machine learning becomes critical to make sense of what is happening. Microsoft (and other security vendors) have adopted </a:t>
            </a:r>
            <a:r>
              <a:rPr lang="en-US" sz="1100" b="1" dirty="0"/>
              <a:t>machine learning (ML) </a:t>
            </a:r>
            <a:r>
              <a:rPr lang="en-US" sz="1100" dirty="0"/>
              <a:t>technology (a subset of artificial intelligence) to reason over massive datasets, quickly prioritize events, and correlate events into holistic incidents that can be investigated by SOCs. Additionally, </a:t>
            </a:r>
            <a:r>
              <a:rPr lang="en-US" sz="1100" b="1" dirty="0"/>
              <a:t>User and Entity Behavior Analysis </a:t>
            </a:r>
            <a:r>
              <a:rPr lang="en-US" sz="1100" dirty="0"/>
              <a:t>allows for rapidly identifying anomalies in the profile of individual identities vs. trying to do the same from the whole dataset. </a:t>
            </a:r>
          </a:p>
          <a:p>
            <a:endParaRPr lang="en-US" sz="1100" dirty="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mn-lt"/>
              </a:rPr>
              <a:t>Decide</a:t>
            </a:r>
            <a:r>
              <a:rPr lang="en-US" sz="1100" dirty="0"/>
              <a:t> – Because attack volume and talent shortage are overloading SOC staff, analysts and incident responders need to reduce steps and effort to get to a good decision. </a:t>
            </a:r>
            <a:r>
              <a:rPr lang="en-US" sz="1100" dirty="0">
                <a:gradFill>
                  <a:gsLst>
                    <a:gs pos="1250">
                      <a:srgbClr val="002050"/>
                    </a:gs>
                    <a:gs pos="99000">
                      <a:srgbClr val="002050"/>
                    </a:gs>
                  </a:gsLst>
                  <a:lin ang="5400000" scaled="0"/>
                </a:gradFill>
                <a:latin typeface="Segoe UI Light"/>
              </a:rPr>
              <a:t>Microsoft has been integrating guidance for detected malware and attacker groups inline to investigation process of our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gradFill>
                  <a:gsLst>
                    <a:gs pos="1250">
                      <a:srgbClr val="002050"/>
                    </a:gs>
                    <a:gs pos="99000">
                      <a:srgbClr val="002050"/>
                    </a:gs>
                  </a:gsLst>
                  <a:lin ang="5400000" scaled="0"/>
                </a:gradFill>
                <a:latin typeface="Segoe UI Light"/>
              </a:rPr>
              <a:t>Azure </a:t>
            </a:r>
            <a:r>
              <a:rPr lang="en-US" sz="1100" b="0" i="0" dirty="0">
                <a:gradFill>
                  <a:gsLst>
                    <a:gs pos="1250">
                      <a:srgbClr val="002050"/>
                    </a:gs>
                    <a:gs pos="99000">
                      <a:srgbClr val="002050"/>
                    </a:gs>
                  </a:gsLst>
                  <a:lin ang="5400000" scaled="0"/>
                </a:gradFill>
                <a:latin typeface="Segoe UI Light"/>
              </a:rPr>
              <a:t>Security Center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gradFill>
                  <a:gsLst>
                    <a:gs pos="1250">
                      <a:srgbClr val="002050"/>
                    </a:gs>
                    <a:gs pos="99000">
                      <a:srgbClr val="002050"/>
                    </a:gs>
                  </a:gsLst>
                  <a:lin ang="5400000" scaled="0"/>
                </a:gradFill>
                <a:latin typeface="Segoe UI Light"/>
              </a:rPr>
              <a:t>EDR capabilities in Windows Defender ATP</a:t>
            </a:r>
            <a:endParaRPr lang="en-US" sz="1100" dirty="0">
              <a:gradFill>
                <a:gsLst>
                  <a:gs pos="1250">
                    <a:srgbClr val="002050"/>
                  </a:gs>
                  <a:gs pos="99000">
                    <a:srgbClr val="002050"/>
                  </a:gs>
                </a:gsLst>
                <a:lin ang="5400000" scaled="0"/>
              </a:gradFill>
              <a:latin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3</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b="1" dirty="0">
              <a:latin typeface="+mn-l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latin typeface="+mn-lt"/>
              </a:rPr>
              <a:t>Act</a:t>
            </a:r>
            <a:r>
              <a:rPr lang="en-US" sz="1100" dirty="0"/>
              <a:t> – Containing adversary access and limiting their damage comes from rapid and accurate response execution across many technologies and platforms, which orchestration and automation technology enables. Microsoft has and is continuing to invest in these technologies including</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dirty="0">
                <a:gradFill>
                  <a:gsLst>
                    <a:gs pos="1250">
                      <a:srgbClr val="002050"/>
                    </a:gs>
                    <a:gs pos="99000">
                      <a:srgbClr val="002050"/>
                    </a:gs>
                  </a:gsLst>
                  <a:lin ang="5400000" scaled="0"/>
                </a:gradFill>
                <a:latin typeface="Segoe UI Light"/>
              </a:rPr>
              <a:t>Windows Defender ATP and Office 365 ATP automatically create and execute cleanup plans for the incidents</a:t>
            </a:r>
            <a:br>
              <a:rPr lang="en-US" sz="1100" dirty="0">
                <a:gradFill>
                  <a:gsLst>
                    <a:gs pos="1250">
                      <a:srgbClr val="002050"/>
                    </a:gs>
                    <a:gs pos="99000">
                      <a:srgbClr val="002050"/>
                    </a:gs>
                  </a:gsLst>
                  <a:lin ang="5400000" scaled="0"/>
                </a:gradFill>
                <a:latin typeface="Segoe UI Light"/>
              </a:rPr>
            </a:br>
            <a:r>
              <a:rPr lang="en-US" sz="1100" dirty="0">
                <a:gradFill>
                  <a:gsLst>
                    <a:gs pos="1250">
                      <a:srgbClr val="002050"/>
                    </a:gs>
                    <a:gs pos="99000">
                      <a:srgbClr val="002050"/>
                    </a:gs>
                  </a:gsLst>
                  <a:lin ang="5400000" scaled="0"/>
                </a:gradFill>
                <a:latin typeface="Segoe UI Light"/>
              </a:rPr>
              <a:t>https://docs.microsoft.com/en-us/windows/security/threat-protection/windows-defender-atp/automated-investigations-windows-defender-advanced-threat-protection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b="0" i="0" dirty="0">
                <a:gradFill>
                  <a:gsLst>
                    <a:gs pos="1250">
                      <a:srgbClr val="002050"/>
                    </a:gs>
                    <a:gs pos="99000">
                      <a:srgbClr val="002050"/>
                    </a:gs>
                  </a:gsLst>
                  <a:lin ang="5400000" scaled="0"/>
                </a:gradFill>
                <a:latin typeface="Segoe UI Light"/>
              </a:rPr>
              <a:t>Azure security center includes automation and orchestration technologies. </a:t>
            </a:r>
            <a:br>
              <a:rPr lang="en-US" sz="1100" b="0" i="0" dirty="0">
                <a:gradFill>
                  <a:gsLst>
                    <a:gs pos="1250">
                      <a:srgbClr val="002050"/>
                    </a:gs>
                    <a:gs pos="99000">
                      <a:srgbClr val="002050"/>
                    </a:gs>
                  </a:gsLst>
                  <a:lin ang="5400000" scaled="0"/>
                </a:gradFill>
                <a:latin typeface="Segoe UI Light"/>
              </a:rPr>
            </a:br>
            <a:r>
              <a:rPr lang="en-US" sz="1200" kern="1200" dirty="0">
                <a:solidFill>
                  <a:schemeClr val="tx1"/>
                </a:solidFill>
                <a:effectLst/>
                <a:latin typeface="+mn-lt"/>
                <a:ea typeface="+mn-ea"/>
                <a:cs typeface="+mn-cs"/>
              </a:rPr>
              <a:t>https://docs.microsoft.com/en-us/azure/security-center/security-center-playbooks  </a:t>
            </a:r>
          </a:p>
          <a:p>
            <a:r>
              <a:rPr lang="en-US" sz="1200" kern="1200" dirty="0">
                <a:solidFill>
                  <a:schemeClr val="tx1"/>
                </a:solidFill>
                <a:effectLst/>
                <a:latin typeface="+mn-lt"/>
                <a:ea typeface="+mn-ea"/>
                <a:cs typeface="+mn-cs"/>
              </a:rPr>
              <a:t>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t>CLICK 4</a:t>
            </a:r>
          </a:p>
          <a:p>
            <a:pPr rtl="0" fontAlgn="ctr"/>
            <a:endParaRPr lang="en-US" sz="1100" kern="1200" dirty="0">
              <a:effectLst/>
              <a:latin typeface="+mn-lt"/>
              <a:ea typeface="+mn-ea"/>
              <a:cs typeface="+mn-cs"/>
            </a:endParaRPr>
          </a:p>
          <a:p>
            <a:pPr rtl="0" fontAlgn="ctr"/>
            <a:r>
              <a:rPr lang="en-US" sz="1100" kern="1200" dirty="0">
                <a:effectLst/>
                <a:latin typeface="+mn-lt"/>
                <a:ea typeface="+mn-ea"/>
                <a:cs typeface="+mn-cs"/>
              </a:rPr>
              <a:t>Further into the future, we expect all of these technologies to continue mature and be augmented by intelligent interactive assistants. We expect them to perform research and execution via natural interfaces much like the Cortana character in the video game Halo.</a:t>
            </a:r>
          </a:p>
          <a:p>
            <a:pPr rtl="0" fontAlgn="ctr"/>
            <a:r>
              <a:rPr lang="en-US" sz="1100" kern="1200" dirty="0">
                <a:effectLst/>
                <a:latin typeface="+mn-lt"/>
                <a:ea typeface="+mn-ea"/>
                <a:cs typeface="+mn-cs"/>
              </a:rPr>
              <a:t>We also expect that virtual and augmented reality like HoloLens will enable SOC personnel to easily visualize complex systems and attacks to allow humans to more quickly spot anomalies and collaborate on incidents. </a:t>
            </a:r>
          </a:p>
        </p:txBody>
      </p:sp>
      <p:sp>
        <p:nvSpPr>
          <p:cNvPr id="4" name="Slide Number Placeholder 3"/>
          <p:cNvSpPr>
            <a:spLocks noGrp="1"/>
          </p:cNvSpPr>
          <p:nvPr>
            <p:ph type="sldNum" sz="quarter" idx="10"/>
          </p:nvPr>
        </p:nvSpPr>
        <p:spPr/>
        <p:txBody>
          <a:bodyPr/>
          <a:lstStyle/>
          <a:p>
            <a:fld id="{B1828D7B-2F82-4E8B-AB08-BDCA710BFF13}" type="slidenum">
              <a:rPr lang="en-US" smtClean="0"/>
              <a:t>7</a:t>
            </a:fld>
            <a:endParaRPr lang="en-US"/>
          </a:p>
        </p:txBody>
      </p:sp>
    </p:spTree>
    <p:extLst>
      <p:ext uri="{BB962C8B-B14F-4D97-AF65-F5344CB8AC3E}">
        <p14:creationId xmlns:p14="http://schemas.microsoft.com/office/powerpoint/2010/main" val="3179743317"/>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F6F76-E3BE-451E-BB2C-C29BA4849EF0}" type="slidenum">
              <a:rPr kumimoji="0" lang="en-AU"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496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a:t>
            </a:r>
            <a:r>
              <a:rPr lang="en-US" sz="1100" b="1" baseline="0"/>
              <a:t> Takeaway </a:t>
            </a:r>
            <a:r>
              <a:rPr lang="en-US" sz="1100" baseline="0"/>
              <a:t>– Technology trends will continually improve the ability of y</a:t>
            </a:r>
            <a:r>
              <a:rPr lang="en-US" sz="1100"/>
              <a:t>our</a:t>
            </a:r>
            <a:r>
              <a:rPr lang="en-US" sz="1100" baseline="0"/>
              <a:t> analysts and incident responders to quickly detect and remediate incidents</a:t>
            </a:r>
            <a:endParaRPr lang="en-US" sz="1100"/>
          </a:p>
          <a:p>
            <a:endParaRPr lang="en-US" sz="1100"/>
          </a:p>
          <a:p>
            <a:pPr rtl="0" fontAlgn="ctr"/>
            <a:r>
              <a:rPr lang="en-US" sz="1100" kern="1200">
                <a:effectLst/>
                <a:latin typeface="+mn-lt"/>
                <a:ea typeface="+mn-ea"/>
                <a:cs typeface="+mn-cs"/>
              </a:rPr>
              <a:t>As we look at the trajectory of how SOCs will evolve, we see technology continually increasing speed and quality of decisions and actions (along each stage of an OODA loop in the decision making process). </a:t>
            </a:r>
          </a:p>
          <a:p>
            <a:endParaRPr lang="en-US" sz="1050" b="1">
              <a:latin typeface="+mn-lt"/>
            </a:endParaRPr>
          </a:p>
          <a:p>
            <a:r>
              <a:rPr lang="en-US" sz="1050" b="1">
                <a:latin typeface="+mn-lt"/>
              </a:rPr>
              <a:t>Observe</a:t>
            </a:r>
            <a:r>
              <a:rPr lang="en-US" sz="1050"/>
              <a:t> – SOCs are already tapping into the vast security intelligence in the intelligent security graph, increasing their field of view dramatically within the organization and the external environment. We see no reason for this not to continue</a:t>
            </a:r>
          </a:p>
          <a:p>
            <a:pPr rtl="0" fontAlgn="ctr"/>
            <a:endParaRPr lang="en-US" sz="1100" kern="1200">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1</a:t>
            </a:r>
          </a:p>
          <a:p>
            <a:endParaRPr lang="en-US" sz="1100" b="1">
              <a:latin typeface="+mn-lt"/>
            </a:endParaRPr>
          </a:p>
          <a:p>
            <a:r>
              <a:rPr lang="en-US" sz="1100" b="1">
                <a:latin typeface="+mn-lt"/>
              </a:rPr>
              <a:t>Orient</a:t>
            </a:r>
            <a:r>
              <a:rPr lang="en-US" sz="1100"/>
              <a:t> – As new data sources become available to already overloaded SOCs, machine learning becomes critical to make sense of what is happening. Microsoft (and other security vendors) have adopted machine learning technology (a subset of artificial intelligence) to reason over massive datasets, quickly prioritize events, and correlate events into holistic incidents that can be investigated by SOCs. </a:t>
            </a:r>
          </a:p>
          <a:p>
            <a:endParaRPr lang="en-US" sz="110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Decide</a:t>
            </a:r>
            <a:r>
              <a:rPr lang="en-US" sz="1100"/>
              <a:t> – Because attack volume and talent shortage are overloading SOC staff, analysts and incident responders need to reduce steps and effort to get to a good decision. </a:t>
            </a:r>
            <a:r>
              <a:rPr lang="en-US" sz="1100">
                <a:gradFill>
                  <a:gsLst>
                    <a:gs pos="1250">
                      <a:srgbClr val="002050"/>
                    </a:gs>
                    <a:gs pos="99000">
                      <a:srgbClr val="002050"/>
                    </a:gs>
                  </a:gsLst>
                  <a:lin ang="5400000" scaled="0"/>
                </a:gradFill>
                <a:latin typeface="Segoe UI Light"/>
              </a:rPr>
              <a:t>Microsoft has been integrating guidance inline to investigation process of our tools like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Windows Defender ATP performs automatic investigation of incidents to quickly resolve low priority incidents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Azure </a:t>
            </a:r>
            <a:r>
              <a:rPr lang="en-US" sz="1100" b="0" i="0">
                <a:gradFill>
                  <a:gsLst>
                    <a:gs pos="1250">
                      <a:srgbClr val="002050"/>
                    </a:gs>
                    <a:gs pos="99000">
                      <a:srgbClr val="002050"/>
                    </a:gs>
                  </a:gsLst>
                  <a:lin ang="5400000" scaled="0"/>
                </a:gradFill>
                <a:latin typeface="Segoe UI Light"/>
              </a:rPr>
              <a:t>Security Center and the EDR capabilities in Windows Defender ATP </a:t>
            </a:r>
            <a:r>
              <a:rPr lang="en-US" sz="1100">
                <a:gradFill>
                  <a:gsLst>
                    <a:gs pos="1250">
                      <a:srgbClr val="002050"/>
                    </a:gs>
                    <a:gs pos="99000">
                      <a:srgbClr val="002050"/>
                    </a:gs>
                  </a:gsLst>
                  <a:lin ang="5400000" scaled="0"/>
                </a:gradFill>
                <a:latin typeface="Segoe UI Light"/>
              </a:rPr>
              <a:t>provides profiles of discovered malware and detected attacker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3</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b="1">
              <a:latin typeface="+mn-l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latin typeface="+mn-lt"/>
              </a:rPr>
              <a:t>Act</a:t>
            </a:r>
            <a:r>
              <a:rPr lang="en-US" sz="1100"/>
              <a:t> – Response requires rapid and accurate execution across many technologies and platforms, which orchestration and automation technology enables. Microsoft has and is continuing to invest in these technologies including</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1250">
                      <a:srgbClr val="002050"/>
                    </a:gs>
                    <a:gs pos="99000">
                      <a:srgbClr val="002050"/>
                    </a:gs>
                  </a:gsLst>
                  <a:lin ang="5400000" scaled="0"/>
                </a:gradFill>
                <a:latin typeface="Segoe UI Light"/>
              </a:rPr>
              <a:t>Windows Defender ATP automatically creates and executes cleanup plans for the incidents</a:t>
            </a:r>
            <a:br>
              <a:rPr lang="en-US" sz="1100">
                <a:gradFill>
                  <a:gsLst>
                    <a:gs pos="1250">
                      <a:srgbClr val="002050"/>
                    </a:gs>
                    <a:gs pos="99000">
                      <a:srgbClr val="002050"/>
                    </a:gs>
                  </a:gsLst>
                  <a:lin ang="5400000" scaled="0"/>
                </a:gradFill>
                <a:latin typeface="Segoe UI Light"/>
              </a:rPr>
            </a:br>
            <a:r>
              <a:rPr lang="en-US" sz="1100">
                <a:gradFill>
                  <a:gsLst>
                    <a:gs pos="1250">
                      <a:srgbClr val="002050"/>
                    </a:gs>
                    <a:gs pos="99000">
                      <a:srgbClr val="002050"/>
                    </a:gs>
                  </a:gsLst>
                  <a:lin ang="5400000" scaled="0"/>
                </a:gradFill>
                <a:latin typeface="Segoe UI Light"/>
              </a:rPr>
              <a:t>https://docs.microsoft.com/en-us/windows/security/threat-protection/windows-defender-atp/automated-investigations-windows-defender-advanced-threat-protection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100" b="0" i="0">
                <a:gradFill>
                  <a:gsLst>
                    <a:gs pos="1250">
                      <a:srgbClr val="002050"/>
                    </a:gs>
                    <a:gs pos="99000">
                      <a:srgbClr val="002050"/>
                    </a:gs>
                  </a:gsLst>
                  <a:lin ang="5400000" scaled="0"/>
                </a:gradFill>
                <a:latin typeface="Segoe UI Light"/>
              </a:rPr>
              <a:t>Azure security center includes automation and orchestration technologies. </a:t>
            </a:r>
            <a:br>
              <a:rPr lang="en-US" sz="1100" b="0" i="0">
                <a:gradFill>
                  <a:gsLst>
                    <a:gs pos="1250">
                      <a:srgbClr val="002050"/>
                    </a:gs>
                    <a:gs pos="99000">
                      <a:srgbClr val="002050"/>
                    </a:gs>
                  </a:gsLst>
                  <a:lin ang="5400000" scaled="0"/>
                </a:gradFill>
                <a:latin typeface="Segoe UI Light"/>
              </a:rPr>
            </a:br>
            <a:r>
              <a:rPr lang="en-US" sz="1200" kern="1200">
                <a:solidFill>
                  <a:schemeClr val="tx1"/>
                </a:solidFill>
                <a:effectLst/>
                <a:latin typeface="+mn-lt"/>
                <a:ea typeface="+mn-ea"/>
                <a:cs typeface="+mn-cs"/>
              </a:rPr>
              <a:t>https://docs.microsoft.com/en-us/azure/security-center/security-center-playbooks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100" b="1" i="1">
              <a:gradFill>
                <a:gsLst>
                  <a:gs pos="1250">
                    <a:srgbClr val="002050"/>
                  </a:gs>
                  <a:gs pos="99000">
                    <a:srgbClr val="002050"/>
                  </a:gs>
                </a:gsLst>
                <a:lin ang="5400000" scaled="0"/>
              </a:gradFill>
              <a:latin typeface="Segoe UI 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a:t>CLICK 4</a:t>
            </a:r>
          </a:p>
          <a:p>
            <a:pPr rtl="0" fontAlgn="ctr"/>
            <a:endParaRPr lang="en-US" sz="1100" kern="1200">
              <a:effectLst/>
              <a:latin typeface="+mn-lt"/>
              <a:ea typeface="+mn-ea"/>
              <a:cs typeface="+mn-cs"/>
            </a:endParaRPr>
          </a:p>
          <a:p>
            <a:pPr rtl="0" fontAlgn="ctr"/>
            <a:r>
              <a:rPr lang="en-US" sz="1100" kern="1200">
                <a:effectLst/>
                <a:latin typeface="+mn-lt"/>
                <a:ea typeface="+mn-ea"/>
                <a:cs typeface="+mn-cs"/>
              </a:rPr>
              <a:t>Further into the future, we expect all of these technologies to continue mature and be augmented by intelligent interactive assistants that can perform research and execution via natural interfaces much like the Cortana character in the video game Halo</a:t>
            </a:r>
          </a:p>
          <a:p>
            <a:pPr rtl="0" fontAlgn="ctr"/>
            <a:r>
              <a:rPr lang="en-US" sz="1100" kern="1200">
                <a:effectLst/>
                <a:latin typeface="+mn-lt"/>
                <a:ea typeface="+mn-ea"/>
                <a:cs typeface="+mn-cs"/>
              </a:rPr>
              <a:t>We also expect that virtual and augmented reality like HoloLens will enable SOC personnel to easily visualize complex systems and attacks to allow humans to more quickly spot anomalies and collaborate on incidents. </a:t>
            </a:r>
          </a:p>
        </p:txBody>
      </p:sp>
      <p:sp>
        <p:nvSpPr>
          <p:cNvPr id="4" name="Slide Number Placeholder 3"/>
          <p:cNvSpPr>
            <a:spLocks noGrp="1"/>
          </p:cNvSpPr>
          <p:nvPr>
            <p:ph type="sldNum" sz="quarter" idx="10"/>
          </p:nvPr>
        </p:nvSpPr>
        <p:spPr/>
        <p:txBody>
          <a:bodyPr/>
          <a:lstStyle/>
          <a:p>
            <a:fld id="{B1828D7B-2F82-4E8B-AB08-BDCA710BFF13}" type="slidenum">
              <a:rPr lang="en-US" smtClean="0"/>
              <a:t>8</a:t>
            </a:fld>
            <a:endParaRPr lang="en-US"/>
          </a:p>
        </p:txBody>
      </p:sp>
    </p:spTree>
    <p:extLst>
      <p:ext uri="{BB962C8B-B14F-4D97-AF65-F5344CB8AC3E}">
        <p14:creationId xmlns:p14="http://schemas.microsoft.com/office/powerpoint/2010/main" val="317974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Key</a:t>
            </a:r>
            <a:r>
              <a:rPr lang="en-US" sz="1200" b="1" baseline="0" dirty="0"/>
              <a:t> Takeaway:</a:t>
            </a:r>
            <a:r>
              <a:rPr lang="en-US" sz="1200" baseline="0" dirty="0"/>
              <a:t> The concept of data gravity (analytics will gravitate to the largest ‘mass’ of data) will likely affect where SOCs and where they perform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the cost and latency of moving large amounts of data over networks, it is much more effective to leverage analytics that are close to the data vs. trying to move large sets of data to existing analytics.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Security data is growing to massive levels and more and more is generated where workloads are hosted at cloud providers like Microsoft, creating a ‘gravity’ that favors native security analytics in the cloud vs. backhauling data to traditional on premises SIEMs. </a:t>
            </a:r>
            <a:endParaRPr lang="en-US" dirty="0"/>
          </a:p>
        </p:txBody>
      </p:sp>
      <p:sp>
        <p:nvSpPr>
          <p:cNvPr id="4" name="Slide Number Placeholder 3"/>
          <p:cNvSpPr>
            <a:spLocks noGrp="1"/>
          </p:cNvSpPr>
          <p:nvPr>
            <p:ph type="sldNum" sz="quarter" idx="10"/>
          </p:nvPr>
        </p:nvSpPr>
        <p:spPr/>
        <p:txBody>
          <a:bodyPr/>
          <a:lstStyle/>
          <a:p>
            <a:fld id="{4571C8BB-DCBB-45E8-BB5E-AD3B4FAE9BC2}" type="slidenum">
              <a:rPr lang="en-US" smtClean="0"/>
              <a:t>8</a:t>
            </a:fld>
            <a:endParaRPr lang="en-US"/>
          </a:p>
        </p:txBody>
      </p:sp>
    </p:spTree>
    <p:extLst>
      <p:ext uri="{BB962C8B-B14F-4D97-AF65-F5344CB8AC3E}">
        <p14:creationId xmlns:p14="http://schemas.microsoft.com/office/powerpoint/2010/main" val="89720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a:t>
            </a:r>
            <a:r>
              <a:rPr lang="en-US" sz="1200" b="1" baseline="0" dirty="0"/>
              <a:t> Takeaway:</a:t>
            </a:r>
            <a:r>
              <a:rPr lang="en-US" sz="1200" baseline="0" dirty="0"/>
              <a:t> Most SOCs are dealing with multiple datasets in different location that can assist with alert generation, investigation, or hunting </a:t>
            </a:r>
          </a:p>
          <a:p>
            <a:endParaRPr lang="en-US" sz="1200" baseline="0" dirty="0"/>
          </a:p>
          <a:p>
            <a:r>
              <a:rPr lang="en-US" sz="1200" baseline="0" dirty="0"/>
              <a:t>Microsoft invested in providing the Graph Security API that enables organizations to connect these security capabilities as providers, enabling the SOC to rapidly query for context across them to increase speed and effectiveness of investigation. </a:t>
            </a:r>
          </a:p>
          <a:p>
            <a:endParaRPr lang="en-US" sz="1200" b="1" baseline="0" dirty="0"/>
          </a:p>
        </p:txBody>
      </p:sp>
      <p:sp>
        <p:nvSpPr>
          <p:cNvPr id="4" name="Slide Number Placeholder 3"/>
          <p:cNvSpPr>
            <a:spLocks noGrp="1"/>
          </p:cNvSpPr>
          <p:nvPr>
            <p:ph type="sldNum" sz="quarter" idx="10"/>
          </p:nvPr>
        </p:nvSpPr>
        <p:spPr/>
        <p:txBody>
          <a:bodyPr/>
          <a:lstStyle/>
          <a:p>
            <a:fld id="{4571C8BB-DCBB-45E8-BB5E-AD3B4FAE9BC2}" type="slidenum">
              <a:rPr lang="en-US" smtClean="0"/>
              <a:t>9</a:t>
            </a:fld>
            <a:endParaRPr lang="en-US"/>
          </a:p>
        </p:txBody>
      </p:sp>
    </p:spTree>
    <p:extLst>
      <p:ext uri="{BB962C8B-B14F-4D97-AF65-F5344CB8AC3E}">
        <p14:creationId xmlns:p14="http://schemas.microsoft.com/office/powerpoint/2010/main" val="1777713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2615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3851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65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2569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67775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9214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20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11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37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412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5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668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9666383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993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859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661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76844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807423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37104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7337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8437885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091681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9164039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94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2720629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3150684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906446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3390302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9040034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34794128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27735026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41454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43483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9707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1335355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258845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25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4403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0435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3233639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6092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77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9193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4650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7241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922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10.xml"/><Relationship Id="rId21" Type="http://schemas.openxmlformats.org/officeDocument/2006/relationships/slideLayout" Target="../slideLayouts/slideLayout21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image" Target="../media/image1.emf"/><Relationship Id="rId2" Type="http://schemas.openxmlformats.org/officeDocument/2006/relationships/slideLayout" Target="../slideLayouts/slideLayout211.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theme" Target="../theme/theme10.xml"/><Relationship Id="rId5" Type="http://schemas.openxmlformats.org/officeDocument/2006/relationships/slideLayout" Target="../slideLayouts/slideLayout50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4" Type="http://schemas.openxmlformats.org/officeDocument/2006/relationships/slideLayout" Target="../slideLayouts/slideLayout470.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131.xml"/><Relationship Id="rId18" Type="http://schemas.openxmlformats.org/officeDocument/2006/relationships/slideLayout" Target="../slideLayouts/slideLayout181.xml"/><Relationship Id="rId3" Type="http://schemas.openxmlformats.org/officeDocument/2006/relationships/slideLayout" Target="../slideLayouts/slideLayout312.xml"/><Relationship Id="rId21" Type="http://schemas.openxmlformats.org/officeDocument/2006/relationships/slideLayout" Target="../slideLayouts/slideLayout212.xml"/><Relationship Id="rId7" Type="http://schemas.openxmlformats.org/officeDocument/2006/relationships/slideLayout" Target="../slideLayouts/slideLayout71.xml"/><Relationship Id="rId12" Type="http://schemas.openxmlformats.org/officeDocument/2006/relationships/slideLayout" Target="../slideLayouts/slideLayout121.xml"/><Relationship Id="rId17" Type="http://schemas.openxmlformats.org/officeDocument/2006/relationships/slideLayout" Target="../slideLayouts/slideLayout171.xml"/><Relationship Id="rId25" Type="http://schemas.openxmlformats.org/officeDocument/2006/relationships/image" Target="../media/image1.emf"/><Relationship Id="rId2" Type="http://schemas.openxmlformats.org/officeDocument/2006/relationships/slideLayout" Target="../slideLayouts/slideLayout213.xml"/><Relationship Id="rId16" Type="http://schemas.openxmlformats.org/officeDocument/2006/relationships/slideLayout" Target="../slideLayouts/slideLayout161.xml"/><Relationship Id="rId20" Type="http://schemas.openxmlformats.org/officeDocument/2006/relationships/slideLayout" Target="../slideLayouts/slideLayout201.xml"/><Relationship Id="rId1" Type="http://schemas.openxmlformats.org/officeDocument/2006/relationships/slideLayout" Target="../slideLayouts/slideLayout112.xml"/><Relationship Id="rId6" Type="http://schemas.openxmlformats.org/officeDocument/2006/relationships/slideLayout" Target="../slideLayouts/slideLayout61.xml"/><Relationship Id="rId11" Type="http://schemas.openxmlformats.org/officeDocument/2006/relationships/slideLayout" Target="../slideLayouts/slideLayout113.xml"/><Relationship Id="rId24" Type="http://schemas.openxmlformats.org/officeDocument/2006/relationships/theme" Target="../theme/theme11.xml"/><Relationship Id="rId5" Type="http://schemas.openxmlformats.org/officeDocument/2006/relationships/slideLayout" Target="../slideLayouts/slideLayout510.xml"/><Relationship Id="rId15" Type="http://schemas.openxmlformats.org/officeDocument/2006/relationships/slideLayout" Target="../slideLayouts/slideLayout151.xml"/><Relationship Id="rId23" Type="http://schemas.openxmlformats.org/officeDocument/2006/relationships/slideLayout" Target="../slideLayouts/slideLayout231.xml"/><Relationship Id="rId10" Type="http://schemas.openxmlformats.org/officeDocument/2006/relationships/slideLayout" Target="../slideLayouts/slideLayout101.xml"/><Relationship Id="rId19" Type="http://schemas.openxmlformats.org/officeDocument/2006/relationships/slideLayout" Target="../slideLayouts/slideLayout191.xml"/><Relationship Id="rId4" Type="http://schemas.openxmlformats.org/officeDocument/2006/relationships/slideLayout" Target="../slideLayouts/slideLayout480.xml"/><Relationship Id="rId9" Type="http://schemas.openxmlformats.org/officeDocument/2006/relationships/slideLayout" Target="../slideLayouts/slideLayout91.xml"/><Relationship Id="rId14" Type="http://schemas.openxmlformats.org/officeDocument/2006/relationships/slideLayout" Target="../slideLayouts/slideLayout141.xml"/><Relationship Id="rId22"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132.xml"/><Relationship Id="rId18" Type="http://schemas.openxmlformats.org/officeDocument/2006/relationships/slideLayout" Target="../slideLayouts/slideLayout182.xml"/><Relationship Id="rId3" Type="http://schemas.openxmlformats.org/officeDocument/2006/relationships/slideLayout" Target="../slideLayouts/slideLayout311.xml"/><Relationship Id="rId21" Type="http://schemas.openxmlformats.org/officeDocument/2006/relationships/slideLayout" Target="../slideLayouts/slideLayout214.xml"/><Relationship Id="rId7" Type="http://schemas.openxmlformats.org/officeDocument/2006/relationships/slideLayout" Target="../slideLayouts/slideLayout72.xml"/><Relationship Id="rId12" Type="http://schemas.openxmlformats.org/officeDocument/2006/relationships/slideLayout" Target="../slideLayouts/slideLayout122.xml"/><Relationship Id="rId17" Type="http://schemas.openxmlformats.org/officeDocument/2006/relationships/slideLayout" Target="../slideLayouts/slideLayout172.xml"/><Relationship Id="rId25" Type="http://schemas.openxmlformats.org/officeDocument/2006/relationships/image" Target="../media/image1.emf"/><Relationship Id="rId2" Type="http://schemas.openxmlformats.org/officeDocument/2006/relationships/slideLayout" Target="../slideLayouts/slideLayout215.xml"/><Relationship Id="rId16" Type="http://schemas.openxmlformats.org/officeDocument/2006/relationships/slideLayout" Target="../slideLayouts/slideLayout162.xml"/><Relationship Id="rId20" Type="http://schemas.openxmlformats.org/officeDocument/2006/relationships/slideLayout" Target="../slideLayouts/slideLayout202.xml"/><Relationship Id="rId1" Type="http://schemas.openxmlformats.org/officeDocument/2006/relationships/slideLayout" Target="../slideLayouts/slideLayout114.xml"/><Relationship Id="rId6" Type="http://schemas.openxmlformats.org/officeDocument/2006/relationships/slideLayout" Target="../slideLayouts/slideLayout62.xml"/><Relationship Id="rId11" Type="http://schemas.openxmlformats.org/officeDocument/2006/relationships/slideLayout" Target="../slideLayouts/slideLayout115.xml"/><Relationship Id="rId24" Type="http://schemas.openxmlformats.org/officeDocument/2006/relationships/theme" Target="../theme/theme12.xml"/><Relationship Id="rId5" Type="http://schemas.openxmlformats.org/officeDocument/2006/relationships/slideLayout" Target="../slideLayouts/slideLayout50.xml"/><Relationship Id="rId15" Type="http://schemas.openxmlformats.org/officeDocument/2006/relationships/slideLayout" Target="../slideLayouts/slideLayout152.xml"/><Relationship Id="rId23" Type="http://schemas.openxmlformats.org/officeDocument/2006/relationships/slideLayout" Target="../slideLayouts/slideLayout232.xml"/><Relationship Id="rId10" Type="http://schemas.openxmlformats.org/officeDocument/2006/relationships/slideLayout" Target="../slideLayouts/slideLayout102.xml"/><Relationship Id="rId19" Type="http://schemas.openxmlformats.org/officeDocument/2006/relationships/slideLayout" Target="../slideLayouts/slideLayout192.xml"/><Relationship Id="rId4" Type="http://schemas.openxmlformats.org/officeDocument/2006/relationships/slideLayout" Target="../slideLayouts/slideLayout47.xml"/><Relationship Id="rId9" Type="http://schemas.openxmlformats.org/officeDocument/2006/relationships/slideLayout" Target="../slideLayouts/slideLayout92.xml"/><Relationship Id="rId14" Type="http://schemas.openxmlformats.org/officeDocument/2006/relationships/slideLayout" Target="../slideLayouts/slideLayout142.xml"/><Relationship Id="rId22"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10.xml"/><Relationship Id="rId13" Type="http://schemas.openxmlformats.org/officeDocument/2006/relationships/slideLayout" Target="../slideLayouts/slideLayout360.xml"/><Relationship Id="rId18" Type="http://schemas.openxmlformats.org/officeDocument/2006/relationships/slideLayout" Target="../slideLayouts/slideLayout410.xml"/><Relationship Id="rId3" Type="http://schemas.openxmlformats.org/officeDocument/2006/relationships/slideLayout" Target="../slideLayouts/slideLayout260.xml"/><Relationship Id="rId21" Type="http://schemas.openxmlformats.org/officeDocument/2006/relationships/slideLayout" Target="../slideLayouts/slideLayout440.xml"/><Relationship Id="rId7" Type="http://schemas.openxmlformats.org/officeDocument/2006/relationships/slideLayout" Target="../slideLayouts/slideLayout300.xml"/><Relationship Id="rId12" Type="http://schemas.openxmlformats.org/officeDocument/2006/relationships/slideLayout" Target="../slideLayouts/slideLayout350.xml"/><Relationship Id="rId17" Type="http://schemas.openxmlformats.org/officeDocument/2006/relationships/slideLayout" Target="../slideLayouts/slideLayout400.xml"/><Relationship Id="rId2" Type="http://schemas.openxmlformats.org/officeDocument/2006/relationships/slideLayout" Target="../slideLayouts/slideLayout250.xml"/><Relationship Id="rId16" Type="http://schemas.openxmlformats.org/officeDocument/2006/relationships/slideLayout" Target="../slideLayouts/slideLayout390.xml"/><Relationship Id="rId20" Type="http://schemas.openxmlformats.org/officeDocument/2006/relationships/slideLayout" Target="../slideLayouts/slideLayout430.xml"/><Relationship Id="rId1" Type="http://schemas.openxmlformats.org/officeDocument/2006/relationships/slideLayout" Target="../slideLayouts/slideLayout240.xml"/><Relationship Id="rId6" Type="http://schemas.openxmlformats.org/officeDocument/2006/relationships/slideLayout" Target="../slideLayouts/slideLayout290.xml"/><Relationship Id="rId11" Type="http://schemas.openxmlformats.org/officeDocument/2006/relationships/slideLayout" Target="../slideLayouts/slideLayout340.xml"/><Relationship Id="rId24" Type="http://schemas.openxmlformats.org/officeDocument/2006/relationships/theme" Target="../theme/theme20.xml"/><Relationship Id="rId5" Type="http://schemas.openxmlformats.org/officeDocument/2006/relationships/slideLayout" Target="../slideLayouts/slideLayout280.xml"/><Relationship Id="rId15" Type="http://schemas.openxmlformats.org/officeDocument/2006/relationships/slideLayout" Target="../slideLayouts/slideLayout380.xml"/><Relationship Id="rId23" Type="http://schemas.openxmlformats.org/officeDocument/2006/relationships/slideLayout" Target="../slideLayouts/slideLayout460.xml"/><Relationship Id="rId10" Type="http://schemas.openxmlformats.org/officeDocument/2006/relationships/slideLayout" Target="../slideLayouts/slideLayout330.xml"/><Relationship Id="rId19" Type="http://schemas.openxmlformats.org/officeDocument/2006/relationships/slideLayout" Target="../slideLayouts/slideLayout420.xml"/><Relationship Id="rId4" Type="http://schemas.openxmlformats.org/officeDocument/2006/relationships/slideLayout" Target="../slideLayouts/slideLayout270.xml"/><Relationship Id="rId9" Type="http://schemas.openxmlformats.org/officeDocument/2006/relationships/slideLayout" Target="../slideLayouts/slideLayout320.xml"/><Relationship Id="rId14" Type="http://schemas.openxmlformats.org/officeDocument/2006/relationships/slideLayout" Target="../slideLayouts/slideLayout370.xml"/><Relationship Id="rId22" Type="http://schemas.openxmlformats.org/officeDocument/2006/relationships/slideLayout" Target="../slideLayouts/slideLayout45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61.xml"/><Relationship Id="rId18" Type="http://schemas.openxmlformats.org/officeDocument/2006/relationships/slideLayout" Target="../slideLayouts/slideLayout411.xml"/><Relationship Id="rId3" Type="http://schemas.openxmlformats.org/officeDocument/2006/relationships/slideLayout" Target="../slideLayouts/slideLayout261.xml"/><Relationship Id="rId21" Type="http://schemas.openxmlformats.org/officeDocument/2006/relationships/slideLayout" Target="../slideLayouts/slideLayout441.xml"/><Relationship Id="rId7" Type="http://schemas.openxmlformats.org/officeDocument/2006/relationships/slideLayout" Target="../slideLayouts/slideLayout301.xml"/><Relationship Id="rId12" Type="http://schemas.openxmlformats.org/officeDocument/2006/relationships/slideLayout" Target="../slideLayouts/slideLayout351.xml"/><Relationship Id="rId17" Type="http://schemas.openxmlformats.org/officeDocument/2006/relationships/slideLayout" Target="../slideLayouts/slideLayout401.xml"/><Relationship Id="rId2" Type="http://schemas.openxmlformats.org/officeDocument/2006/relationships/slideLayout" Target="../slideLayouts/slideLayout251.xml"/><Relationship Id="rId16" Type="http://schemas.openxmlformats.org/officeDocument/2006/relationships/slideLayout" Target="../slideLayouts/slideLayout391.xml"/><Relationship Id="rId20" Type="http://schemas.openxmlformats.org/officeDocument/2006/relationships/slideLayout" Target="../slideLayouts/slideLayout431.xml"/><Relationship Id="rId1" Type="http://schemas.openxmlformats.org/officeDocument/2006/relationships/slideLayout" Target="../slideLayouts/slideLayout241.xml"/><Relationship Id="rId6" Type="http://schemas.openxmlformats.org/officeDocument/2006/relationships/slideLayout" Target="../slideLayouts/slideLayout291.xml"/><Relationship Id="rId11" Type="http://schemas.openxmlformats.org/officeDocument/2006/relationships/slideLayout" Target="../slideLayouts/slideLayout341.xml"/><Relationship Id="rId24" Type="http://schemas.openxmlformats.org/officeDocument/2006/relationships/theme" Target="../theme/theme21.xml"/><Relationship Id="rId5" Type="http://schemas.openxmlformats.org/officeDocument/2006/relationships/slideLayout" Target="../slideLayouts/slideLayout281.xml"/><Relationship Id="rId15" Type="http://schemas.openxmlformats.org/officeDocument/2006/relationships/slideLayout" Target="../slideLayouts/slideLayout381.xml"/><Relationship Id="rId23" Type="http://schemas.openxmlformats.org/officeDocument/2006/relationships/slideLayout" Target="../slideLayouts/slideLayout461.xml"/><Relationship Id="rId10" Type="http://schemas.openxmlformats.org/officeDocument/2006/relationships/slideLayout" Target="../slideLayouts/slideLayout331.xml"/><Relationship Id="rId19" Type="http://schemas.openxmlformats.org/officeDocument/2006/relationships/slideLayout" Target="../slideLayouts/slideLayout421.xml"/><Relationship Id="rId4" Type="http://schemas.openxmlformats.org/officeDocument/2006/relationships/slideLayout" Target="../slideLayouts/slideLayout271.xml"/><Relationship Id="rId9" Type="http://schemas.openxmlformats.org/officeDocument/2006/relationships/slideLayout" Target="../slideLayouts/slideLayout321.xml"/><Relationship Id="rId14" Type="http://schemas.openxmlformats.org/officeDocument/2006/relationships/slideLayout" Target="../slideLayouts/slideLayout371.xml"/><Relationship Id="rId22" Type="http://schemas.openxmlformats.org/officeDocument/2006/relationships/slideLayout" Target="../slideLayouts/slideLayout4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62599221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35260522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cloud-platform/cloud-app-security"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microsoft.com/TrustCenter" TargetMode="External"/><Relationship Id="rId7"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hyperlink" Target="https://www.microsoft.com/en-us/WindowsForBusiness/windows-atp" TargetMode="Externa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hyperlink" Target="http://aka.ms/graphsecurityapi"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aka.ms/graphsecuritydoc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0.xml"/><Relationship Id="rId1" Type="http://schemas.openxmlformats.org/officeDocument/2006/relationships/slideLayout" Target="../slideLayouts/slideLayout120.xml"/><Relationship Id="rId6" Type="http://schemas.openxmlformats.org/officeDocument/2006/relationships/hyperlink" Target="https://aka.ms/graphsecuritydocs" TargetMode="External"/><Relationship Id="rId5" Type="http://schemas.openxmlformats.org/officeDocument/2006/relationships/hyperlink" Target="http://aka.ms/graphsecurityapi" TargetMode="Externa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aka.ms/ProtectingML" TargetMode="External"/><Relationship Id="rId4" Type="http://schemas.openxmlformats.org/officeDocument/2006/relationships/image" Target="../media/image43.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8" Type="http://schemas.openxmlformats.org/officeDocument/2006/relationships/hyperlink" Target="http://aka.ms/dofoil"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cloudblogs.microsoft.com/microsoftsecure/2017/12/11/detonating-a-bad-rabbit-windows-defender-antivirus-and-layered-machine-learning-defenses/" TargetMode="External"/><Relationship Id="rId4" Type="http://schemas.openxmlformats.org/officeDocument/2006/relationships/diagramLayout" Target="../diagrams/layout3.xml"/><Relationship Id="rId9" Type="http://schemas.openxmlformats.org/officeDocument/2006/relationships/hyperlink" Target="https://cloudblogs.microsoft.com/microsoftsecure/2018/02/14/how-artificial-intelligence-stopped-an-emotet-outbrea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6.pn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png"/><Relationship Id="rId18" Type="http://schemas.openxmlformats.org/officeDocument/2006/relationships/image" Target="../media/image54.png"/><Relationship Id="rId3" Type="http://schemas.openxmlformats.org/officeDocument/2006/relationships/hyperlink" Target="https://www.microsoft.com/en-us/cloud-platform/cloud-app-security" TargetMode="External"/><Relationship Id="rId21" Type="http://schemas.openxmlformats.org/officeDocument/2006/relationships/hyperlink" Target="http://download.microsoft.com/download/5/0/8/50856745-C5AE-451A-80DC-47A920B9D545/AFCEA_PADS_Datasheet.pdf" TargetMode="External"/><Relationship Id="rId7" Type="http://schemas.openxmlformats.org/officeDocument/2006/relationships/hyperlink" Target="https://azure.microsoft.com/en-us/marketplace/" TargetMode="External"/><Relationship Id="rId12" Type="http://schemas.openxmlformats.org/officeDocument/2006/relationships/image" Target="../media/image51.png"/><Relationship Id="rId17" Type="http://schemas.openxmlformats.org/officeDocument/2006/relationships/image" Target="../media/image53.png"/><Relationship Id="rId25" Type="http://schemas.openxmlformats.org/officeDocument/2006/relationships/hyperlink" Target="https://azure.microsoft.com/en-us/services/security-center/" TargetMode="External"/><Relationship Id="rId2" Type="http://schemas.openxmlformats.org/officeDocument/2006/relationships/notesSlide" Target="../notesSlides/notesSlide31.xml"/><Relationship Id="rId16" Type="http://schemas.openxmlformats.org/officeDocument/2006/relationships/hyperlink" Target="https://blogs.windows.com/business/2017/02/10/windows-10-surface-stomp-security-threats-new-enterprise-innovations/#lkhqH9dWWYpETeTH.97" TargetMode="External"/><Relationship Id="rId20" Type="http://schemas.openxmlformats.org/officeDocument/2006/relationships/hyperlink" Target="https://products.office.com/en-us/exchange/online-email-threat-protection" TargetMode="External"/><Relationship Id="rId1" Type="http://schemas.openxmlformats.org/officeDocument/2006/relationships/slideLayout" Target="../slideLayouts/slideLayout12.xml"/><Relationship Id="rId6" Type="http://schemas.openxmlformats.org/officeDocument/2006/relationships/hyperlink" Target="http://www.microsoft.com/ata" TargetMode="External"/><Relationship Id="rId11" Type="http://schemas.openxmlformats.org/officeDocument/2006/relationships/image" Target="../media/image50.png"/><Relationship Id="rId24" Type="http://schemas.openxmlformats.org/officeDocument/2006/relationships/image" Target="../media/image57.png"/><Relationship Id="rId5" Type="http://schemas.openxmlformats.org/officeDocument/2006/relationships/hyperlink" Target="https://docs.microsoft.com/en-us/azure/active-directory/active-directory-identityprotection" TargetMode="External"/><Relationship Id="rId15" Type="http://schemas.openxmlformats.org/officeDocument/2006/relationships/hyperlink" Target="https://www.microsoft.com/en-us/WindowsForBusiness/windows-atp" TargetMode="External"/><Relationship Id="rId23" Type="http://schemas.openxmlformats.org/officeDocument/2006/relationships/image" Target="../media/image56.png"/><Relationship Id="rId10" Type="http://schemas.openxmlformats.org/officeDocument/2006/relationships/image" Target="../media/image49.png"/><Relationship Id="rId19" Type="http://schemas.openxmlformats.org/officeDocument/2006/relationships/image" Target="../media/image55.png"/><Relationship Id="rId4" Type="http://schemas.openxmlformats.org/officeDocument/2006/relationships/hyperlink" Target="https://azure.microsoft.com/en-us/documentation/articles/active-directory-identityprotection/" TargetMode="External"/><Relationship Id="rId9" Type="http://schemas.openxmlformats.org/officeDocument/2006/relationships/image" Target="../media/image48.png"/><Relationship Id="rId14" Type="http://schemas.openxmlformats.org/officeDocument/2006/relationships/hyperlink" Target="https://docs.microsoft.com/en-us/azure/sql-database/sql-database-threat-detection" TargetMode="External"/><Relationship Id="rId22" Type="http://schemas.openxmlformats.org/officeDocument/2006/relationships/hyperlink" Target="https://www.microsoft.com/en-us/microsoftservices/campaigns/cybersecurity-protection.aspx#stage-3" TargetMode="External"/></Relationships>
</file>

<file path=ppt/slides/_rels/slide310.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png"/><Relationship Id="rId18" Type="http://schemas.openxmlformats.org/officeDocument/2006/relationships/image" Target="../media/image54.png"/><Relationship Id="rId3" Type="http://schemas.openxmlformats.org/officeDocument/2006/relationships/hyperlink" Target="https://www.microsoft.com/en-us/cloud-platform/cloud-app-security" TargetMode="External"/><Relationship Id="rId21" Type="http://schemas.openxmlformats.org/officeDocument/2006/relationships/hyperlink" Target="http://download.microsoft.com/download/5/0/8/50856745-C5AE-451A-80DC-47A920B9D545/AFCEA_PADS_Datasheet.pdf" TargetMode="External"/><Relationship Id="rId7" Type="http://schemas.openxmlformats.org/officeDocument/2006/relationships/hyperlink" Target="https://azure.microsoft.com/en-us/marketplace/" TargetMode="External"/><Relationship Id="rId12" Type="http://schemas.openxmlformats.org/officeDocument/2006/relationships/image" Target="../media/image51.png"/><Relationship Id="rId17" Type="http://schemas.openxmlformats.org/officeDocument/2006/relationships/image" Target="../media/image53.png"/><Relationship Id="rId25" Type="http://schemas.openxmlformats.org/officeDocument/2006/relationships/hyperlink" Target="https://azure.microsoft.com/en-us/services/security-center/" TargetMode="External"/><Relationship Id="rId2" Type="http://schemas.openxmlformats.org/officeDocument/2006/relationships/notesSlide" Target="../notesSlides/notesSlide270.xml"/><Relationship Id="rId16" Type="http://schemas.openxmlformats.org/officeDocument/2006/relationships/hyperlink" Target="https://blogs.windows.com/business/2017/02/10/windows-10-surface-stomp-security-threats-new-enterprise-innovations/#lkhqH9dWWYpETeTH.97" TargetMode="External"/><Relationship Id="rId20" Type="http://schemas.openxmlformats.org/officeDocument/2006/relationships/hyperlink" Target="https://products.office.com/en-us/exchange/online-email-threat-protection" TargetMode="External"/><Relationship Id="rId1" Type="http://schemas.openxmlformats.org/officeDocument/2006/relationships/slideLayout" Target="../slideLayouts/slideLayout121.xml"/><Relationship Id="rId6" Type="http://schemas.openxmlformats.org/officeDocument/2006/relationships/hyperlink" Target="http://www.microsoft.com/ata" TargetMode="External"/><Relationship Id="rId11" Type="http://schemas.openxmlformats.org/officeDocument/2006/relationships/image" Target="../media/image50.png"/><Relationship Id="rId24" Type="http://schemas.openxmlformats.org/officeDocument/2006/relationships/image" Target="../media/image57.png"/><Relationship Id="rId5" Type="http://schemas.openxmlformats.org/officeDocument/2006/relationships/hyperlink" Target="https://docs.microsoft.com/en-us/azure/active-directory/active-directory-identityprotection" TargetMode="External"/><Relationship Id="rId15" Type="http://schemas.openxmlformats.org/officeDocument/2006/relationships/hyperlink" Target="https://www.microsoft.com/en-us/WindowsForBusiness/windows-atp" TargetMode="External"/><Relationship Id="rId23" Type="http://schemas.openxmlformats.org/officeDocument/2006/relationships/image" Target="../media/image56.png"/><Relationship Id="rId10" Type="http://schemas.openxmlformats.org/officeDocument/2006/relationships/image" Target="../media/image49.png"/><Relationship Id="rId19" Type="http://schemas.openxmlformats.org/officeDocument/2006/relationships/image" Target="../media/image55.png"/><Relationship Id="rId4" Type="http://schemas.openxmlformats.org/officeDocument/2006/relationships/hyperlink" Target="https://azure.microsoft.com/en-us/documentation/articles/active-directory-identityprotection/" TargetMode="External"/><Relationship Id="rId9" Type="http://schemas.openxmlformats.org/officeDocument/2006/relationships/image" Target="../media/image48.png"/><Relationship Id="rId14" Type="http://schemas.openxmlformats.org/officeDocument/2006/relationships/hyperlink" Target="https://docs.microsoft.com/en-us/azure/sql-database/sql-database-threat-detection" TargetMode="External"/><Relationship Id="rId22" Type="http://schemas.openxmlformats.org/officeDocument/2006/relationships/hyperlink" Target="https://www.microsoft.com/en-us/microsoftservices/campaigns/cybersecurity-protection.aspx#stage-3"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slide" Target="slide660.xml"/><Relationship Id="rId18" Type="http://schemas.openxmlformats.org/officeDocument/2006/relationships/image" Target="../media/image63.png"/><Relationship Id="rId3" Type="http://schemas.openxmlformats.org/officeDocument/2006/relationships/image" Target="../media/image58.png"/><Relationship Id="rId21" Type="http://schemas.openxmlformats.org/officeDocument/2006/relationships/image" Target="../media/image64.png"/><Relationship Id="rId7" Type="http://schemas.openxmlformats.org/officeDocument/2006/relationships/slide" Target="slide650.xml"/><Relationship Id="rId12" Type="http://schemas.openxmlformats.org/officeDocument/2006/relationships/image" Target="../media/image61.png"/><Relationship Id="rId17" Type="http://schemas.openxmlformats.org/officeDocument/2006/relationships/image" Target="../media/image1000.png"/><Relationship Id="rId2" Type="http://schemas.openxmlformats.org/officeDocument/2006/relationships/notesSlide" Target="../notesSlides/notesSlide32.xml"/><Relationship Id="rId16" Type="http://schemas.openxmlformats.org/officeDocument/2006/relationships/slide" Target="slide550.xml"/><Relationship Id="rId20" Type="http://schemas.openxmlformats.org/officeDocument/2006/relationships/image" Target="../media/image1010.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980.png"/><Relationship Id="rId5" Type="http://schemas.openxmlformats.org/officeDocument/2006/relationships/image" Target="../media/image960.png"/><Relationship Id="rId15" Type="http://schemas.openxmlformats.org/officeDocument/2006/relationships/image" Target="../media/image62.png"/><Relationship Id="rId23" Type="http://schemas.openxmlformats.org/officeDocument/2006/relationships/image" Target="../media/image1020.png"/><Relationship Id="rId10" Type="http://schemas.openxmlformats.org/officeDocument/2006/relationships/slide" Target="slide640.xml"/><Relationship Id="rId19" Type="http://schemas.openxmlformats.org/officeDocument/2006/relationships/slide" Target="slide670.xml"/><Relationship Id="rId4" Type="http://schemas.openxmlformats.org/officeDocument/2006/relationships/slide" Target="slide370.xml"/><Relationship Id="rId9" Type="http://schemas.openxmlformats.org/officeDocument/2006/relationships/image" Target="../media/image60.png"/><Relationship Id="rId14" Type="http://schemas.openxmlformats.org/officeDocument/2006/relationships/image" Target="../media/image990.png"/><Relationship Id="rId22" Type="http://schemas.openxmlformats.org/officeDocument/2006/relationships/slide" Target="slide520.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hyperlink" Target="https://docs.microsoft.com/en-us/azure/application-gateway/application-gateway-web-application-firewall-overview" TargetMode="External"/><Relationship Id="rId3" Type="http://schemas.openxmlformats.org/officeDocument/2006/relationships/image" Target="../media/image65.png"/><Relationship Id="rId7" Type="http://schemas.openxmlformats.org/officeDocument/2006/relationships/diagramData" Target="../diagrams/data5.xml"/><Relationship Id="rId12"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www.microsoft.com/" TargetMode="External"/><Relationship Id="rId11" Type="http://schemas.microsoft.com/office/2007/relationships/diagramDrawing" Target="../diagrams/drawing5.xml"/><Relationship Id="rId5" Type="http://schemas.openxmlformats.org/officeDocument/2006/relationships/image" Target="../media/image67.emf"/><Relationship Id="rId10" Type="http://schemas.openxmlformats.org/officeDocument/2006/relationships/diagramColors" Target="../diagrams/colors5.xml"/><Relationship Id="rId4" Type="http://schemas.openxmlformats.org/officeDocument/2006/relationships/image" Target="../media/image66.emf"/><Relationship Id="rId9"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60.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slide" Target="slide660.xml"/><Relationship Id="rId18" Type="http://schemas.openxmlformats.org/officeDocument/2006/relationships/image" Target="../media/image650.png"/><Relationship Id="rId3" Type="http://schemas.openxmlformats.org/officeDocument/2006/relationships/image" Target="../media/image600.png"/><Relationship Id="rId21" Type="http://schemas.openxmlformats.org/officeDocument/2006/relationships/image" Target="../media/image660.png"/><Relationship Id="rId7" Type="http://schemas.openxmlformats.org/officeDocument/2006/relationships/slide" Target="slide650.xml"/><Relationship Id="rId12" Type="http://schemas.openxmlformats.org/officeDocument/2006/relationships/image" Target="../media/image630.png"/><Relationship Id="rId17" Type="http://schemas.openxmlformats.org/officeDocument/2006/relationships/image" Target="../media/image1000.png"/><Relationship Id="rId2" Type="http://schemas.openxmlformats.org/officeDocument/2006/relationships/notesSlide" Target="../notesSlides/notesSlide320.xml"/><Relationship Id="rId16" Type="http://schemas.openxmlformats.org/officeDocument/2006/relationships/slide" Target="slide550.xml"/><Relationship Id="rId20" Type="http://schemas.openxmlformats.org/officeDocument/2006/relationships/image" Target="../media/image1010.png"/><Relationship Id="rId1" Type="http://schemas.openxmlformats.org/officeDocument/2006/relationships/slideLayout" Target="../slideLayouts/slideLayout120.xml"/><Relationship Id="rId6" Type="http://schemas.openxmlformats.org/officeDocument/2006/relationships/image" Target="../media/image610.png"/><Relationship Id="rId11" Type="http://schemas.openxmlformats.org/officeDocument/2006/relationships/image" Target="../media/image980.png"/><Relationship Id="rId5" Type="http://schemas.openxmlformats.org/officeDocument/2006/relationships/image" Target="../media/image960.png"/><Relationship Id="rId15" Type="http://schemas.openxmlformats.org/officeDocument/2006/relationships/image" Target="../media/image810.png"/><Relationship Id="rId23" Type="http://schemas.openxmlformats.org/officeDocument/2006/relationships/image" Target="../media/image1020.png"/><Relationship Id="rId10" Type="http://schemas.openxmlformats.org/officeDocument/2006/relationships/slide" Target="slide640.xml"/><Relationship Id="rId19" Type="http://schemas.openxmlformats.org/officeDocument/2006/relationships/slide" Target="slide670.xml"/><Relationship Id="rId4" Type="http://schemas.openxmlformats.org/officeDocument/2006/relationships/slide" Target="slide370.xml"/><Relationship Id="rId9" Type="http://schemas.openxmlformats.org/officeDocument/2006/relationships/image" Target="../media/image620.png"/><Relationship Id="rId14" Type="http://schemas.openxmlformats.org/officeDocument/2006/relationships/image" Target="../media/image990.png"/><Relationship Id="rId22" Type="http://schemas.openxmlformats.org/officeDocument/2006/relationships/slide" Target="slide520.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office365/securitycompliance/siem-integration-with-office-365-ti" TargetMode="External"/><Relationship Id="rId13" Type="http://schemas.openxmlformats.org/officeDocument/2006/relationships/image" Target="../media/image71.png"/><Relationship Id="rId3" Type="http://schemas.openxmlformats.org/officeDocument/2006/relationships/hyperlink" Target="https://docs.microsoft.com/en-us/graph/security-siemintegration" TargetMode="External"/><Relationship Id="rId7" Type="http://schemas.openxmlformats.org/officeDocument/2006/relationships/hyperlink" Target="https://docs.microsoft.com/en-us/office365/securitycompliance/siem-server-integration" TargetMode="External"/><Relationship Id="rId12" Type="http://schemas.openxmlformats.org/officeDocument/2006/relationships/image" Target="../media/image70.sv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hyperlink" Target="https://docs.microsoft.com/en-us/azure-advanced-threat-protection/cef-format-sa" TargetMode="External"/><Relationship Id="rId11" Type="http://schemas.openxmlformats.org/officeDocument/2006/relationships/image" Target="../media/image69.png"/><Relationship Id="rId5" Type="http://schemas.openxmlformats.org/officeDocument/2006/relationships/hyperlink" Target="https://docs.microsoft.com/en-us/windows/security/threat-protection/windows-defender-atp/enable-siem-integration-windows-defender-advanced-threat-protection" TargetMode="External"/><Relationship Id="rId10" Type="http://schemas.openxmlformats.org/officeDocument/2006/relationships/hyperlink" Target="https://docs.microsoft.com/en-us/azure/azure-monitor/overview" TargetMode="External"/><Relationship Id="rId4" Type="http://schemas.openxmlformats.org/officeDocument/2006/relationships/hyperlink" Target="https://docs.microsoft.com/en-us/graph/api/resources/security-api-overview?view=graph-rest-1.0" TargetMode="External"/><Relationship Id="rId9" Type="http://schemas.openxmlformats.org/officeDocument/2006/relationships/hyperlink" Target="https://docs.microsoft.com/en-us/cloud-app-security/siem" TargetMode="External"/><Relationship Id="rId14" Type="http://schemas.openxmlformats.org/officeDocument/2006/relationships/image" Target="../media/image72.svg"/></Relationships>
</file>

<file path=ppt/slides/_rels/slide370.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hyperlink" Target="https://docs.microsoft.com/en-us/azure/application-gateway/application-gateway-web-application-firewall-overview" TargetMode="External"/><Relationship Id="rId3" Type="http://schemas.openxmlformats.org/officeDocument/2006/relationships/image" Target="../media/image65.png"/><Relationship Id="rId7" Type="http://schemas.openxmlformats.org/officeDocument/2006/relationships/diagramData" Target="../diagrams/data50.xml"/><Relationship Id="rId12" Type="http://schemas.openxmlformats.org/officeDocument/2006/relationships/image" Target="../media/image68.png"/><Relationship Id="rId2" Type="http://schemas.openxmlformats.org/officeDocument/2006/relationships/notesSlide" Target="../notesSlides/notesSlide330.xml"/><Relationship Id="rId1" Type="http://schemas.openxmlformats.org/officeDocument/2006/relationships/slideLayout" Target="../slideLayouts/slideLayout120.xml"/><Relationship Id="rId6" Type="http://schemas.openxmlformats.org/officeDocument/2006/relationships/hyperlink" Target="http://www.microsoft.com/" TargetMode="External"/><Relationship Id="rId11" Type="http://schemas.microsoft.com/office/2007/relationships/diagramDrawing" Target="../diagrams/drawing50.xml"/><Relationship Id="rId5" Type="http://schemas.openxmlformats.org/officeDocument/2006/relationships/image" Target="../media/image67.emf"/><Relationship Id="rId10" Type="http://schemas.openxmlformats.org/officeDocument/2006/relationships/diagramColors" Target="../diagrams/colors50.xml"/><Relationship Id="rId4" Type="http://schemas.openxmlformats.org/officeDocument/2006/relationships/image" Target="../media/image66.emf"/><Relationship Id="rId9" Type="http://schemas.openxmlformats.org/officeDocument/2006/relationships/diagramQuickStyle" Target="../diagrams/quickStyle50.xml"/></Relationships>
</file>

<file path=ppt/slides/_rels/slide38.xml.rels><?xml version="1.0" encoding="UTF-8" standalone="yes"?>
<Relationships xmlns="http://schemas.openxmlformats.org/package/2006/relationships"><Relationship Id="rId8" Type="http://schemas.openxmlformats.org/officeDocument/2006/relationships/hyperlink" Target="https://blogs.technet.microsoft.com/datacentersecurity/2017/11/29/why-use-shielded-vms-for-your-privileged-access-workstation-paw-solution/" TargetMode="External"/><Relationship Id="rId3" Type="http://schemas.openxmlformats.org/officeDocument/2006/relationships/hyperlink" Target="https://youtu.be/G-GJuDWbBE8" TargetMode="External"/><Relationship Id="rId7" Type="http://schemas.openxmlformats.org/officeDocument/2006/relationships/hyperlink" Target="https://youtu.be/Mya2vkW_IcU" TargetMode="External"/><Relationship Id="rId2" Type="http://schemas.openxmlformats.org/officeDocument/2006/relationships/hyperlink" Target="https://aka.ms/IRRG" TargetMode="External"/><Relationship Id="rId1" Type="http://schemas.openxmlformats.org/officeDocument/2006/relationships/slideLayout" Target="../slideLayouts/slideLayout8.xml"/><Relationship Id="rId6" Type="http://schemas.openxmlformats.org/officeDocument/2006/relationships/hyperlink" Target="https://support.office.com/en-us/article/attack-simulator-office-365-da5845db-c578-4a41-b2cb-5a09689a551b" TargetMode="External"/><Relationship Id="rId5" Type="http://schemas.openxmlformats.org/officeDocument/2006/relationships/hyperlink" Target="https://youtu.be/5jWGU2VM3SI" TargetMode="External"/><Relationship Id="rId4" Type="http://schemas.openxmlformats.org/officeDocument/2006/relationships/hyperlink" Target="https://blogs.windows.com/business/2018/04/17/new-capabilities-of-windows-defender-atp-further-maximizing-the-effectiveness-and-robustness-of-endpoint-security/#zlVq8xyJqjkB36CQ.97" TargetMode="External"/><Relationship Id="rId9" Type="http://schemas.openxmlformats.org/officeDocument/2006/relationships/hyperlink" Target="https://gallery.technet.microsoft.com/Azure-Security-Response-in-dd18c678"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ie89m8DiGiw" TargetMode="External"/><Relationship Id="rId2" Type="http://schemas.openxmlformats.org/officeDocument/2006/relationships/hyperlink" Target="https://youtu.be/rqxRXcn_d-g" TargetMode="External"/><Relationship Id="rId1" Type="http://schemas.openxmlformats.org/officeDocument/2006/relationships/slideLayout" Target="../slideLayouts/slideLayout8.xml"/><Relationship Id="rId5" Type="http://schemas.openxmlformats.org/officeDocument/2006/relationships/hyperlink" Target="https://youtu.be/T6FgiJER6mM" TargetMode="External"/><Relationship Id="rId4" Type="http://schemas.openxmlformats.org/officeDocument/2006/relationships/hyperlink" Target="https://youtu.be/BbQ3G2owiMo" TargetMode="External"/></Relationships>
</file>

<file path=ppt/slides/_rels/slide4.xml.rels><?xml version="1.0" encoding="UTF-8" standalone="yes"?>
<Relationships xmlns="http://schemas.openxmlformats.org/package/2006/relationships"><Relationship Id="rId13" Type="http://schemas.openxmlformats.org/officeDocument/2006/relationships/slide" Target="slide370.xml"/><Relationship Id="rId26" Type="http://schemas.openxmlformats.org/officeDocument/2006/relationships/image" Target="../media/image177.png"/><Relationship Id="rId39" Type="http://schemas.openxmlformats.org/officeDocument/2006/relationships/image" Target="../media/image18.png"/><Relationship Id="rId34" Type="http://schemas.openxmlformats.org/officeDocument/2006/relationships/slide" Target="slide83.xml"/><Relationship Id="rId42" Type="http://schemas.openxmlformats.org/officeDocument/2006/relationships/image" Target="../media/image19.png"/><Relationship Id="rId47" Type="http://schemas.openxmlformats.org/officeDocument/2006/relationships/image" Target="../media/image240.png"/><Relationship Id="rId50" Type="http://schemas.openxmlformats.org/officeDocument/2006/relationships/image" Target="../media/image250.png"/><Relationship Id="rId55" Type="http://schemas.openxmlformats.org/officeDocument/2006/relationships/image" Target="../media/image251.png"/><Relationship Id="rId2" Type="http://schemas.openxmlformats.org/officeDocument/2006/relationships/notesSlide" Target="../notesSlides/notesSlide4.xml"/><Relationship Id="rId16" Type="http://schemas.openxmlformats.org/officeDocument/2006/relationships/image" Target="../media/image1310.png"/><Relationship Id="rId29" Type="http://schemas.openxmlformats.org/officeDocument/2006/relationships/image" Target="../media/image1810.png"/><Relationship Id="rId1" Type="http://schemas.openxmlformats.org/officeDocument/2006/relationships/slideLayout" Target="../slideLayouts/slideLayout12.xml"/><Relationship Id="rId11" Type="http://schemas.openxmlformats.org/officeDocument/2006/relationships/image" Target="../media/image126.png"/><Relationship Id="rId32" Type="http://schemas.openxmlformats.org/officeDocument/2006/relationships/image" Target="../media/image1910.png"/><Relationship Id="rId37" Type="http://schemas.openxmlformats.org/officeDocument/2006/relationships/slide" Target="slide190.xml"/><Relationship Id="rId40" Type="http://schemas.openxmlformats.org/officeDocument/2006/relationships/slide" Target="slide200.xml"/><Relationship Id="rId45" Type="http://schemas.openxmlformats.org/officeDocument/2006/relationships/image" Target="../media/image20.png"/><Relationship Id="rId53" Type="http://schemas.openxmlformats.org/officeDocument/2006/relationships/image" Target="../media/image23.png"/><Relationship Id="rId58" Type="http://schemas.openxmlformats.org/officeDocument/2006/relationships/image" Target="../media/image242.png"/><Relationship Id="rId15" Type="http://schemas.openxmlformats.org/officeDocument/2006/relationships/image" Target="../media/image12.png"/><Relationship Id="rId28" Type="http://schemas.openxmlformats.org/officeDocument/2006/relationships/slide" Target="slide520.xml"/><Relationship Id="rId36" Type="http://schemas.openxmlformats.org/officeDocument/2006/relationships/image" Target="../media/image17.png"/><Relationship Id="rId49" Type="http://schemas.openxmlformats.org/officeDocument/2006/relationships/slide" Target="slide640.xml"/><Relationship Id="rId57" Type="http://schemas.openxmlformats.org/officeDocument/2006/relationships/slide" Target="slide16.xml"/><Relationship Id="rId10" Type="http://schemas.openxmlformats.org/officeDocument/2006/relationships/slide" Target="slide360.xml"/><Relationship Id="rId31" Type="http://schemas.openxmlformats.org/officeDocument/2006/relationships/slide" Target="slide120.xml"/><Relationship Id="rId44" Type="http://schemas.openxmlformats.org/officeDocument/2006/relationships/image" Target="../media/image230.png"/><Relationship Id="rId52" Type="http://schemas.openxmlformats.org/officeDocument/2006/relationships/image" Target="../media/image241.png"/><Relationship Id="rId14" Type="http://schemas.openxmlformats.org/officeDocument/2006/relationships/image" Target="../media/image130.png"/><Relationship Id="rId27" Type="http://schemas.openxmlformats.org/officeDocument/2006/relationships/image" Target="../media/image14.png"/><Relationship Id="rId30" Type="http://schemas.openxmlformats.org/officeDocument/2006/relationships/image" Target="../media/image15.png"/><Relationship Id="rId35" Type="http://schemas.openxmlformats.org/officeDocument/2006/relationships/image" Target="../media/image2010.png"/><Relationship Id="rId43" Type="http://schemas.openxmlformats.org/officeDocument/2006/relationships/slide" Target="slide270.xml"/><Relationship Id="rId48" Type="http://schemas.openxmlformats.org/officeDocument/2006/relationships/image" Target="../media/image21.png"/><Relationship Id="rId56" Type="http://schemas.openxmlformats.org/officeDocument/2006/relationships/image" Target="../media/image24.png"/><Relationship Id="rId51" Type="http://schemas.openxmlformats.org/officeDocument/2006/relationships/image" Target="../media/image22.png"/><Relationship Id="rId3" Type="http://schemas.openxmlformats.org/officeDocument/2006/relationships/image" Target="../media/image10.png"/><Relationship Id="rId12" Type="http://schemas.openxmlformats.org/officeDocument/2006/relationships/image" Target="../media/image11.png"/><Relationship Id="rId17" Type="http://schemas.openxmlformats.org/officeDocument/2006/relationships/image" Target="../media/image13.png"/><Relationship Id="rId25" Type="http://schemas.openxmlformats.org/officeDocument/2006/relationships/slide" Target="slide550.xml"/><Relationship Id="rId33" Type="http://schemas.openxmlformats.org/officeDocument/2006/relationships/image" Target="../media/image16.png"/><Relationship Id="rId38" Type="http://schemas.openxmlformats.org/officeDocument/2006/relationships/image" Target="../media/image211.png"/><Relationship Id="rId46" Type="http://schemas.openxmlformats.org/officeDocument/2006/relationships/slide" Target="slide790.xml"/><Relationship Id="rId41" Type="http://schemas.openxmlformats.org/officeDocument/2006/relationships/image" Target="../media/image220.png"/><Relationship Id="rId54" Type="http://schemas.openxmlformats.org/officeDocument/2006/relationships/slide" Target="slide310.xml"/></Relationships>
</file>

<file path=ppt/slides/_rels/slide40.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8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92.jpeg"/><Relationship Id="rId84" Type="http://schemas.openxmlformats.org/officeDocument/2006/relationships/image" Target="../media/image100.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80.png"/><Relationship Id="rId32" Type="http://schemas.openxmlformats.org/officeDocument/2006/relationships/image" Target="../media/image52.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95.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75.png"/><Relationship Id="rId90" Type="http://schemas.openxmlformats.org/officeDocument/2006/relationships/image" Target="../media/image103.png"/><Relationship Id="rId95" Type="http://schemas.openxmlformats.org/officeDocument/2006/relationships/image" Target="../media/image3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91.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01.png"/><Relationship Id="rId12" Type="http://schemas.openxmlformats.org/officeDocument/2006/relationships/image" Target="../media/image8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85.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107.png"/><Relationship Id="rId108" Type="http://schemas.openxmlformats.org/officeDocument/2006/relationships/image" Target="../media/image109.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05.png"/><Relationship Id="rId1" Type="http://schemas.openxmlformats.org/officeDocument/2006/relationships/slideLayout" Target="../slideLayouts/slideLayout28.xml"/><Relationship Id="rId6" Type="http://schemas.openxmlformats.org/officeDocument/2006/relationships/image" Target="../media/image7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48.png"/><Relationship Id="rId49" Type="http://schemas.openxmlformats.org/officeDocument/2006/relationships/image" Target="../media/image66.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90.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97.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8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86.emf"/><Relationship Id="rId50" Type="http://schemas.openxmlformats.org/officeDocument/2006/relationships/image" Target="../media/image6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77.png"/><Relationship Id="rId71" Type="http://schemas.openxmlformats.org/officeDocument/2006/relationships/image" Target="../media/image93.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38.xml"/><Relationship Id="rId29" Type="http://schemas.openxmlformats.org/officeDocument/2006/relationships/image" Target="../media/image49.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102.png"/><Relationship Id="rId110" Type="http://schemas.openxmlformats.org/officeDocument/2006/relationships/image" Target="../media/image40.jpeg"/><Relationship Id="rId115" Type="http://schemas.openxmlformats.org/officeDocument/2006/relationships/image" Target="../media/image110.png"/><Relationship Id="rId61" Type="http://schemas.openxmlformats.org/officeDocument/2006/relationships/hyperlink" Target="https://aka.ms/SIEMConnect" TargetMode="External"/><Relationship Id="rId82" Type="http://schemas.openxmlformats.org/officeDocument/2006/relationships/image" Target="../media/image98.png"/><Relationship Id="rId19" Type="http://schemas.openxmlformats.org/officeDocument/2006/relationships/hyperlink" Target="https://aka.ms/O365SecRoadmap" TargetMode="External"/><Relationship Id="rId14" Type="http://schemas.openxmlformats.org/officeDocument/2006/relationships/image" Target="../media/image83.png"/><Relationship Id="rId30" Type="http://schemas.openxmlformats.org/officeDocument/2006/relationships/image" Target="../media/image50.png"/><Relationship Id="rId35" Type="http://schemas.openxmlformats.org/officeDocument/2006/relationships/image" Target="../media/image87.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96.png"/><Relationship Id="rId100" Type="http://schemas.openxmlformats.org/officeDocument/2006/relationships/image" Target="../media/image106.png"/><Relationship Id="rId105" Type="http://schemas.openxmlformats.org/officeDocument/2006/relationships/image" Target="../media/image108.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7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04.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11.png"/><Relationship Id="rId3" Type="http://schemas.openxmlformats.org/officeDocument/2006/relationships/image" Target="../media/image73.png"/><Relationship Id="rId25" Type="http://schemas.openxmlformats.org/officeDocument/2006/relationships/hyperlink" Target="https://aka.ms/ESAE" TargetMode="External"/><Relationship Id="rId46" Type="http://schemas.openxmlformats.org/officeDocument/2006/relationships/image" Target="../media/image65.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99.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84.png"/><Relationship Id="rId36" Type="http://schemas.openxmlformats.org/officeDocument/2006/relationships/image" Target="../media/image88.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55.png"/><Relationship Id="rId10" Type="http://schemas.openxmlformats.org/officeDocument/2006/relationships/image" Target="../media/image79.png"/><Relationship Id="rId31" Type="http://schemas.openxmlformats.org/officeDocument/2006/relationships/image" Target="../media/image51.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94.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74.svg"/><Relationship Id="rId9" Type="http://schemas.openxmlformats.org/officeDocument/2006/relationships/hyperlink" Target="https://docs.microsoft.com/en-us/sccm/" TargetMode="External"/></Relationships>
</file>

<file path=ppt/slides/_rels/slide400.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8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92.jpeg"/><Relationship Id="rId84" Type="http://schemas.openxmlformats.org/officeDocument/2006/relationships/image" Target="../media/image100.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80.png"/><Relationship Id="rId32" Type="http://schemas.openxmlformats.org/officeDocument/2006/relationships/image" Target="../media/image52.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95.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75.png"/><Relationship Id="rId90" Type="http://schemas.openxmlformats.org/officeDocument/2006/relationships/image" Target="../media/image103.png"/><Relationship Id="rId95" Type="http://schemas.openxmlformats.org/officeDocument/2006/relationships/image" Target="../media/image3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91.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01.png"/><Relationship Id="rId12" Type="http://schemas.openxmlformats.org/officeDocument/2006/relationships/image" Target="../media/image8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85.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107.png"/><Relationship Id="rId108" Type="http://schemas.openxmlformats.org/officeDocument/2006/relationships/image" Target="../media/image109.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05.png"/><Relationship Id="rId1" Type="http://schemas.openxmlformats.org/officeDocument/2006/relationships/slideLayout" Target="../slideLayouts/slideLayout281.xml"/><Relationship Id="rId6" Type="http://schemas.openxmlformats.org/officeDocument/2006/relationships/image" Target="../media/image7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48.png"/><Relationship Id="rId49" Type="http://schemas.openxmlformats.org/officeDocument/2006/relationships/image" Target="../media/image66.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90.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97.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8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86.emf"/><Relationship Id="rId50" Type="http://schemas.openxmlformats.org/officeDocument/2006/relationships/image" Target="../media/image6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77.png"/><Relationship Id="rId71" Type="http://schemas.openxmlformats.org/officeDocument/2006/relationships/image" Target="../media/image93.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350.xml"/><Relationship Id="rId29" Type="http://schemas.openxmlformats.org/officeDocument/2006/relationships/image" Target="../media/image49.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102.png"/><Relationship Id="rId110" Type="http://schemas.openxmlformats.org/officeDocument/2006/relationships/image" Target="../media/image40.jpeg"/><Relationship Id="rId115" Type="http://schemas.openxmlformats.org/officeDocument/2006/relationships/image" Target="../media/image110.png"/><Relationship Id="rId61" Type="http://schemas.openxmlformats.org/officeDocument/2006/relationships/hyperlink" Target="https://aka.ms/SIEMConnect" TargetMode="External"/><Relationship Id="rId82" Type="http://schemas.openxmlformats.org/officeDocument/2006/relationships/image" Target="../media/image98.png"/><Relationship Id="rId19" Type="http://schemas.openxmlformats.org/officeDocument/2006/relationships/hyperlink" Target="https://aka.ms/O365SecRoadmap" TargetMode="External"/><Relationship Id="rId14" Type="http://schemas.openxmlformats.org/officeDocument/2006/relationships/image" Target="../media/image83.png"/><Relationship Id="rId30" Type="http://schemas.openxmlformats.org/officeDocument/2006/relationships/image" Target="../media/image50.png"/><Relationship Id="rId35" Type="http://schemas.openxmlformats.org/officeDocument/2006/relationships/image" Target="../media/image87.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96.png"/><Relationship Id="rId100" Type="http://schemas.openxmlformats.org/officeDocument/2006/relationships/image" Target="../media/image106.png"/><Relationship Id="rId105" Type="http://schemas.openxmlformats.org/officeDocument/2006/relationships/image" Target="../media/image108.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7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04.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11.png"/><Relationship Id="rId3" Type="http://schemas.openxmlformats.org/officeDocument/2006/relationships/image" Target="../media/image73.png"/><Relationship Id="rId25" Type="http://schemas.openxmlformats.org/officeDocument/2006/relationships/hyperlink" Target="https://aka.ms/ESAE" TargetMode="External"/><Relationship Id="rId46" Type="http://schemas.openxmlformats.org/officeDocument/2006/relationships/image" Target="../media/image65.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99.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84.png"/><Relationship Id="rId36" Type="http://schemas.openxmlformats.org/officeDocument/2006/relationships/image" Target="../media/image88.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55.png"/><Relationship Id="rId10" Type="http://schemas.openxmlformats.org/officeDocument/2006/relationships/image" Target="../media/image79.png"/><Relationship Id="rId31" Type="http://schemas.openxmlformats.org/officeDocument/2006/relationships/image" Target="../media/image51.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94.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74.svg"/><Relationship Id="rId9" Type="http://schemas.openxmlformats.org/officeDocument/2006/relationships/hyperlink" Target="https://docs.microsoft.com/en-us/sccm/"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www.microsoft.com/SDL" TargetMode="External"/><Relationship Id="rId7" Type="http://schemas.openxmlformats.org/officeDocument/2006/relationships/slide" Target="slide460.xml"/><Relationship Id="rId12" Type="http://schemas.openxmlformats.org/officeDocument/2006/relationships/comments" Target="../comments/comment1.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12.png"/><Relationship Id="rId11" Type="http://schemas.openxmlformats.org/officeDocument/2006/relationships/image" Target="../media/image121.png"/><Relationship Id="rId5" Type="http://schemas.openxmlformats.org/officeDocument/2006/relationships/hyperlink" Target="https://technet.microsoft.com/en-us/security/dn440717.aspx" TargetMode="External"/><Relationship Id="rId10" Type="http://schemas.openxmlformats.org/officeDocument/2006/relationships/slide" Target="slide60.xml"/><Relationship Id="rId4" Type="http://schemas.openxmlformats.org/officeDocument/2006/relationships/hyperlink" Target="http://www.iso.org/iso/home/store/catalogue_tc/catalogue_detail.htm?csnumber=44378" TargetMode="External"/><Relationship Id="rId9"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slide" Target="slide60.xml"/><Relationship Id="rId5" Type="http://schemas.openxmlformats.org/officeDocument/2006/relationships/image" Target="../media/image113.png"/><Relationship Id="rId4" Type="http://schemas.openxmlformats.org/officeDocument/2006/relationships/hyperlink" Target="https://blogs.windows.com/msedgedev/2017/02/23/mitigating-arbitrary-native-code-execution/#u3KRkxycFBKlFYxy.9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0.xml.rels><?xml version="1.0" encoding="UTF-8" standalone="yes"?>
<Relationships xmlns="http://schemas.openxmlformats.org/package/2006/relationships"><Relationship Id="rId26" Type="http://schemas.openxmlformats.org/officeDocument/2006/relationships/hyperlink" Target="http://www.microsoft.com/ata" TargetMode="External"/><Relationship Id="rId21" Type="http://schemas.openxmlformats.org/officeDocument/2006/relationships/hyperlink" Target="http://aka.ms/pam" TargetMode="External"/><Relationship Id="rId42" Type="http://schemas.openxmlformats.org/officeDocument/2006/relationships/image" Target="../media/image1080.png"/><Relationship Id="rId47" Type="http://schemas.openxmlformats.org/officeDocument/2006/relationships/image" Target="../media/image1011.png"/><Relationship Id="rId63" Type="http://schemas.openxmlformats.org/officeDocument/2006/relationships/image" Target="../media/image820.png"/><Relationship Id="rId68" Type="http://schemas.openxmlformats.org/officeDocument/2006/relationships/image" Target="../media/image96.svg"/><Relationship Id="rId84" Type="http://schemas.openxmlformats.org/officeDocument/2006/relationships/image" Target="../media/image108.emf"/><Relationship Id="rId89" Type="http://schemas.openxmlformats.org/officeDocument/2006/relationships/image" Target="../media/image1070.png"/><Relationship Id="rId16" Type="http://schemas.openxmlformats.org/officeDocument/2006/relationships/hyperlink" Target="https://aka.ms/O365SecRoadmap" TargetMode="External"/><Relationship Id="rId11" Type="http://schemas.openxmlformats.org/officeDocument/2006/relationships/image" Target="../media/image811.png"/><Relationship Id="rId32" Type="http://schemas.openxmlformats.org/officeDocument/2006/relationships/hyperlink" Target="https://blogs.office.com/2013/10/28/office-365-compliance-controls-data-loss-prevention/" TargetMode="External"/><Relationship Id="rId37" Type="http://schemas.openxmlformats.org/officeDocument/2006/relationships/image" Target="../media/image971.png"/><Relationship Id="rId53" Type="http://schemas.openxmlformats.org/officeDocument/2006/relationships/hyperlink" Target="https://azure.microsoft.com/en-us/services/site-recovery/" TargetMode="External"/><Relationship Id="rId58" Type="http://schemas.openxmlformats.org/officeDocument/2006/relationships/image" Target="../media/image48.png"/><Relationship Id="rId74" Type="http://schemas.openxmlformats.org/officeDocument/2006/relationships/image" Target="../media/image40.jpeg"/><Relationship Id="rId79" Type="http://schemas.openxmlformats.org/officeDocument/2006/relationships/hyperlink" Target="https://www.microsoft.com/en-us/cloud-platform/cloud-app-security" TargetMode="External"/><Relationship Id="rId102" Type="http://schemas.openxmlformats.org/officeDocument/2006/relationships/hyperlink" Target="https://azure.microsoft.com/en-us/blog/introducing-microsoft-azure-sphere-secure-and-power-the-intelligent-edge/" TargetMode="External"/><Relationship Id="rId5" Type="http://schemas.openxmlformats.org/officeDocument/2006/relationships/hyperlink" Target="https://blogs.technet.microsoft.com/cbernier/2015/12/02/microsoft-intune-and-apple-mac-management/" TargetMode="External"/><Relationship Id="rId90" Type="http://schemas.openxmlformats.org/officeDocument/2006/relationships/image" Target="../media/image900.png"/><Relationship Id="rId95" Type="http://schemas.openxmlformats.org/officeDocument/2006/relationships/image" Target="../media/image109.png"/><Relationship Id="rId22" Type="http://schemas.openxmlformats.org/officeDocument/2006/relationships/hyperlink" Target="https://azure.microsoft.com/en-us/documentation/articles/active-directory-privileged-identity-management-configure/" TargetMode="External"/><Relationship Id="rId27" Type="http://schemas.openxmlformats.org/officeDocument/2006/relationships/hyperlink" Target="https://www.microsoft.com/en-us/cloud-platform/azure-information-protection" TargetMode="External"/><Relationship Id="rId43" Type="http://schemas.openxmlformats.org/officeDocument/2006/relationships/hyperlink" Target="https://azure.microsoft.com/en-us/services/security-center/" TargetMode="External"/><Relationship Id="rId48" Type="http://schemas.openxmlformats.org/officeDocument/2006/relationships/hyperlink" Target="https://docs.microsoft.com/en-us/azure/security/azure-security-antimalware" TargetMode="External"/><Relationship Id="rId64" Type="http://schemas.openxmlformats.org/officeDocument/2006/relationships/image" Target="../media/image83.emf"/><Relationship Id="rId69" Type="http://schemas.openxmlformats.org/officeDocument/2006/relationships/image" Target="../media/image67.emf"/><Relationship Id="rId80" Type="http://schemas.openxmlformats.org/officeDocument/2006/relationships/image" Target="../media/image870.png"/><Relationship Id="rId85" Type="http://schemas.openxmlformats.org/officeDocument/2006/relationships/hyperlink" Target="https://www.microsoft.com/en-us/WindowsForBusiness/Windows-security" TargetMode="External"/><Relationship Id="rId12" Type="http://schemas.openxmlformats.org/officeDocument/2006/relationships/hyperlink" Target="https://blogs.office.com/2015/04/21/announcing-customer-lockbox-for-office-365/" TargetMode="External"/><Relationship Id="rId17" Type="http://schemas.openxmlformats.org/officeDocument/2006/relationships/hyperlink" Target="http://aka.ms/rapidattack" TargetMode="External"/><Relationship Id="rId25" Type="http://schemas.openxmlformats.org/officeDocument/2006/relationships/hyperlink" Target="https://www.microsoft.com/en-us/microsoftservices/campaigns/cybersecurity-protection.aspx#stage-1" TargetMode="External"/><Relationship Id="rId33" Type="http://schemas.openxmlformats.org/officeDocument/2006/relationships/hyperlink" Target="https://docs.microsoft.com/en-us/information-protection/get-started/requirements-applications" TargetMode="External"/><Relationship Id="rId38" Type="http://schemas.openxmlformats.org/officeDocument/2006/relationships/image" Target="../media/image981.png"/><Relationship Id="rId46" Type="http://schemas.openxmlformats.org/officeDocument/2006/relationships/hyperlink" Target="https://docs.microsoft.com/en-us/azure/virtual-network/virtual-networks-nsg" TargetMode="External"/><Relationship Id="rId59" Type="http://schemas.openxmlformats.org/officeDocument/2006/relationships/image" Target="../media/image49.png"/><Relationship Id="rId67" Type="http://schemas.openxmlformats.org/officeDocument/2006/relationships/image" Target="../media/image950.png"/><Relationship Id="rId103" Type="http://schemas.openxmlformats.org/officeDocument/2006/relationships/image" Target="../media/image930.png"/><Relationship Id="rId20" Type="http://schemas.openxmlformats.org/officeDocument/2006/relationships/image" Target="../media/image880.png"/><Relationship Id="rId41" Type="http://schemas.openxmlformats.org/officeDocument/2006/relationships/hyperlink" Target="https://azure.microsoft.com/en-us/documentation/articles/active-directory-conditional-access/" TargetMode="External"/><Relationship Id="rId54" Type="http://schemas.openxmlformats.org/officeDocument/2006/relationships/hyperlink" Target="http://aka.ms/cyberpaw" TargetMode="External"/><Relationship Id="rId62" Type="http://schemas.openxmlformats.org/officeDocument/2006/relationships/image" Target="../media/image52.png"/><Relationship Id="rId70" Type="http://schemas.openxmlformats.org/officeDocument/2006/relationships/image" Target="../media/image1030.png"/><Relationship Id="rId75" Type="http://schemas.openxmlformats.org/officeDocument/2006/relationships/hyperlink" Target="https://developer.microsoft.com/en-us/windows/iot" TargetMode="External"/><Relationship Id="rId83" Type="http://schemas.openxmlformats.org/officeDocument/2006/relationships/hyperlink" Target="https://technet.microsoft.com/en-us/itpro/windows/keep-secure/windows-10-security-guide" TargetMode="External"/><Relationship Id="rId88" Type="http://schemas.openxmlformats.org/officeDocument/2006/relationships/hyperlink" Target="https://azure.microsoft.com/en-us/services/expressroute/" TargetMode="External"/><Relationship Id="rId91" Type="http://schemas.openxmlformats.org/officeDocument/2006/relationships/hyperlink" Target="http://download.microsoft.com/download/5/0/8/50856745-C5AE-451A-80DC-47A920B9D545/AFCEA_PADS_Datasheet.pdf" TargetMode="External"/><Relationship Id="rId96" Type="http://schemas.openxmlformats.org/officeDocument/2006/relationships/hyperlink" Target="https://blogs.msdn.microsoft.com/azuresecurity/2016/08/23/azure-log-siem-configuration-steps/" TargetMode="External"/><Relationship Id="rId1" Type="http://schemas.openxmlformats.org/officeDocument/2006/relationships/slideLayout" Target="../slideLayouts/slideLayout280.xml"/><Relationship Id="rId6" Type="http://schemas.openxmlformats.org/officeDocument/2006/relationships/image" Target="../media/image760.png"/><Relationship Id="rId15" Type="http://schemas.openxmlformats.org/officeDocument/2006/relationships/hyperlink" Target="https://aka.ms/sparoadmap" TargetMode="External"/><Relationship Id="rId23" Type="http://schemas.openxmlformats.org/officeDocument/2006/relationships/hyperlink" Target="https://technet.microsoft.com/en-us/itpro/windows/keep-secure/manage-identity-verification-using-microsoft-passport" TargetMode="External"/><Relationship Id="rId28" Type="http://schemas.openxmlformats.org/officeDocument/2006/relationships/hyperlink" Target="https://blogs.technet.microsoft.com/enterprisemobility/2016/08/10/azure-information-protection-with-hyok-hold-your-own-key/" TargetMode="External"/><Relationship Id="rId36" Type="http://schemas.openxmlformats.org/officeDocument/2006/relationships/image" Target="../media/image961.png"/><Relationship Id="rId49" Type="http://schemas.openxmlformats.org/officeDocument/2006/relationships/image" Target="../media/image39.png"/><Relationship Id="rId57" Type="http://schemas.openxmlformats.org/officeDocument/2006/relationships/hyperlink" Target="https://azure.microsoft.com/en-us/marketplace/" TargetMode="External"/><Relationship Id="rId10" Type="http://schemas.openxmlformats.org/officeDocument/2006/relationships/image" Target="../media/image800.png"/><Relationship Id="rId31" Type="http://schemas.openxmlformats.org/officeDocument/2006/relationships/hyperlink" Target="https://msdn.microsoft.com/en-us/library/dn948096.aspx" TargetMode="External"/><Relationship Id="rId44" Type="http://schemas.openxmlformats.org/officeDocument/2006/relationships/hyperlink" Target="https://azure.microsoft.com/en-us/services/key-vault/" TargetMode="External"/><Relationship Id="rId52" Type="http://schemas.openxmlformats.org/officeDocument/2006/relationships/hyperlink" Target="https://www.microsoft.com/en-us/TrustCenter/Security/default.aspx" TargetMode="External"/><Relationship Id="rId60" Type="http://schemas.openxmlformats.org/officeDocument/2006/relationships/image" Target="../media/image50.png"/><Relationship Id="rId65" Type="http://schemas.openxmlformats.org/officeDocument/2006/relationships/image" Target="../media/image840.png"/><Relationship Id="rId73" Type="http://schemas.openxmlformats.org/officeDocument/2006/relationships/hyperlink" Target="https://www.microsoft.com/en-us/WindowsForBusiness/windows-atp" TargetMode="External"/><Relationship Id="rId78" Type="http://schemas.openxmlformats.org/officeDocument/2006/relationships/image" Target="../media/image860.png"/><Relationship Id="rId81" Type="http://schemas.openxmlformats.org/officeDocument/2006/relationships/image" Target="../media/image66.emf"/><Relationship Id="rId86" Type="http://schemas.openxmlformats.org/officeDocument/2006/relationships/hyperlink" Target="https://www.microsoft.com/en-us/cloud-platform/microsoft-intune" TargetMode="External"/><Relationship Id="rId94" Type="http://schemas.openxmlformats.org/officeDocument/2006/relationships/hyperlink" Target="https://support.office.com/en-us/article/Office-365-Security-Compliance-Center-7e696a40-b86b-4a20-afcc-559218b7b1b8?ui=en-US&amp;rs=en-US&amp;ad=US" TargetMode="External"/><Relationship Id="rId99" Type="http://schemas.openxmlformats.org/officeDocument/2006/relationships/image" Target="../media/image910.png"/><Relationship Id="rId101" Type="http://schemas.openxmlformats.org/officeDocument/2006/relationships/hyperlink" Target="http://www.iiconsortium.org/pdf/SMM_Description_and_Intended_Use_2018-04-09.pdf" TargetMode="External"/><Relationship Id="rId4" Type="http://schemas.openxmlformats.org/officeDocument/2006/relationships/hyperlink" Target="http://www.microsoft.com/SDL" TargetMode="External"/><Relationship Id="rId9" Type="http://schemas.openxmlformats.org/officeDocument/2006/relationships/image" Target="../media/image790.png"/><Relationship Id="rId13" Type="http://schemas.openxmlformats.org/officeDocument/2006/relationships/image" Target="../media/image55.png"/><Relationship Id="rId18" Type="http://schemas.openxmlformats.org/officeDocument/2006/relationships/hyperlink" Target="https://docs.microsoft.com/en-us/azure/active-directory/active-directory-identityprotection" TargetMode="External"/><Relationship Id="rId39" Type="http://schemas.openxmlformats.org/officeDocument/2006/relationships/hyperlink" Target="https://blogs.technet.microsoft.com/enterprisemobility/2015/09/08/sealpath-brings-rms-protection-to-autocad/" TargetMode="External"/><Relationship Id="rId34" Type="http://schemas.openxmlformats.org/officeDocument/2006/relationships/image" Target="../media/image94.jpg"/><Relationship Id="rId50" Type="http://schemas.openxmlformats.org/officeDocument/2006/relationships/image" Target="../media/image1021.png"/><Relationship Id="rId55" Type="http://schemas.openxmlformats.org/officeDocument/2006/relationships/image" Target="../media/image700.png"/><Relationship Id="rId76" Type="http://schemas.openxmlformats.org/officeDocument/2006/relationships/hyperlink" Target="https://www.microsoft.com/en-us/iot-central/" TargetMode="External"/><Relationship Id="rId97" Type="http://schemas.openxmlformats.org/officeDocument/2006/relationships/hyperlink" Target="http://aka.ms/sparoadmap" TargetMode="External"/><Relationship Id="rId7" Type="http://schemas.openxmlformats.org/officeDocument/2006/relationships/image" Target="../media/image770.png"/><Relationship Id="rId71" Type="http://schemas.openxmlformats.org/officeDocument/2006/relationships/image" Target="../media/image740.png"/><Relationship Id="rId92" Type="http://schemas.openxmlformats.org/officeDocument/2006/relationships/hyperlink" Target="https://www.microsoft.com/en-us/microsoftservices/campaigns/cybersecurity-protection.aspx#stage-3" TargetMode="External"/><Relationship Id="rId2" Type="http://schemas.openxmlformats.org/officeDocument/2006/relationships/notesSlide" Target="../notesSlides/notesSlide370.xml"/><Relationship Id="rId29" Type="http://schemas.openxmlformats.org/officeDocument/2006/relationships/hyperlink" Target="https://azure.microsoft.com/en-us/services/application-gateway/" TargetMode="External"/><Relationship Id="rId24" Type="http://schemas.openxmlformats.org/officeDocument/2006/relationships/image" Target="../media/image89.jpeg"/><Relationship Id="rId40" Type="http://schemas.openxmlformats.org/officeDocument/2006/relationships/image" Target="../media/image991.png"/><Relationship Id="rId45" Type="http://schemas.openxmlformats.org/officeDocument/2006/relationships/image" Target="../media/image1001.png"/><Relationship Id="rId66" Type="http://schemas.openxmlformats.org/officeDocument/2006/relationships/image" Target="../media/image940.svg"/><Relationship Id="rId87" Type="http://schemas.openxmlformats.org/officeDocument/2006/relationships/hyperlink" Target="https://blogs.technet.microsoft.com/windowsserver/2016/04/07/ten-reasons-youll-love-windows-server-2016-1-powershell-and-dsc/" TargetMode="External"/><Relationship Id="rId61" Type="http://schemas.openxmlformats.org/officeDocument/2006/relationships/image" Target="../media/image51.png"/><Relationship Id="rId82" Type="http://schemas.openxmlformats.org/officeDocument/2006/relationships/image" Target="../media/image68.png"/><Relationship Id="rId19" Type="http://schemas.openxmlformats.org/officeDocument/2006/relationships/hyperlink" Target="https://azure.microsoft.com/en-us/documentation/articles/multi-factor-authentication/" TargetMode="External"/><Relationship Id="rId14" Type="http://schemas.openxmlformats.org/officeDocument/2006/relationships/hyperlink" Target="https://blogs.office.com/2016/06/01/gain-enhanced-visibility-and-control-with-office-365-advanced-security-management/" TargetMode="External"/><Relationship Id="rId30" Type="http://schemas.openxmlformats.org/officeDocument/2006/relationships/image" Target="../media/image65.png"/><Relationship Id="rId35" Type="http://schemas.openxmlformats.org/officeDocument/2006/relationships/image" Target="../media/image951.png"/><Relationship Id="rId56" Type="http://schemas.openxmlformats.org/officeDocument/2006/relationships/image" Target="../media/image90.svg"/><Relationship Id="rId77" Type="http://schemas.openxmlformats.org/officeDocument/2006/relationships/hyperlink" Target="https://aka.ms/MCRA" TargetMode="External"/><Relationship Id="rId100" Type="http://schemas.openxmlformats.org/officeDocument/2006/relationships/image" Target="../media/image92.svg"/><Relationship Id="rId8" Type="http://schemas.openxmlformats.org/officeDocument/2006/relationships/image" Target="../media/image780.png"/><Relationship Id="rId51" Type="http://schemas.openxmlformats.org/officeDocument/2006/relationships/hyperlink" Target="https://docs.microsoft.com/en-us/azure/security/azure-security-disk-encryption" TargetMode="External"/><Relationship Id="rId72" Type="http://schemas.openxmlformats.org/officeDocument/2006/relationships/image" Target="../media/image99.svg"/><Relationship Id="rId93" Type="http://schemas.openxmlformats.org/officeDocument/2006/relationships/hyperlink" Target="https://docs.microsoft.com/en-us/azure/security-center/security-center-intro" TargetMode="External"/><Relationship Id="rId98" Type="http://schemas.openxmlformats.org/officeDocument/2006/relationships/hyperlink" Target="https://docs.microsoft.com/en-us/azure/iot-hub/iot-hub-security-architecture" TargetMode="External"/><Relationship Id="rId3" Type="http://schemas.openxmlformats.org/officeDocument/2006/relationships/hyperlink" Target="https://technet.microsoft.com/en-us/windows-server-docs/security/guarded-fabric-shielded-vm/guarded-fabric-and-shielded-vm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116.svg"/></Relationships>
</file>

<file path=ppt/slides/_rels/slide45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www.microsoft.com/SDL" TargetMode="External"/><Relationship Id="rId7" Type="http://schemas.openxmlformats.org/officeDocument/2006/relationships/slide" Target="slide460.xml"/><Relationship Id="rId2" Type="http://schemas.openxmlformats.org/officeDocument/2006/relationships/notesSlide" Target="../notesSlides/notesSlide390.xml"/><Relationship Id="rId1" Type="http://schemas.openxmlformats.org/officeDocument/2006/relationships/slideLayout" Target="../slideLayouts/slideLayout122.xml"/><Relationship Id="rId6" Type="http://schemas.openxmlformats.org/officeDocument/2006/relationships/image" Target="../media/image120.png"/><Relationship Id="rId5" Type="http://schemas.openxmlformats.org/officeDocument/2006/relationships/hyperlink" Target="https://technet.microsoft.com/en-us/security/dn440717.aspx" TargetMode="External"/><Relationship Id="rId10" Type="http://schemas.openxmlformats.org/officeDocument/2006/relationships/comments" Target="../comments/comment10.xml"/><Relationship Id="rId4" Type="http://schemas.openxmlformats.org/officeDocument/2006/relationships/hyperlink" Target="http://www.iso.org/iso/home/store/catalogue_tc/catalogue_detail.htm?csnumber=44378" TargetMode="External"/><Relationship Id="rId9" Type="http://schemas.openxmlformats.org/officeDocument/2006/relationships/slide" Target="slide60.xml"/></Relationships>
</file>

<file path=ppt/slides/_rels/slide4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1.png"/><Relationship Id="rId3" Type="http://schemas.openxmlformats.org/officeDocument/2006/relationships/image" Target="../media/image117.png"/><Relationship Id="rId7" Type="http://schemas.openxmlformats.org/officeDocument/2006/relationships/image" Target="../media/image123.png"/><Relationship Id="rId12"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image" Target="../media/image128.png"/><Relationship Id="rId5" Type="http://schemas.openxmlformats.org/officeDocument/2006/relationships/image" Target="../media/image119.png"/><Relationship Id="rId10" Type="http://schemas.openxmlformats.org/officeDocument/2006/relationships/image" Target="../media/image127.png"/><Relationship Id="rId4" Type="http://schemas.openxmlformats.org/officeDocument/2006/relationships/image" Target="../media/image118.png"/><Relationship Id="rId9" Type="http://schemas.openxmlformats.org/officeDocument/2006/relationships/image" Target="../media/image125.png"/></Relationships>
</file>

<file path=ppt/slides/_rels/slide46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00.xml"/><Relationship Id="rId1" Type="http://schemas.openxmlformats.org/officeDocument/2006/relationships/slideLayout" Target="../slideLayouts/slideLayout122.xml"/><Relationship Id="rId6" Type="http://schemas.openxmlformats.org/officeDocument/2006/relationships/slide" Target="slide60.xml"/><Relationship Id="rId5" Type="http://schemas.openxmlformats.org/officeDocument/2006/relationships/image" Target="../media/image121.png"/><Relationship Id="rId4" Type="http://schemas.openxmlformats.org/officeDocument/2006/relationships/hyperlink" Target="https://blogs.windows.com/msedgedev/2017/02/23/mitigating-arbitrary-native-code-execution/#u3KRkxycFBKlFYxy.97"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products.office.com/en-us/exchange/online-email-threat-protection" TargetMode="External"/><Relationship Id="rId13" Type="http://schemas.openxmlformats.org/officeDocument/2006/relationships/hyperlink" Target="https://azure.microsoft.com/en-us/marketplace/" TargetMode="External"/><Relationship Id="rId18" Type="http://schemas.openxmlformats.org/officeDocument/2006/relationships/image" Target="../media/image51.png"/><Relationship Id="rId3" Type="http://schemas.openxmlformats.org/officeDocument/2006/relationships/hyperlink" Target="https://channel9.msdn.com/Shows/Mechanics/Exchange-Online-Protection-updates-Zero-hour-Auto-Purge-ZAP-Safety-Tips-and-more" TargetMode="External"/><Relationship Id="rId7" Type="http://schemas.openxmlformats.org/officeDocument/2006/relationships/image" Target="../media/image1760.png"/><Relationship Id="rId12" Type="http://schemas.openxmlformats.org/officeDocument/2006/relationships/hyperlink" Target="https://docs.microsoft.com/en-us/azure/sql-database/sql-database-threat-detection" TargetMode="External"/><Relationship Id="rId17" Type="http://schemas.openxmlformats.org/officeDocument/2006/relationships/image" Target="../media/image50.png"/><Relationship Id="rId2" Type="http://schemas.openxmlformats.org/officeDocument/2006/relationships/notesSlide" Target="../notesSlides/notesSlide45.xml"/><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slide" Target="slide590.xml"/><Relationship Id="rId11" Type="http://schemas.openxmlformats.org/officeDocument/2006/relationships/hyperlink" Target="https://azure.microsoft.com/en-us/services/security-center/" TargetMode="External"/><Relationship Id="rId5" Type="http://schemas.openxmlformats.org/officeDocument/2006/relationships/image" Target="../media/image63.png"/><Relationship Id="rId15" Type="http://schemas.openxmlformats.org/officeDocument/2006/relationships/image" Target="../media/image48.png"/><Relationship Id="rId10" Type="http://schemas.openxmlformats.org/officeDocument/2006/relationships/hyperlink" Target="http://www.microsoft.com/ata" TargetMode="External"/><Relationship Id="rId19" Type="http://schemas.openxmlformats.org/officeDocument/2006/relationships/image" Target="../media/image52.png"/><Relationship Id="rId4" Type="http://schemas.openxmlformats.org/officeDocument/2006/relationships/image" Target="../media/image132.png"/><Relationship Id="rId9" Type="http://schemas.openxmlformats.org/officeDocument/2006/relationships/hyperlink" Target="https://www.microsoft.com/en-us/WindowsForBusiness/windows-atp" TargetMode="External"/><Relationship Id="rId14" Type="http://schemas.openxmlformats.org/officeDocument/2006/relationships/image" Target="../media/image47.emf"/></Relationships>
</file>

<file path=ppt/slides/_rels/slide470.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411.xml"/><Relationship Id="rId1" Type="http://schemas.openxmlformats.org/officeDocument/2006/relationships/slideLayout" Target="../slideLayouts/slideLayout122.xml"/><Relationship Id="rId6" Type="http://schemas.openxmlformats.org/officeDocument/2006/relationships/image" Target="../media/image125.jpeg"/><Relationship Id="rId5" Type="http://schemas.openxmlformats.org/officeDocument/2006/relationships/image" Target="../media/image1240.png"/><Relationship Id="rId4" Type="http://schemas.openxmlformats.org/officeDocument/2006/relationships/image" Target="../media/image1230.png"/></Relationships>
</file>

<file path=ppt/slides/_rels/slide48.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36.emf"/><Relationship Id="rId11" Type="http://schemas.openxmlformats.org/officeDocument/2006/relationships/image" Target="../media/image139.emf"/><Relationship Id="rId5" Type="http://schemas.openxmlformats.org/officeDocument/2006/relationships/image" Target="../media/image135.emf"/><Relationship Id="rId10" Type="http://schemas.openxmlformats.org/officeDocument/2006/relationships/image" Target="../media/image138.png"/><Relationship Id="rId4" Type="http://schemas.openxmlformats.org/officeDocument/2006/relationships/image" Target="../media/image134.emf"/><Relationship Id="rId9" Type="http://schemas.openxmlformats.org/officeDocument/2006/relationships/image" Target="../media/image109.png"/></Relationships>
</file>

<file path=ppt/slides/_rels/slide480.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hyperlink" Target="https://www.microsoft.com/SDL" TargetMode="External"/><Relationship Id="rId7" Type="http://schemas.openxmlformats.org/officeDocument/2006/relationships/slide" Target="slide490.xml"/><Relationship Id="rId2" Type="http://schemas.openxmlformats.org/officeDocument/2006/relationships/notesSlide" Target="../notesSlides/notesSlide410.xml"/><Relationship Id="rId1" Type="http://schemas.openxmlformats.org/officeDocument/2006/relationships/slideLayout" Target="../slideLayouts/slideLayout120.xml"/><Relationship Id="rId6" Type="http://schemas.openxmlformats.org/officeDocument/2006/relationships/image" Target="../media/image1200.png"/><Relationship Id="rId11" Type="http://schemas.openxmlformats.org/officeDocument/2006/relationships/image" Target="../media/image1550.png"/><Relationship Id="rId5" Type="http://schemas.openxmlformats.org/officeDocument/2006/relationships/hyperlink" Target="https://technet.microsoft.com/en-us/security/dn440717.aspx" TargetMode="External"/><Relationship Id="rId10" Type="http://schemas.openxmlformats.org/officeDocument/2006/relationships/slide" Target="slide610.xml"/><Relationship Id="rId4" Type="http://schemas.openxmlformats.org/officeDocument/2006/relationships/hyperlink" Target="http://www.iso.org/iso/home/store/catalogue_tc/catalogue_detail.htm?csnumber=44378" TargetMode="External"/><Relationship Id="rId9" Type="http://schemas.openxmlformats.org/officeDocument/2006/relationships/image" Target="../media/image139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0.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1550.png"/><Relationship Id="rId2" Type="http://schemas.openxmlformats.org/officeDocument/2006/relationships/notesSlide" Target="../notesSlides/notesSlide420.xml"/><Relationship Id="rId1" Type="http://schemas.openxmlformats.org/officeDocument/2006/relationships/slideLayout" Target="../slideLayouts/slideLayout120.xml"/><Relationship Id="rId6" Type="http://schemas.openxmlformats.org/officeDocument/2006/relationships/slide" Target="slide610.xml"/><Relationship Id="rId5" Type="http://schemas.openxmlformats.org/officeDocument/2006/relationships/image" Target="../media/image1390.png"/><Relationship Id="rId4" Type="http://schemas.openxmlformats.org/officeDocument/2006/relationships/hyperlink" Target="https://blogs.windows.com/msedgedev/2017/02/23/mitigating-arbitrary-native-code-execution/#u3KRkxycFBKlFYxy.97"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12"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2.xml"/><Relationship Id="rId11"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0.png"/><Relationship Id="rId4" Type="http://schemas.openxmlformats.org/officeDocument/2006/relationships/hyperlink" Target="https://news.microsoft.com/security2015/" TargetMode="External"/><Relationship Id="rId9" Type="http://schemas.openxmlformats.org/officeDocument/2006/relationships/slide" Target="slide480.xml"/></Relationships>
</file>

<file path=ppt/slides/_rels/slide50.xml.rels><?xml version="1.0" encoding="UTF-8" standalone="yes"?>
<Relationships xmlns="http://schemas.openxmlformats.org/package/2006/relationships"><Relationship Id="rId3" Type="http://schemas.openxmlformats.org/officeDocument/2006/relationships/hyperlink" Target="http://aka.ms/portfolio-IR" TargetMode="External"/><Relationship Id="rId7"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hyperlink" Target="http://aka.ms/IRRG" TargetMode="External"/><Relationship Id="rId5" Type="http://schemas.openxmlformats.org/officeDocument/2006/relationships/hyperlink" Target="http://www.microsoft.com/" TargetMode="External"/><Relationship Id="rId4" Type="http://schemas.openxmlformats.org/officeDocument/2006/relationships/hyperlink" Target="http://aka.ms/portfolio-PADS" TargetMode="External"/></Relationships>
</file>

<file path=ppt/slides/_rels/slide500.xml.rels><?xml version="1.0" encoding="UTF-8" standalone="yes"?>
<Relationships xmlns="http://schemas.openxmlformats.org/package/2006/relationships"><Relationship Id="rId3" Type="http://schemas.openxmlformats.org/officeDocument/2006/relationships/image" Target="../media/image1221.png"/><Relationship Id="rId7" Type="http://schemas.openxmlformats.org/officeDocument/2006/relationships/image" Target="../media/image1270.png"/><Relationship Id="rId2" Type="http://schemas.openxmlformats.org/officeDocument/2006/relationships/notesSlide" Target="../notesSlides/notesSlide430.xml"/><Relationship Id="rId1" Type="http://schemas.openxmlformats.org/officeDocument/2006/relationships/slideLayout" Target="../slideLayouts/slideLayout120.xml"/><Relationship Id="rId6" Type="http://schemas.openxmlformats.org/officeDocument/2006/relationships/image" Target="../media/image1250.jpeg"/><Relationship Id="rId5" Type="http://schemas.openxmlformats.org/officeDocument/2006/relationships/image" Target="../media/image1241.png"/><Relationship Id="rId4" Type="http://schemas.openxmlformats.org/officeDocument/2006/relationships/image" Target="../media/image1231.png"/></Relationships>
</file>

<file path=ppt/slides/_rels/slide51.xml.rels><?xml version="1.0" encoding="UTF-8" standalone="yes"?>
<Relationships xmlns="http://schemas.openxmlformats.org/package/2006/relationships"><Relationship Id="rId3" Type="http://schemas.openxmlformats.org/officeDocument/2006/relationships/hyperlink" Target="http://aka.ms/sparoadmap"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8" Type="http://schemas.openxmlformats.org/officeDocument/2006/relationships/hyperlink" Target="https://azure.microsoft.com/en-us/services/security-center/" TargetMode="External"/><Relationship Id="rId13" Type="http://schemas.openxmlformats.org/officeDocument/2006/relationships/image" Target="../media/image50.png"/><Relationship Id="rId18" Type="http://schemas.openxmlformats.org/officeDocument/2006/relationships/hyperlink" Target="http://www.microsoft.com/ata" TargetMode="External"/><Relationship Id="rId3" Type="http://schemas.openxmlformats.org/officeDocument/2006/relationships/hyperlink" Target="https://www.microsoft.com/en-us/cloud-platform/cloud-app-security" TargetMode="External"/><Relationship Id="rId7" Type="http://schemas.openxmlformats.org/officeDocument/2006/relationships/hyperlink" Target="https://www.microsoft.com/en-us/WindowsForBusiness/windows-atp" TargetMode="External"/><Relationship Id="rId12" Type="http://schemas.openxmlformats.org/officeDocument/2006/relationships/image" Target="../media/image49.png"/><Relationship Id="rId17" Type="http://schemas.openxmlformats.org/officeDocument/2006/relationships/image" Target="../media/image55.png"/><Relationship Id="rId2" Type="http://schemas.openxmlformats.org/officeDocument/2006/relationships/notesSlide" Target="../notesSlides/notesSlide450.xml"/><Relationship Id="rId16" Type="http://schemas.openxmlformats.org/officeDocument/2006/relationships/hyperlink" Target="https://products.office.com/en-us/exchange/online-email-threat-protection" TargetMode="External"/><Relationship Id="rId1" Type="http://schemas.openxmlformats.org/officeDocument/2006/relationships/slideLayout" Target="../slideLayouts/slideLayout120.xml"/><Relationship Id="rId6" Type="http://schemas.openxmlformats.org/officeDocument/2006/relationships/hyperlink" Target="https://docs.microsoft.com/en-us/azure/sql-database/sql-database-threat-detection" TargetMode="External"/><Relationship Id="rId11" Type="http://schemas.openxmlformats.org/officeDocument/2006/relationships/image" Target="../media/image48.png"/><Relationship Id="rId5" Type="http://schemas.openxmlformats.org/officeDocument/2006/relationships/hyperlink" Target="https://docs.microsoft.com/en-us/azure/active-directory/active-directory-identityprotection" TargetMode="External"/><Relationship Id="rId15" Type="http://schemas.openxmlformats.org/officeDocument/2006/relationships/image" Target="../media/image52.png"/><Relationship Id="rId10" Type="http://schemas.openxmlformats.org/officeDocument/2006/relationships/image" Target="../media/image47.emf"/><Relationship Id="rId4" Type="http://schemas.openxmlformats.org/officeDocument/2006/relationships/hyperlink" Target="https://azure.microsoft.com/en-us/documentation/articles/active-directory-identityprotection/" TargetMode="External"/><Relationship Id="rId9" Type="http://schemas.openxmlformats.org/officeDocument/2006/relationships/hyperlink" Target="https://azure.microsoft.com/en-us/marketplace/" TargetMode="External"/><Relationship Id="rId14" Type="http://schemas.openxmlformats.org/officeDocument/2006/relationships/image" Target="../media/image51.png"/></Relationships>
</file>

<file path=ppt/slides/_rels/slide5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0.xml"/><Relationship Id="rId1" Type="http://schemas.openxmlformats.org/officeDocument/2006/relationships/slideLayout" Target="../slideLayouts/slideLayout190.xml"/><Relationship Id="rId4" Type="http://schemas.openxmlformats.org/officeDocument/2006/relationships/image" Target="../media/image116.svg"/></Relationships>
</file>

<file path=ppt/slides/_rels/slide5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20.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slide" Target="slide450.xml"/><Relationship Id="rId3" Type="http://schemas.openxmlformats.org/officeDocument/2006/relationships/hyperlink" Target="https://msdn.microsoft.com/en-us/library/cc767092.aspx" TargetMode="External"/><Relationship Id="rId7" Type="http://schemas.openxmlformats.org/officeDocument/2006/relationships/image" Target="../media/image261.png"/><Relationship Id="rId2" Type="http://schemas.openxmlformats.org/officeDocument/2006/relationships/notesSlide" Target="../notesSlides/notesSlide50.xml"/><Relationship Id="rId1" Type="http://schemas.openxmlformats.org/officeDocument/2006/relationships/slideLayout" Target="../slideLayouts/slideLayout122.xml"/><Relationship Id="rId6" Type="http://schemas.openxmlformats.org/officeDocument/2006/relationships/slide" Target="slide470.xml"/><Relationship Id="rId5" Type="http://schemas.openxmlformats.org/officeDocument/2006/relationships/image" Target="../media/image252.png"/><Relationship Id="rId10" Type="http://schemas.openxmlformats.org/officeDocument/2006/relationships/slide" Target="slide400.xml"/><Relationship Id="rId4" Type="http://schemas.openxmlformats.org/officeDocument/2006/relationships/hyperlink" Target="https://news.microsoft.com/security2015/" TargetMode="External"/><Relationship Id="rId9" Type="http://schemas.openxmlformats.org/officeDocument/2006/relationships/image" Target="../media/image27.png"/></Relationships>
</file>

<file path=ppt/slides/_rels/slide610.xml.rels><?xml version="1.0" encoding="UTF-8" standalone="yes"?>
<Relationships xmlns="http://schemas.openxmlformats.org/package/2006/relationships"><Relationship Id="rId8" Type="http://schemas.openxmlformats.org/officeDocument/2006/relationships/image" Target="../media/image2700.png"/><Relationship Id="rId13" Type="http://schemas.openxmlformats.org/officeDocument/2006/relationships/image" Target="../media/image300.png"/><Relationship Id="rId3" Type="http://schemas.openxmlformats.org/officeDocument/2006/relationships/hyperlink" Target="https://msdn.microsoft.com/en-us/library/cc767092.aspx" TargetMode="External"/><Relationship Id="rId7" Type="http://schemas.openxmlformats.org/officeDocument/2006/relationships/image" Target="../media/image280.png"/><Relationship Id="rId12" Type="http://schemas.openxmlformats.org/officeDocument/2006/relationships/slide" Target="slide430.xml"/><Relationship Id="rId2" Type="http://schemas.openxmlformats.org/officeDocument/2006/relationships/notesSlide" Target="../notesSlides/notesSlide510.xml"/><Relationship Id="rId1" Type="http://schemas.openxmlformats.org/officeDocument/2006/relationships/slideLayout" Target="../slideLayouts/slideLayout120.xml"/><Relationship Id="rId6" Type="http://schemas.openxmlformats.org/officeDocument/2006/relationships/slide" Target="slide500.xml"/><Relationship Id="rId11" Type="http://schemas.openxmlformats.org/officeDocument/2006/relationships/image" Target="../media/image301.png"/><Relationship Id="rId5" Type="http://schemas.openxmlformats.org/officeDocument/2006/relationships/image" Target="../media/image2600.png"/><Relationship Id="rId10" Type="http://schemas.openxmlformats.org/officeDocument/2006/relationships/image" Target="../media/image290.png"/><Relationship Id="rId4" Type="http://schemas.openxmlformats.org/officeDocument/2006/relationships/hyperlink" Target="https://news.microsoft.com/security2015/" TargetMode="External"/><Relationship Id="rId9" Type="http://schemas.openxmlformats.org/officeDocument/2006/relationships/slide" Target="slide480.xml"/></Relationships>
</file>

<file path=ppt/slides/_rels/slide640.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notesSlide" Target="../notesSlides/notesSlide570.xml"/><Relationship Id="rId1" Type="http://schemas.openxmlformats.org/officeDocument/2006/relationships/slideLayout" Target="../slideLayouts/slideLayout120.xml"/><Relationship Id="rId6" Type="http://schemas.openxmlformats.org/officeDocument/2006/relationships/image" Target="../media/image136.emf"/><Relationship Id="rId11" Type="http://schemas.openxmlformats.org/officeDocument/2006/relationships/image" Target="../media/image139.emf"/><Relationship Id="rId5" Type="http://schemas.openxmlformats.org/officeDocument/2006/relationships/image" Target="../media/image135.emf"/><Relationship Id="rId10" Type="http://schemas.openxmlformats.org/officeDocument/2006/relationships/image" Target="../media/image138.png"/><Relationship Id="rId4" Type="http://schemas.openxmlformats.org/officeDocument/2006/relationships/image" Target="../media/image134.emf"/><Relationship Id="rId9" Type="http://schemas.openxmlformats.org/officeDocument/2006/relationships/image" Target="../media/image109.png"/></Relationships>
</file>

<file path=ppt/slides/_rels/slide6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0.xml"/><Relationship Id="rId1" Type="http://schemas.openxmlformats.org/officeDocument/2006/relationships/slideLayout" Target="../slideLayouts/slideLayout120.xml"/></Relationships>
</file>

<file path=ppt/slides/_rels/slide660.xml.rels><?xml version="1.0" encoding="UTF-8" standalone="yes"?>
<Relationships xmlns="http://schemas.openxmlformats.org/package/2006/relationships"><Relationship Id="rId3" Type="http://schemas.openxmlformats.org/officeDocument/2006/relationships/hyperlink" Target="http://aka.ms/portfolio-IR" TargetMode="External"/><Relationship Id="rId7" Type="http://schemas.openxmlformats.org/officeDocument/2006/relationships/image" Target="../media/image140.png"/><Relationship Id="rId2" Type="http://schemas.openxmlformats.org/officeDocument/2006/relationships/notesSlide" Target="../notesSlides/notesSlide590.xml"/><Relationship Id="rId1" Type="http://schemas.openxmlformats.org/officeDocument/2006/relationships/slideLayout" Target="../slideLayouts/slideLayout120.xml"/><Relationship Id="rId6" Type="http://schemas.openxmlformats.org/officeDocument/2006/relationships/hyperlink" Target="http://aka.ms/IRRG" TargetMode="External"/><Relationship Id="rId5" Type="http://schemas.openxmlformats.org/officeDocument/2006/relationships/hyperlink" Target="http://www.microsoft.com/" TargetMode="External"/><Relationship Id="rId4" Type="http://schemas.openxmlformats.org/officeDocument/2006/relationships/hyperlink" Target="http://aka.ms/portfolio-PADS" TargetMode="External"/></Relationships>
</file>

<file path=ppt/slides/_rels/slide670.xml.rels><?xml version="1.0" encoding="UTF-8" standalone="yes"?>
<Relationships xmlns="http://schemas.openxmlformats.org/package/2006/relationships"><Relationship Id="rId8" Type="http://schemas.openxmlformats.org/officeDocument/2006/relationships/image" Target="../media/image1860.png"/><Relationship Id="rId13" Type="http://schemas.openxmlformats.org/officeDocument/2006/relationships/slide" Target="slide711.xml"/><Relationship Id="rId3" Type="http://schemas.openxmlformats.org/officeDocument/2006/relationships/image" Target="../media/image1610.png"/><Relationship Id="rId7" Type="http://schemas.openxmlformats.org/officeDocument/2006/relationships/slide" Target="slide690.xml"/><Relationship Id="rId12" Type="http://schemas.openxmlformats.org/officeDocument/2006/relationships/image" Target="../media/image1640.png"/><Relationship Id="rId17" Type="http://schemas.openxmlformats.org/officeDocument/2006/relationships/image" Target="../media/image1890.png"/><Relationship Id="rId2" Type="http://schemas.openxmlformats.org/officeDocument/2006/relationships/notesSlide" Target="../notesSlides/notesSlide600.xml"/><Relationship Id="rId16" Type="http://schemas.openxmlformats.org/officeDocument/2006/relationships/slide" Target="slide720.xml"/><Relationship Id="rId1" Type="http://schemas.openxmlformats.org/officeDocument/2006/relationships/slideLayout" Target="../slideLayouts/slideLayout120.xml"/><Relationship Id="rId6" Type="http://schemas.openxmlformats.org/officeDocument/2006/relationships/image" Target="../media/image1620.png"/><Relationship Id="rId11" Type="http://schemas.openxmlformats.org/officeDocument/2006/relationships/image" Target="../media/image1870.png"/><Relationship Id="rId5" Type="http://schemas.openxmlformats.org/officeDocument/2006/relationships/image" Target="../media/image1850.png"/><Relationship Id="rId15" Type="http://schemas.openxmlformats.org/officeDocument/2006/relationships/image" Target="../media/image1650.png"/><Relationship Id="rId10" Type="http://schemas.openxmlformats.org/officeDocument/2006/relationships/slide" Target="slide700.xml"/><Relationship Id="rId4" Type="http://schemas.openxmlformats.org/officeDocument/2006/relationships/slide" Target="slide680.xml"/><Relationship Id="rId9" Type="http://schemas.openxmlformats.org/officeDocument/2006/relationships/image" Target="../media/image1630.png"/><Relationship Id="rId14" Type="http://schemas.openxmlformats.org/officeDocument/2006/relationships/image" Target="../media/image1880.png"/></Relationships>
</file>

<file path=ppt/slides/_rels/slide6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11.xml"/><Relationship Id="rId1" Type="http://schemas.openxmlformats.org/officeDocument/2006/relationships/slideLayout" Target="../slideLayouts/slideLayout120.xml"/><Relationship Id="rId4" Type="http://schemas.openxmlformats.org/officeDocument/2006/relationships/image" Target="../media/image170.png"/></Relationships>
</file>

<file path=ppt/slides/_rels/slide69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73.png"/><Relationship Id="rId2" Type="http://schemas.openxmlformats.org/officeDocument/2006/relationships/notesSlide" Target="../notesSlides/notesSlide620.xml"/><Relationship Id="rId1" Type="http://schemas.openxmlformats.org/officeDocument/2006/relationships/slideLayout" Target="../slideLayouts/slideLayout120.xml"/><Relationship Id="rId6" Type="http://schemas.openxmlformats.org/officeDocument/2006/relationships/image" Target="../media/image172.png"/><Relationship Id="rId5" Type="http://schemas.openxmlformats.org/officeDocument/2006/relationships/image" Target="../media/image127.png"/><Relationship Id="rId4" Type="http://schemas.openxmlformats.org/officeDocument/2006/relationships/image" Target="../media/image171.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30.xml"/><Relationship Id="rId1" Type="http://schemas.openxmlformats.org/officeDocument/2006/relationships/slideLayout" Target="../slideLayouts/slideLayout120.xml"/></Relationships>
</file>

<file path=ppt/slides/_rels/slide71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40.xml"/><Relationship Id="rId1" Type="http://schemas.openxmlformats.org/officeDocument/2006/relationships/slideLayout" Target="../slideLayouts/slideLayout120.xml"/><Relationship Id="rId4" Type="http://schemas.openxmlformats.org/officeDocument/2006/relationships/image" Target="../media/image176.png"/></Relationships>
</file>

<file path=ppt/slides/_rels/slide7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0.xml"/><Relationship Id="rId1" Type="http://schemas.openxmlformats.org/officeDocument/2006/relationships/slideLayout" Target="../slideLayouts/slideLayout120.xml"/><Relationship Id="rId4" Type="http://schemas.openxmlformats.org/officeDocument/2006/relationships/image" Target="../media/image54.png"/></Relationships>
</file>

<file path=ppt/slides/_rels/slide790.xml.rels><?xml version="1.0" encoding="UTF-8" standalone="yes"?>
<Relationships xmlns="http://schemas.openxmlformats.org/package/2006/relationships"><Relationship Id="rId3" Type="http://schemas.openxmlformats.org/officeDocument/2006/relationships/hyperlink" Target="http://aka.ms/sparoadmap" TargetMode="External"/><Relationship Id="rId2" Type="http://schemas.openxmlformats.org/officeDocument/2006/relationships/notesSlide" Target="../notesSlides/notesSlide720.xml"/><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6.xml"/><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1871784"/>
            <a:ext cx="11178903" cy="1661993"/>
          </a:xfrm>
        </p:spPr>
        <p:txBody>
          <a:bodyPr/>
          <a:lstStyle/>
          <a:p>
            <a:pPr>
              <a:spcAft>
                <a:spcPts val="600"/>
              </a:spcAft>
            </a:pPr>
            <a:r>
              <a:rPr lang="en-US" b="0" dirty="0">
                <a:latin typeface="+mn-lt"/>
              </a:rPr>
              <a:t>Microsoft CISO Workshop </a:t>
            </a:r>
            <a:br>
              <a:rPr lang="en-US" dirty="0"/>
            </a:br>
            <a:r>
              <a:rPr lang="en-US" dirty="0"/>
              <a:t>4b - Threat Protection </a:t>
            </a:r>
            <a:r>
              <a:rPr lang="en-US"/>
              <a:t>Strategy </a:t>
            </a:r>
            <a:br>
              <a:rPr lang="en-US"/>
            </a:br>
            <a:r>
              <a:rPr lang="en-US"/>
              <a:t>(</a:t>
            </a:r>
            <a:r>
              <a:rPr lang="en-US" dirty="0"/>
              <a:t>DETECT-RESPOND-RECOVER)</a:t>
            </a:r>
          </a:p>
        </p:txBody>
      </p:sp>
      <p:sp>
        <p:nvSpPr>
          <p:cNvPr id="5" name="Text Placeholder 4"/>
          <p:cNvSpPr>
            <a:spLocks noGrp="1"/>
          </p:cNvSpPr>
          <p:nvPr>
            <p:ph type="body" sz="quarter" idx="12"/>
          </p:nvPr>
        </p:nvSpPr>
        <p:spPr>
          <a:xfrm>
            <a:off x="584200" y="3962401"/>
            <a:ext cx="6628130" cy="307777"/>
          </a:xfrm>
        </p:spPr>
        <p:txBody>
          <a:bodyPr/>
          <a:lstStyle/>
          <a:p>
            <a:r>
              <a:rPr lang="en-US" dirty="0"/>
              <a:t>Microsoft Cybersecurity Solutions Group</a:t>
            </a:r>
          </a:p>
        </p:txBody>
      </p:sp>
      <p:grpSp>
        <p:nvGrpSpPr>
          <p:cNvPr id="24" name="Group 23">
            <a:extLst>
              <a:ext uri="{FF2B5EF4-FFF2-40B4-BE49-F238E27FC236}">
                <a16:creationId xmlns:a16="http://schemas.microsoft.com/office/drawing/2014/main" id="{29B05CEA-CC18-4D56-B611-1EB86CA43005}"/>
              </a:ext>
            </a:extLst>
          </p:cNvPr>
          <p:cNvGrpSpPr/>
          <p:nvPr/>
        </p:nvGrpSpPr>
        <p:grpSpPr>
          <a:xfrm>
            <a:off x="8363007" y="1975524"/>
            <a:ext cx="2730385" cy="2906953"/>
            <a:chOff x="8363007" y="1975524"/>
            <a:chExt cx="2730385" cy="2906953"/>
          </a:xfrm>
        </p:grpSpPr>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strategy" title="Icon of two circles and a curved arrow winding between three exes connecting them">
              <a:extLst>
                <a:ext uri="{FF2B5EF4-FFF2-40B4-BE49-F238E27FC236}">
                  <a16:creationId xmlns:a16="http://schemas.microsoft.com/office/drawing/2014/main" id="{4735BED5-6B8F-46CE-B9D6-3005F5DB78D2}"/>
                </a:ext>
              </a:extLst>
            </p:cNvPr>
            <p:cNvSpPr>
              <a:spLocks noChangeAspect="1" noEditPoints="1"/>
            </p:cNvSpPr>
            <p:nvPr/>
          </p:nvSpPr>
          <p:spPr bwMode="auto">
            <a:xfrm>
              <a:off x="9163475" y="2546150"/>
              <a:ext cx="1129448" cy="15047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6DED8941-6B9C-40E7-AE7A-1D300AC70DD2}"/>
              </a:ext>
            </a:extLst>
          </p:cNvPr>
          <p:cNvGrpSpPr/>
          <p:nvPr/>
        </p:nvGrpSpPr>
        <p:grpSpPr>
          <a:xfrm>
            <a:off x="2795151" y="3629396"/>
            <a:ext cx="6577143" cy="2308663"/>
            <a:chOff x="840944" y="2463134"/>
            <a:chExt cx="10510112" cy="3689187"/>
          </a:xfrm>
        </p:grpSpPr>
        <p:pic>
          <p:nvPicPr>
            <p:cNvPr id="102" name="Picture 101">
              <a:extLst>
                <a:ext uri="{FF2B5EF4-FFF2-40B4-BE49-F238E27FC236}">
                  <a16:creationId xmlns:a16="http://schemas.microsoft.com/office/drawing/2014/main" id="{96CC66EA-F471-4467-8DD0-631B6599B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2463134"/>
              <a:ext cx="10510112" cy="3689187"/>
            </a:xfrm>
            <a:prstGeom prst="rect">
              <a:avLst/>
            </a:prstGeom>
          </p:spPr>
        </p:pic>
        <p:sp>
          <p:nvSpPr>
            <p:cNvPr id="103" name="Freeform: Shape 102">
              <a:extLst>
                <a:ext uri="{FF2B5EF4-FFF2-40B4-BE49-F238E27FC236}">
                  <a16:creationId xmlns:a16="http://schemas.microsoft.com/office/drawing/2014/main" id="{1CB85C00-CB85-4391-8E83-230E27DEE53B}"/>
                </a:ext>
              </a:extLst>
            </p:cNvPr>
            <p:cNvSpPr/>
            <p:nvPr/>
          </p:nvSpPr>
          <p:spPr bwMode="auto">
            <a:xfrm rot="10800000">
              <a:off x="5048149" y="326889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22B1C8A8-EE0A-408F-98AA-9510D7EFEE78}"/>
                </a:ext>
              </a:extLst>
            </p:cNvPr>
            <p:cNvGrpSpPr/>
            <p:nvPr/>
          </p:nvGrpSpPr>
          <p:grpSpPr>
            <a:xfrm>
              <a:off x="2882244" y="2760455"/>
              <a:ext cx="6143602" cy="1953059"/>
              <a:chOff x="2882244" y="2760455"/>
              <a:chExt cx="6143602" cy="1953059"/>
            </a:xfrm>
          </p:grpSpPr>
          <p:sp>
            <p:nvSpPr>
              <p:cNvPr id="105" name="Freeform: Shape 104">
                <a:extLst>
                  <a:ext uri="{FF2B5EF4-FFF2-40B4-BE49-F238E27FC236}">
                    <a16:creationId xmlns:a16="http://schemas.microsoft.com/office/drawing/2014/main" id="{B8945899-9F63-49CD-929E-A7FBFDAD0B43}"/>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Shape 105">
                <a:extLst>
                  <a:ext uri="{FF2B5EF4-FFF2-40B4-BE49-F238E27FC236}">
                    <a16:creationId xmlns:a16="http://schemas.microsoft.com/office/drawing/2014/main" id="{10EB6876-85D0-4993-A491-3FE1BAA7A6E1}"/>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Freeform: Shape 106">
                <a:extLst>
                  <a:ext uri="{FF2B5EF4-FFF2-40B4-BE49-F238E27FC236}">
                    <a16:creationId xmlns:a16="http://schemas.microsoft.com/office/drawing/2014/main" id="{6D2E9BC0-022D-4259-92C6-F04136DAA500}"/>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Freeform: Shape 107">
                <a:extLst>
                  <a:ext uri="{FF2B5EF4-FFF2-40B4-BE49-F238E27FC236}">
                    <a16:creationId xmlns:a16="http://schemas.microsoft.com/office/drawing/2014/main" id="{9A938DBF-B858-47B6-975A-65D94FAD5D33}"/>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Freeform: Shape 108">
                <a:extLst>
                  <a:ext uri="{FF2B5EF4-FFF2-40B4-BE49-F238E27FC236}">
                    <a16:creationId xmlns:a16="http://schemas.microsoft.com/office/drawing/2014/main" id="{5BDC99D7-EC05-4B5A-8648-E28FA472A2F8}"/>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57150" cap="rnd">
                <a:solidFill>
                  <a:srgbClr val="004B1C"/>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 name="Text Placeholder 2">
            <a:extLst>
              <a:ext uri="{FF2B5EF4-FFF2-40B4-BE49-F238E27FC236}">
                <a16:creationId xmlns:a16="http://schemas.microsoft.com/office/drawing/2014/main" id="{72E68484-57DE-4E54-BA14-9B434F13E40B}"/>
              </a:ext>
            </a:extLst>
          </p:cNvPr>
          <p:cNvSpPr>
            <a:spLocks noGrp="1"/>
          </p:cNvSpPr>
          <p:nvPr>
            <p:ph type="body" sz="quarter" idx="10"/>
          </p:nvPr>
        </p:nvSpPr>
        <p:spPr>
          <a:xfrm>
            <a:off x="586740" y="1035488"/>
            <a:ext cx="11018520" cy="984885"/>
          </a:xfrm>
        </p:spPr>
        <p:txBody>
          <a:bodyPr/>
          <a:lstStyle/>
          <a:p>
            <a:r>
              <a:rPr lang="en-US" sz="2000" dirty="0"/>
              <a:t>Allows analysts to get insights and context across </a:t>
            </a:r>
            <a:br>
              <a:rPr lang="en-US" sz="2000" dirty="0"/>
            </a:br>
            <a:r>
              <a:rPr lang="en-US" sz="2000" dirty="0"/>
              <a:t>Local datasets and </a:t>
            </a:r>
          </a:p>
          <a:p>
            <a:r>
              <a:rPr lang="en-US" sz="2000"/>
              <a:t>Cloud </a:t>
            </a:r>
            <a:r>
              <a:rPr lang="en-US" sz="2000" dirty="0"/>
              <a:t>hosted security datasets</a:t>
            </a:r>
            <a:endParaRPr lang="en-US" sz="2000"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FF75F9B5-1E44-4CB7-B89D-C399D4C79651}"/>
              </a:ext>
            </a:extLst>
          </p:cNvPr>
          <p:cNvSpPr>
            <a:spLocks noGrp="1"/>
          </p:cNvSpPr>
          <p:nvPr>
            <p:ph type="title"/>
          </p:nvPr>
        </p:nvSpPr>
        <p:spPr>
          <a:xfrm>
            <a:off x="588263" y="457201"/>
            <a:ext cx="11018520" cy="492443"/>
          </a:xfrm>
        </p:spPr>
        <p:txBody>
          <a:bodyPr/>
          <a:lstStyle/>
          <a:p>
            <a:r>
              <a:rPr lang="en-US" sz="3200"/>
              <a:t>Graph Security API – Signal Unification</a:t>
            </a:r>
          </a:p>
        </p:txBody>
      </p:sp>
      <p:sp>
        <p:nvSpPr>
          <p:cNvPr id="52" name="Freeform: Shape 51">
            <a:extLst>
              <a:ext uri="{FF2B5EF4-FFF2-40B4-BE49-F238E27FC236}">
                <a16:creationId xmlns:a16="http://schemas.microsoft.com/office/drawing/2014/main" id="{E83DE278-E827-4D0E-AA5B-D4BCD0BF138D}"/>
              </a:ext>
            </a:extLst>
          </p:cNvPr>
          <p:cNvSpPr/>
          <p:nvPr/>
        </p:nvSpPr>
        <p:spPr bwMode="auto">
          <a:xfrm rot="8753351" flipH="1" flipV="1">
            <a:off x="2154028" y="4977842"/>
            <a:ext cx="3522700" cy="625987"/>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4795666"/>
              <a:gd name="connsiteY0" fmla="*/ 0 h 900619"/>
              <a:gd name="connsiteX1" fmla="*/ 1682446 w 4795666"/>
              <a:gd name="connsiteY1" fmla="*/ 885594 h 900619"/>
              <a:gd name="connsiteX2" fmla="*/ 3684416 w 4795666"/>
              <a:gd name="connsiteY2" fmla="*/ 562817 h 900619"/>
              <a:gd name="connsiteX3" fmla="*/ 4795666 w 4795666"/>
              <a:gd name="connsiteY3" fmla="*/ 632667 h 900619"/>
              <a:gd name="connsiteX4" fmla="*/ 4795666 w 4795666"/>
              <a:gd name="connsiteY4" fmla="*/ 632667 h 900619"/>
              <a:gd name="connsiteX0" fmla="*/ 0 w 4795666"/>
              <a:gd name="connsiteY0" fmla="*/ 0 h 900618"/>
              <a:gd name="connsiteX1" fmla="*/ 1682446 w 4795666"/>
              <a:gd name="connsiteY1" fmla="*/ 885594 h 900618"/>
              <a:gd name="connsiteX2" fmla="*/ 3684416 w 4795666"/>
              <a:gd name="connsiteY2" fmla="*/ 562817 h 900618"/>
              <a:gd name="connsiteX3" fmla="*/ 4795666 w 4795666"/>
              <a:gd name="connsiteY3" fmla="*/ 632667 h 900618"/>
              <a:gd name="connsiteX4" fmla="*/ 4795666 w 4795666"/>
              <a:gd name="connsiteY4" fmla="*/ 632667 h 900618"/>
              <a:gd name="connsiteX0" fmla="*/ 0 w 4795666"/>
              <a:gd name="connsiteY0" fmla="*/ 0 h 730256"/>
              <a:gd name="connsiteX1" fmla="*/ 1289009 w 4795666"/>
              <a:gd name="connsiteY1" fmla="*/ 707526 h 730256"/>
              <a:gd name="connsiteX2" fmla="*/ 3684416 w 4795666"/>
              <a:gd name="connsiteY2" fmla="*/ 562817 h 730256"/>
              <a:gd name="connsiteX3" fmla="*/ 4795666 w 4795666"/>
              <a:gd name="connsiteY3" fmla="*/ 632667 h 730256"/>
              <a:gd name="connsiteX4" fmla="*/ 4795666 w 4795666"/>
              <a:gd name="connsiteY4" fmla="*/ 632667 h 730256"/>
              <a:gd name="connsiteX0" fmla="*/ 0 w 4852340"/>
              <a:gd name="connsiteY0" fmla="*/ 0 h 766397"/>
              <a:gd name="connsiteX1" fmla="*/ 1345683 w 4852340"/>
              <a:gd name="connsiteY1" fmla="*/ 741645 h 766397"/>
              <a:gd name="connsiteX2" fmla="*/ 3741090 w 4852340"/>
              <a:gd name="connsiteY2" fmla="*/ 596936 h 766397"/>
              <a:gd name="connsiteX3" fmla="*/ 4852340 w 4852340"/>
              <a:gd name="connsiteY3" fmla="*/ 666786 h 766397"/>
              <a:gd name="connsiteX4" fmla="*/ 4852340 w 4852340"/>
              <a:gd name="connsiteY4" fmla="*/ 666786 h 76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2340" h="766397">
                <a:moveTo>
                  <a:pt x="0" y="0"/>
                </a:moveTo>
                <a:cubicBezTo>
                  <a:pt x="306226" y="223102"/>
                  <a:pt x="722168" y="642156"/>
                  <a:pt x="1345683" y="741645"/>
                </a:cubicBezTo>
                <a:cubicBezTo>
                  <a:pt x="1969198" y="841134"/>
                  <a:pt x="3156647" y="609412"/>
                  <a:pt x="3741090" y="596936"/>
                </a:cubicBezTo>
                <a:cubicBezTo>
                  <a:pt x="4325533" y="584460"/>
                  <a:pt x="4481923" y="643503"/>
                  <a:pt x="4852340" y="666786"/>
                </a:cubicBezTo>
                <a:lnTo>
                  <a:pt x="4852340" y="666786"/>
                </a:lnTo>
              </a:path>
            </a:pathLst>
          </a:custGeom>
          <a:ln w="76200" cap="rnd">
            <a:solidFill>
              <a:schemeClr val="accent2"/>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27EAB3C6-97C1-40B8-B250-14EC7E947D4B}"/>
              </a:ext>
            </a:extLst>
          </p:cNvPr>
          <p:cNvSpPr/>
          <p:nvPr/>
        </p:nvSpPr>
        <p:spPr bwMode="auto">
          <a:xfrm rot="12511739" flipH="1" flipV="1">
            <a:off x="628955" y="2850834"/>
            <a:ext cx="5002601" cy="1452342"/>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046422"/>
              <a:gd name="connsiteY0" fmla="*/ 141729 h 274729"/>
              <a:gd name="connsiteX1" fmla="*/ 933202 w 4046422"/>
              <a:gd name="connsiteY1" fmla="*/ 252927 h 274729"/>
              <a:gd name="connsiteX2" fmla="*/ 2906015 w 4046422"/>
              <a:gd name="connsiteY2" fmla="*/ 177513 h 274729"/>
              <a:gd name="connsiteX3" fmla="*/ 4046422 w 4046422"/>
              <a:gd name="connsiteY3" fmla="*/ 0 h 274729"/>
              <a:gd name="connsiteX4" fmla="*/ 4046422 w 4046422"/>
              <a:gd name="connsiteY4" fmla="*/ 0 h 274729"/>
              <a:gd name="connsiteX0" fmla="*/ 0 w 4208225"/>
              <a:gd name="connsiteY0" fmla="*/ 120845 h 271980"/>
              <a:gd name="connsiteX1" fmla="*/ 1095005 w 4208225"/>
              <a:gd name="connsiteY1" fmla="*/ 252927 h 271980"/>
              <a:gd name="connsiteX2" fmla="*/ 3067818 w 4208225"/>
              <a:gd name="connsiteY2" fmla="*/ 177513 h 271980"/>
              <a:gd name="connsiteX3" fmla="*/ 4208225 w 4208225"/>
              <a:gd name="connsiteY3" fmla="*/ 0 h 271980"/>
              <a:gd name="connsiteX4" fmla="*/ 4208225 w 4208225"/>
              <a:gd name="connsiteY4" fmla="*/ 0 h 271980"/>
              <a:gd name="connsiteX0" fmla="*/ 0 w 4186535"/>
              <a:gd name="connsiteY0" fmla="*/ 1440355 h 1445860"/>
              <a:gd name="connsiteX1" fmla="*/ 1073315 w 4186535"/>
              <a:gd name="connsiteY1" fmla="*/ 252927 h 1445860"/>
              <a:gd name="connsiteX2" fmla="*/ 3046128 w 4186535"/>
              <a:gd name="connsiteY2" fmla="*/ 177513 h 1445860"/>
              <a:gd name="connsiteX3" fmla="*/ 4186535 w 4186535"/>
              <a:gd name="connsiteY3" fmla="*/ 0 h 1445860"/>
              <a:gd name="connsiteX4" fmla="*/ 4186535 w 4186535"/>
              <a:gd name="connsiteY4" fmla="*/ 0 h 1445860"/>
              <a:gd name="connsiteX0" fmla="*/ 0 w 4186535"/>
              <a:gd name="connsiteY0" fmla="*/ 1440355 h 1447361"/>
              <a:gd name="connsiteX1" fmla="*/ 977053 w 4186535"/>
              <a:gd name="connsiteY1" fmla="*/ 496341 h 1447361"/>
              <a:gd name="connsiteX2" fmla="*/ 3046128 w 4186535"/>
              <a:gd name="connsiteY2" fmla="*/ 177513 h 1447361"/>
              <a:gd name="connsiteX3" fmla="*/ 4186535 w 4186535"/>
              <a:gd name="connsiteY3" fmla="*/ 0 h 1447361"/>
              <a:gd name="connsiteX4" fmla="*/ 4186535 w 4186535"/>
              <a:gd name="connsiteY4" fmla="*/ 0 h 14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6535" h="1447361">
                <a:moveTo>
                  <a:pt x="0" y="1440355"/>
                </a:moveTo>
                <a:cubicBezTo>
                  <a:pt x="257952" y="1531515"/>
                  <a:pt x="469365" y="706815"/>
                  <a:pt x="977053" y="496341"/>
                </a:cubicBezTo>
                <a:cubicBezTo>
                  <a:pt x="1484741" y="285867"/>
                  <a:pt x="2511214" y="260236"/>
                  <a:pt x="3046128" y="177513"/>
                </a:cubicBezTo>
                <a:cubicBezTo>
                  <a:pt x="3581042" y="94790"/>
                  <a:pt x="3794706" y="140318"/>
                  <a:pt x="4186535" y="0"/>
                </a:cubicBezTo>
                <a:lnTo>
                  <a:pt x="4186535" y="0"/>
                </a:lnTo>
              </a:path>
            </a:pathLst>
          </a:custGeom>
          <a:ln w="76200" cap="rnd">
            <a:solidFill>
              <a:schemeClr val="accent4"/>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14395988-3E56-4EB6-8626-9718E33E2632}"/>
              </a:ext>
            </a:extLst>
          </p:cNvPr>
          <p:cNvSpPr/>
          <p:nvPr/>
        </p:nvSpPr>
        <p:spPr bwMode="auto">
          <a:xfrm rot="20022512" flipH="1" flipV="1">
            <a:off x="6409928" y="3260852"/>
            <a:ext cx="5160250" cy="684735"/>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5116484"/>
              <a:gd name="connsiteY0" fmla="*/ 0 h 572719"/>
              <a:gd name="connsiteX1" fmla="*/ 2003264 w 5116484"/>
              <a:gd name="connsiteY1" fmla="*/ 567700 h 572719"/>
              <a:gd name="connsiteX2" fmla="*/ 4005234 w 5116484"/>
              <a:gd name="connsiteY2" fmla="*/ 244923 h 572719"/>
              <a:gd name="connsiteX3" fmla="*/ 5116484 w 5116484"/>
              <a:gd name="connsiteY3" fmla="*/ 314773 h 572719"/>
              <a:gd name="connsiteX4" fmla="*/ 5116484 w 5116484"/>
              <a:gd name="connsiteY4" fmla="*/ 314773 h 572719"/>
              <a:gd name="connsiteX0" fmla="*/ 0 w 5116484"/>
              <a:gd name="connsiteY0" fmla="*/ 0 h 467511"/>
              <a:gd name="connsiteX1" fmla="*/ 2107908 w 5116484"/>
              <a:gd name="connsiteY1" fmla="*/ 461377 h 467511"/>
              <a:gd name="connsiteX2" fmla="*/ 4005234 w 5116484"/>
              <a:gd name="connsiteY2" fmla="*/ 244923 h 467511"/>
              <a:gd name="connsiteX3" fmla="*/ 5116484 w 5116484"/>
              <a:gd name="connsiteY3" fmla="*/ 314773 h 467511"/>
              <a:gd name="connsiteX4" fmla="*/ 5116484 w 5116484"/>
              <a:gd name="connsiteY4" fmla="*/ 314773 h 467511"/>
              <a:gd name="connsiteX0" fmla="*/ 0 w 5116484"/>
              <a:gd name="connsiteY0" fmla="*/ 0 h 461388"/>
              <a:gd name="connsiteX1" fmla="*/ 896451 w 5116484"/>
              <a:gd name="connsiteY1" fmla="*/ 253680 h 461388"/>
              <a:gd name="connsiteX2" fmla="*/ 2107908 w 5116484"/>
              <a:gd name="connsiteY2" fmla="*/ 461377 h 461388"/>
              <a:gd name="connsiteX3" fmla="*/ 4005234 w 5116484"/>
              <a:gd name="connsiteY3" fmla="*/ 244923 h 461388"/>
              <a:gd name="connsiteX4" fmla="*/ 5116484 w 5116484"/>
              <a:gd name="connsiteY4" fmla="*/ 314773 h 461388"/>
              <a:gd name="connsiteX5" fmla="*/ 5116484 w 5116484"/>
              <a:gd name="connsiteY5" fmla="*/ 314773 h 461388"/>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461385"/>
              <a:gd name="connsiteX1" fmla="*/ 944743 w 5116484"/>
              <a:gd name="connsiteY1" fmla="*/ 205584 h 461385"/>
              <a:gd name="connsiteX2" fmla="*/ 2107908 w 5116484"/>
              <a:gd name="connsiteY2" fmla="*/ 461377 h 461385"/>
              <a:gd name="connsiteX3" fmla="*/ 4005234 w 5116484"/>
              <a:gd name="connsiteY3" fmla="*/ 244923 h 461385"/>
              <a:gd name="connsiteX4" fmla="*/ 5116484 w 5116484"/>
              <a:gd name="connsiteY4" fmla="*/ 314773 h 461385"/>
              <a:gd name="connsiteX5" fmla="*/ 5116484 w 5116484"/>
              <a:gd name="connsiteY5" fmla="*/ 314773 h 461385"/>
              <a:gd name="connsiteX0" fmla="*/ 0 w 5116484"/>
              <a:gd name="connsiteY0" fmla="*/ 0 h 509791"/>
              <a:gd name="connsiteX1" fmla="*/ 944743 w 5116484"/>
              <a:gd name="connsiteY1" fmla="*/ 205584 h 509791"/>
              <a:gd name="connsiteX2" fmla="*/ 2199692 w 5116484"/>
              <a:gd name="connsiteY2" fmla="*/ 509785 h 509791"/>
              <a:gd name="connsiteX3" fmla="*/ 4005234 w 5116484"/>
              <a:gd name="connsiteY3" fmla="*/ 244923 h 509791"/>
              <a:gd name="connsiteX4" fmla="*/ 5116484 w 5116484"/>
              <a:gd name="connsiteY4" fmla="*/ 314773 h 509791"/>
              <a:gd name="connsiteX5" fmla="*/ 5116484 w 5116484"/>
              <a:gd name="connsiteY5" fmla="*/ 314773 h 509791"/>
              <a:gd name="connsiteX0" fmla="*/ 0 w 5116484"/>
              <a:gd name="connsiteY0" fmla="*/ 0 h 509791"/>
              <a:gd name="connsiteX1" fmla="*/ 960863 w 5116484"/>
              <a:gd name="connsiteY1" fmla="*/ 185323 h 509791"/>
              <a:gd name="connsiteX2" fmla="*/ 2199692 w 5116484"/>
              <a:gd name="connsiteY2" fmla="*/ 509785 h 509791"/>
              <a:gd name="connsiteX3" fmla="*/ 4005234 w 5116484"/>
              <a:gd name="connsiteY3" fmla="*/ 244923 h 509791"/>
              <a:gd name="connsiteX4" fmla="*/ 5116484 w 5116484"/>
              <a:gd name="connsiteY4" fmla="*/ 314773 h 509791"/>
              <a:gd name="connsiteX5" fmla="*/ 5116484 w 5116484"/>
              <a:gd name="connsiteY5" fmla="*/ 314773 h 509791"/>
              <a:gd name="connsiteX0" fmla="*/ 0 w 5116484"/>
              <a:gd name="connsiteY0" fmla="*/ 0 h 509797"/>
              <a:gd name="connsiteX1" fmla="*/ 960863 w 5116484"/>
              <a:gd name="connsiteY1" fmla="*/ 185323 h 509797"/>
              <a:gd name="connsiteX2" fmla="*/ 2199692 w 5116484"/>
              <a:gd name="connsiteY2" fmla="*/ 509785 h 509797"/>
              <a:gd name="connsiteX3" fmla="*/ 4005234 w 5116484"/>
              <a:gd name="connsiteY3" fmla="*/ 244923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4005234 w 5116484"/>
              <a:gd name="connsiteY3" fmla="*/ 244923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3897481 w 5116484"/>
              <a:gd name="connsiteY3" fmla="*/ 285266 h 509797"/>
              <a:gd name="connsiteX4" fmla="*/ 5116484 w 5116484"/>
              <a:gd name="connsiteY4" fmla="*/ 314773 h 509797"/>
              <a:gd name="connsiteX5" fmla="*/ 5116484 w 5116484"/>
              <a:gd name="connsiteY5" fmla="*/ 314773 h 509797"/>
              <a:gd name="connsiteX0" fmla="*/ 0 w 5116484"/>
              <a:gd name="connsiteY0" fmla="*/ 0 h 509797"/>
              <a:gd name="connsiteX1" fmla="*/ 960863 w 5116484"/>
              <a:gd name="connsiteY1" fmla="*/ 185323 h 509797"/>
              <a:gd name="connsiteX2" fmla="*/ 2199692 w 5116484"/>
              <a:gd name="connsiteY2" fmla="*/ 509785 h 509797"/>
              <a:gd name="connsiteX3" fmla="*/ 3897481 w 5116484"/>
              <a:gd name="connsiteY3" fmla="*/ 285266 h 509797"/>
              <a:gd name="connsiteX4" fmla="*/ 5116484 w 5116484"/>
              <a:gd name="connsiteY4" fmla="*/ 314773 h 509797"/>
              <a:gd name="connsiteX5" fmla="*/ 5116484 w 5116484"/>
              <a:gd name="connsiteY5" fmla="*/ 314773 h 509797"/>
              <a:gd name="connsiteX0" fmla="*/ 0 w 5116484"/>
              <a:gd name="connsiteY0" fmla="*/ 0 h 511537"/>
              <a:gd name="connsiteX1" fmla="*/ 960863 w 5116484"/>
              <a:gd name="connsiteY1" fmla="*/ 185323 h 511537"/>
              <a:gd name="connsiteX2" fmla="*/ 2199692 w 5116484"/>
              <a:gd name="connsiteY2" fmla="*/ 509785 h 511537"/>
              <a:gd name="connsiteX3" fmla="*/ 5116484 w 5116484"/>
              <a:gd name="connsiteY3" fmla="*/ 314773 h 511537"/>
              <a:gd name="connsiteX4" fmla="*/ 5116484 w 5116484"/>
              <a:gd name="connsiteY4" fmla="*/ 314773 h 511537"/>
              <a:gd name="connsiteX0" fmla="*/ 0 w 5116484"/>
              <a:gd name="connsiteY0" fmla="*/ 0 h 483293"/>
              <a:gd name="connsiteX1" fmla="*/ 960863 w 5116484"/>
              <a:gd name="connsiteY1" fmla="*/ 185323 h 483293"/>
              <a:gd name="connsiteX2" fmla="*/ 3048634 w 5116484"/>
              <a:gd name="connsiteY2" fmla="*/ 481303 h 483293"/>
              <a:gd name="connsiteX3" fmla="*/ 5116484 w 5116484"/>
              <a:gd name="connsiteY3" fmla="*/ 314773 h 483293"/>
              <a:gd name="connsiteX4" fmla="*/ 5116484 w 5116484"/>
              <a:gd name="connsiteY4" fmla="*/ 314773 h 483293"/>
              <a:gd name="connsiteX0" fmla="*/ 0 w 5116484"/>
              <a:gd name="connsiteY0" fmla="*/ 0 h 494211"/>
              <a:gd name="connsiteX1" fmla="*/ 960863 w 5116484"/>
              <a:gd name="connsiteY1" fmla="*/ 185323 h 494211"/>
              <a:gd name="connsiteX2" fmla="*/ 3048634 w 5116484"/>
              <a:gd name="connsiteY2" fmla="*/ 481303 h 494211"/>
              <a:gd name="connsiteX3" fmla="*/ 5116484 w 5116484"/>
              <a:gd name="connsiteY3" fmla="*/ 314773 h 494211"/>
              <a:gd name="connsiteX4" fmla="*/ 5116484 w 5116484"/>
              <a:gd name="connsiteY4" fmla="*/ 314773 h 494211"/>
              <a:gd name="connsiteX0" fmla="*/ 0 w 5116484"/>
              <a:gd name="connsiteY0" fmla="*/ 0 h 494211"/>
              <a:gd name="connsiteX1" fmla="*/ 960863 w 5116484"/>
              <a:gd name="connsiteY1" fmla="*/ 185323 h 494211"/>
              <a:gd name="connsiteX2" fmla="*/ 3048634 w 5116484"/>
              <a:gd name="connsiteY2" fmla="*/ 481303 h 494211"/>
              <a:gd name="connsiteX3" fmla="*/ 5116484 w 5116484"/>
              <a:gd name="connsiteY3" fmla="*/ 314773 h 494211"/>
              <a:gd name="connsiteX4" fmla="*/ 5116484 w 5116484"/>
              <a:gd name="connsiteY4" fmla="*/ 314773 h 494211"/>
              <a:gd name="connsiteX0" fmla="*/ 0 w 5116484"/>
              <a:gd name="connsiteY0" fmla="*/ 0 h 538852"/>
              <a:gd name="connsiteX1" fmla="*/ 960863 w 5116484"/>
              <a:gd name="connsiteY1" fmla="*/ 185323 h 538852"/>
              <a:gd name="connsiteX2" fmla="*/ 3048634 w 5116484"/>
              <a:gd name="connsiteY2" fmla="*/ 481303 h 538852"/>
              <a:gd name="connsiteX3" fmla="*/ 5116484 w 5116484"/>
              <a:gd name="connsiteY3" fmla="*/ 314773 h 538852"/>
              <a:gd name="connsiteX4" fmla="*/ 5116484 w 5116484"/>
              <a:gd name="connsiteY4" fmla="*/ 314773 h 538852"/>
              <a:gd name="connsiteX0" fmla="*/ 0 w 5116484"/>
              <a:gd name="connsiteY0" fmla="*/ 0 h 538852"/>
              <a:gd name="connsiteX1" fmla="*/ 960863 w 5116484"/>
              <a:gd name="connsiteY1" fmla="*/ 185323 h 538852"/>
              <a:gd name="connsiteX2" fmla="*/ 3048634 w 5116484"/>
              <a:gd name="connsiteY2" fmla="*/ 481303 h 538852"/>
              <a:gd name="connsiteX3" fmla="*/ 5116484 w 5116484"/>
              <a:gd name="connsiteY3" fmla="*/ 314773 h 538852"/>
              <a:gd name="connsiteX4" fmla="*/ 5116484 w 5116484"/>
              <a:gd name="connsiteY4" fmla="*/ 314773 h 538852"/>
              <a:gd name="connsiteX0" fmla="*/ 0 w 5116484"/>
              <a:gd name="connsiteY0" fmla="*/ 71128 h 609980"/>
              <a:gd name="connsiteX1" fmla="*/ 960863 w 5116484"/>
              <a:gd name="connsiteY1" fmla="*/ 256451 h 609980"/>
              <a:gd name="connsiteX2" fmla="*/ 3048634 w 5116484"/>
              <a:gd name="connsiteY2" fmla="*/ 552431 h 609980"/>
              <a:gd name="connsiteX3" fmla="*/ 5116484 w 5116484"/>
              <a:gd name="connsiteY3" fmla="*/ 385901 h 609980"/>
              <a:gd name="connsiteX4" fmla="*/ 5116484 w 5116484"/>
              <a:gd name="connsiteY4" fmla="*/ 385901 h 609980"/>
              <a:gd name="connsiteX0" fmla="*/ 0 w 5116484"/>
              <a:gd name="connsiteY0" fmla="*/ 0 h 493440"/>
              <a:gd name="connsiteX1" fmla="*/ 960863 w 5116484"/>
              <a:gd name="connsiteY1" fmla="*/ 185323 h 493440"/>
              <a:gd name="connsiteX2" fmla="*/ 3048634 w 5116484"/>
              <a:gd name="connsiteY2" fmla="*/ 481303 h 493440"/>
              <a:gd name="connsiteX3" fmla="*/ 5116484 w 5116484"/>
              <a:gd name="connsiteY3" fmla="*/ 314773 h 493440"/>
              <a:gd name="connsiteX4" fmla="*/ 5116484 w 5116484"/>
              <a:gd name="connsiteY4" fmla="*/ 314773 h 493440"/>
              <a:gd name="connsiteX0" fmla="*/ 0 w 5116484"/>
              <a:gd name="connsiteY0" fmla="*/ 0 h 493158"/>
              <a:gd name="connsiteX1" fmla="*/ 960863 w 5116484"/>
              <a:gd name="connsiteY1" fmla="*/ 185323 h 493158"/>
              <a:gd name="connsiteX2" fmla="*/ 3048634 w 5116484"/>
              <a:gd name="connsiteY2" fmla="*/ 481303 h 493158"/>
              <a:gd name="connsiteX3" fmla="*/ 5116484 w 5116484"/>
              <a:gd name="connsiteY3" fmla="*/ 314773 h 493158"/>
              <a:gd name="connsiteX4" fmla="*/ 5116484 w 5116484"/>
              <a:gd name="connsiteY4" fmla="*/ 314773 h 493158"/>
              <a:gd name="connsiteX0" fmla="*/ 0 w 5116484"/>
              <a:gd name="connsiteY0" fmla="*/ 6169 h 499327"/>
              <a:gd name="connsiteX1" fmla="*/ 960863 w 5116484"/>
              <a:gd name="connsiteY1" fmla="*/ 191492 h 499327"/>
              <a:gd name="connsiteX2" fmla="*/ 3048634 w 5116484"/>
              <a:gd name="connsiteY2" fmla="*/ 487472 h 499327"/>
              <a:gd name="connsiteX3" fmla="*/ 5116484 w 5116484"/>
              <a:gd name="connsiteY3" fmla="*/ 320942 h 499327"/>
              <a:gd name="connsiteX4" fmla="*/ 5116484 w 5116484"/>
              <a:gd name="connsiteY4" fmla="*/ 320942 h 499327"/>
              <a:gd name="connsiteX0" fmla="*/ 0 w 5116484"/>
              <a:gd name="connsiteY0" fmla="*/ 2179 h 500233"/>
              <a:gd name="connsiteX1" fmla="*/ 960863 w 5116484"/>
              <a:gd name="connsiteY1" fmla="*/ 187502 h 500233"/>
              <a:gd name="connsiteX2" fmla="*/ 3119171 w 5116484"/>
              <a:gd name="connsiteY2" fmla="*/ 492201 h 500233"/>
              <a:gd name="connsiteX3" fmla="*/ 5116484 w 5116484"/>
              <a:gd name="connsiteY3" fmla="*/ 316952 h 500233"/>
              <a:gd name="connsiteX4" fmla="*/ 5116484 w 5116484"/>
              <a:gd name="connsiteY4" fmla="*/ 316952 h 500233"/>
              <a:gd name="connsiteX0" fmla="*/ 0 w 5116484"/>
              <a:gd name="connsiteY0" fmla="*/ 2179 h 500233"/>
              <a:gd name="connsiteX1" fmla="*/ 960863 w 5116484"/>
              <a:gd name="connsiteY1" fmla="*/ 187502 h 500233"/>
              <a:gd name="connsiteX2" fmla="*/ 3119171 w 5116484"/>
              <a:gd name="connsiteY2" fmla="*/ 492201 h 500233"/>
              <a:gd name="connsiteX3" fmla="*/ 5116484 w 5116484"/>
              <a:gd name="connsiteY3" fmla="*/ 316952 h 500233"/>
              <a:gd name="connsiteX4" fmla="*/ 4622773 w 5116484"/>
              <a:gd name="connsiteY4" fmla="*/ 353908 h 500233"/>
              <a:gd name="connsiteX0" fmla="*/ 0 w 5346208"/>
              <a:gd name="connsiteY0" fmla="*/ 2179 h 500233"/>
              <a:gd name="connsiteX1" fmla="*/ 960863 w 5346208"/>
              <a:gd name="connsiteY1" fmla="*/ 187502 h 500233"/>
              <a:gd name="connsiteX2" fmla="*/ 3119171 w 5346208"/>
              <a:gd name="connsiteY2" fmla="*/ 492201 h 500233"/>
              <a:gd name="connsiteX3" fmla="*/ 5346208 w 5346208"/>
              <a:gd name="connsiteY3" fmla="*/ 385536 h 500233"/>
              <a:gd name="connsiteX4" fmla="*/ 4622773 w 5346208"/>
              <a:gd name="connsiteY4" fmla="*/ 353908 h 500233"/>
              <a:gd name="connsiteX0" fmla="*/ 0 w 5346208"/>
              <a:gd name="connsiteY0" fmla="*/ 2179 h 500233"/>
              <a:gd name="connsiteX1" fmla="*/ 960863 w 5346208"/>
              <a:gd name="connsiteY1" fmla="*/ 187502 h 500233"/>
              <a:gd name="connsiteX2" fmla="*/ 3119171 w 5346208"/>
              <a:gd name="connsiteY2" fmla="*/ 492201 h 500233"/>
              <a:gd name="connsiteX3" fmla="*/ 5346208 w 5346208"/>
              <a:gd name="connsiteY3" fmla="*/ 385536 h 500233"/>
              <a:gd name="connsiteX0" fmla="*/ 0 w 5400052"/>
              <a:gd name="connsiteY0" fmla="*/ 2179 h 500233"/>
              <a:gd name="connsiteX1" fmla="*/ 960863 w 5400052"/>
              <a:gd name="connsiteY1" fmla="*/ 187502 h 500233"/>
              <a:gd name="connsiteX2" fmla="*/ 3119171 w 5400052"/>
              <a:gd name="connsiteY2" fmla="*/ 492201 h 500233"/>
              <a:gd name="connsiteX3" fmla="*/ 5400052 w 5400052"/>
              <a:gd name="connsiteY3" fmla="*/ 340252 h 500233"/>
              <a:gd name="connsiteX0" fmla="*/ 0 w 5400052"/>
              <a:gd name="connsiteY0" fmla="*/ 2179 h 500233"/>
              <a:gd name="connsiteX1" fmla="*/ 960863 w 5400052"/>
              <a:gd name="connsiteY1" fmla="*/ 187502 h 500233"/>
              <a:gd name="connsiteX2" fmla="*/ 3119171 w 5400052"/>
              <a:gd name="connsiteY2" fmla="*/ 492201 h 500233"/>
              <a:gd name="connsiteX3" fmla="*/ 5400052 w 5400052"/>
              <a:gd name="connsiteY3" fmla="*/ 340252 h 500233"/>
              <a:gd name="connsiteX0" fmla="*/ 0 w 5400052"/>
              <a:gd name="connsiteY0" fmla="*/ 2608 h 643888"/>
              <a:gd name="connsiteX1" fmla="*/ 960863 w 5400052"/>
              <a:gd name="connsiteY1" fmla="*/ 187931 h 643888"/>
              <a:gd name="connsiteX2" fmla="*/ 3198792 w 5400052"/>
              <a:gd name="connsiteY2" fmla="*/ 638037 h 643888"/>
              <a:gd name="connsiteX3" fmla="*/ 5400052 w 5400052"/>
              <a:gd name="connsiteY3" fmla="*/ 340681 h 643888"/>
              <a:gd name="connsiteX0" fmla="*/ 0 w 5400052"/>
              <a:gd name="connsiteY0" fmla="*/ 2608 h 643888"/>
              <a:gd name="connsiteX1" fmla="*/ 960863 w 5400052"/>
              <a:gd name="connsiteY1" fmla="*/ 187931 h 643888"/>
              <a:gd name="connsiteX2" fmla="*/ 3198792 w 5400052"/>
              <a:gd name="connsiteY2" fmla="*/ 638037 h 643888"/>
              <a:gd name="connsiteX3" fmla="*/ 5400052 w 5400052"/>
              <a:gd name="connsiteY3" fmla="*/ 340681 h 643888"/>
              <a:gd name="connsiteX0" fmla="*/ 0 w 5400052"/>
              <a:gd name="connsiteY0" fmla="*/ 2608 h 646354"/>
              <a:gd name="connsiteX1" fmla="*/ 960863 w 5400052"/>
              <a:gd name="connsiteY1" fmla="*/ 187931 h 646354"/>
              <a:gd name="connsiteX2" fmla="*/ 3198792 w 5400052"/>
              <a:gd name="connsiteY2" fmla="*/ 638037 h 646354"/>
              <a:gd name="connsiteX3" fmla="*/ 4356412 w 5400052"/>
              <a:gd name="connsiteY3" fmla="*/ 422722 h 646354"/>
              <a:gd name="connsiteX4" fmla="*/ 5400052 w 5400052"/>
              <a:gd name="connsiteY4" fmla="*/ 340681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2608 h 646354"/>
              <a:gd name="connsiteX1" fmla="*/ 960863 w 5382013"/>
              <a:gd name="connsiteY1" fmla="*/ 187931 h 646354"/>
              <a:gd name="connsiteX2" fmla="*/ 3198792 w 5382013"/>
              <a:gd name="connsiteY2" fmla="*/ 638037 h 646354"/>
              <a:gd name="connsiteX3" fmla="*/ 4356412 w 5382013"/>
              <a:gd name="connsiteY3" fmla="*/ 422722 h 646354"/>
              <a:gd name="connsiteX4" fmla="*/ 5382013 w 5382013"/>
              <a:gd name="connsiteY4" fmla="*/ 380706 h 646354"/>
              <a:gd name="connsiteX0" fmla="*/ 0 w 5382013"/>
              <a:gd name="connsiteY0" fmla="*/ 823 h 644569"/>
              <a:gd name="connsiteX1" fmla="*/ 1365350 w 5382013"/>
              <a:gd name="connsiteY1" fmla="*/ 441246 h 644569"/>
              <a:gd name="connsiteX2" fmla="*/ 3198792 w 5382013"/>
              <a:gd name="connsiteY2" fmla="*/ 636252 h 644569"/>
              <a:gd name="connsiteX3" fmla="*/ 4356412 w 5382013"/>
              <a:gd name="connsiteY3" fmla="*/ 420937 h 644569"/>
              <a:gd name="connsiteX4" fmla="*/ 5382013 w 5382013"/>
              <a:gd name="connsiteY4" fmla="*/ 378921 h 644569"/>
              <a:gd name="connsiteX0" fmla="*/ 0 w 5382013"/>
              <a:gd name="connsiteY0" fmla="*/ 823 h 644569"/>
              <a:gd name="connsiteX1" fmla="*/ 1365350 w 5382013"/>
              <a:gd name="connsiteY1" fmla="*/ 441246 h 644569"/>
              <a:gd name="connsiteX2" fmla="*/ 3198792 w 5382013"/>
              <a:gd name="connsiteY2" fmla="*/ 636252 h 644569"/>
              <a:gd name="connsiteX3" fmla="*/ 4356412 w 5382013"/>
              <a:gd name="connsiteY3" fmla="*/ 420937 h 644569"/>
              <a:gd name="connsiteX4" fmla="*/ 5382013 w 5382013"/>
              <a:gd name="connsiteY4" fmla="*/ 378921 h 644569"/>
              <a:gd name="connsiteX0" fmla="*/ 0 w 5382013"/>
              <a:gd name="connsiteY0" fmla="*/ 751 h 469629"/>
              <a:gd name="connsiteX1" fmla="*/ 1365350 w 5382013"/>
              <a:gd name="connsiteY1" fmla="*/ 441174 h 469629"/>
              <a:gd name="connsiteX2" fmla="*/ 4356412 w 5382013"/>
              <a:gd name="connsiteY2" fmla="*/ 420865 h 469629"/>
              <a:gd name="connsiteX3" fmla="*/ 5382013 w 5382013"/>
              <a:gd name="connsiteY3" fmla="*/ 378849 h 469629"/>
              <a:gd name="connsiteX0" fmla="*/ 0 w 5382013"/>
              <a:gd name="connsiteY0" fmla="*/ 787 h 538465"/>
              <a:gd name="connsiteX1" fmla="*/ 1365350 w 5382013"/>
              <a:gd name="connsiteY1" fmla="*/ 441210 h 538465"/>
              <a:gd name="connsiteX2" fmla="*/ 3787304 w 5382013"/>
              <a:gd name="connsiteY2" fmla="*/ 535661 h 538465"/>
              <a:gd name="connsiteX3" fmla="*/ 5382013 w 5382013"/>
              <a:gd name="connsiteY3" fmla="*/ 378885 h 538465"/>
              <a:gd name="connsiteX0" fmla="*/ 0 w 5382013"/>
              <a:gd name="connsiteY0" fmla="*/ 787 h 538465"/>
              <a:gd name="connsiteX1" fmla="*/ 1365350 w 5382013"/>
              <a:gd name="connsiteY1" fmla="*/ 441210 h 538465"/>
              <a:gd name="connsiteX2" fmla="*/ 3787304 w 5382013"/>
              <a:gd name="connsiteY2" fmla="*/ 535661 h 538465"/>
              <a:gd name="connsiteX3" fmla="*/ 5382013 w 5382013"/>
              <a:gd name="connsiteY3" fmla="*/ 378885 h 538465"/>
              <a:gd name="connsiteX0" fmla="*/ 0 w 5382013"/>
              <a:gd name="connsiteY0" fmla="*/ 787 h 550415"/>
              <a:gd name="connsiteX1" fmla="*/ 1365350 w 5382013"/>
              <a:gd name="connsiteY1" fmla="*/ 441210 h 550415"/>
              <a:gd name="connsiteX2" fmla="*/ 3787304 w 5382013"/>
              <a:gd name="connsiteY2" fmla="*/ 535661 h 550415"/>
              <a:gd name="connsiteX3" fmla="*/ 5382013 w 5382013"/>
              <a:gd name="connsiteY3" fmla="*/ 378885 h 550415"/>
              <a:gd name="connsiteX0" fmla="*/ 0 w 5382013"/>
              <a:gd name="connsiteY0" fmla="*/ 747 h 471440"/>
              <a:gd name="connsiteX1" fmla="*/ 1365350 w 5382013"/>
              <a:gd name="connsiteY1" fmla="*/ 441170 h 471440"/>
              <a:gd name="connsiteX2" fmla="*/ 3747173 w 5382013"/>
              <a:gd name="connsiteY2" fmla="*/ 407204 h 471440"/>
              <a:gd name="connsiteX3" fmla="*/ 5382013 w 5382013"/>
              <a:gd name="connsiteY3" fmla="*/ 378845 h 471440"/>
              <a:gd name="connsiteX0" fmla="*/ 0 w 5382013"/>
              <a:gd name="connsiteY0" fmla="*/ 747 h 512273"/>
              <a:gd name="connsiteX1" fmla="*/ 1365350 w 5382013"/>
              <a:gd name="connsiteY1" fmla="*/ 441170 h 512273"/>
              <a:gd name="connsiteX2" fmla="*/ 3747173 w 5382013"/>
              <a:gd name="connsiteY2" fmla="*/ 407204 h 512273"/>
              <a:gd name="connsiteX3" fmla="*/ 5382013 w 5382013"/>
              <a:gd name="connsiteY3" fmla="*/ 378845 h 512273"/>
              <a:gd name="connsiteX0" fmla="*/ 0 w 5382013"/>
              <a:gd name="connsiteY0" fmla="*/ 751 h 522581"/>
              <a:gd name="connsiteX1" fmla="*/ 1365350 w 5382013"/>
              <a:gd name="connsiteY1" fmla="*/ 441174 h 522581"/>
              <a:gd name="connsiteX2" fmla="*/ 3747290 w 5382013"/>
              <a:gd name="connsiteY2" fmla="*/ 423688 h 522581"/>
              <a:gd name="connsiteX3" fmla="*/ 5382013 w 5382013"/>
              <a:gd name="connsiteY3" fmla="*/ 378849 h 522581"/>
              <a:gd name="connsiteX0" fmla="*/ 0 w 5382013"/>
              <a:gd name="connsiteY0" fmla="*/ 751 h 522581"/>
              <a:gd name="connsiteX1" fmla="*/ 1365350 w 5382013"/>
              <a:gd name="connsiteY1" fmla="*/ 441174 h 522581"/>
              <a:gd name="connsiteX2" fmla="*/ 3747290 w 5382013"/>
              <a:gd name="connsiteY2" fmla="*/ 423688 h 522581"/>
              <a:gd name="connsiteX3" fmla="*/ 5382013 w 5382013"/>
              <a:gd name="connsiteY3" fmla="*/ 378849 h 522581"/>
              <a:gd name="connsiteX0" fmla="*/ 0 w 5382013"/>
              <a:gd name="connsiteY0" fmla="*/ 751 h 480154"/>
              <a:gd name="connsiteX1" fmla="*/ 1365350 w 5382013"/>
              <a:gd name="connsiteY1" fmla="*/ 441174 h 480154"/>
              <a:gd name="connsiteX2" fmla="*/ 3747290 w 5382013"/>
              <a:gd name="connsiteY2" fmla="*/ 423688 h 480154"/>
              <a:gd name="connsiteX3" fmla="*/ 5382013 w 5382013"/>
              <a:gd name="connsiteY3" fmla="*/ 378849 h 480154"/>
            </a:gdLst>
            <a:ahLst/>
            <a:cxnLst>
              <a:cxn ang="0">
                <a:pos x="connsiteX0" y="connsiteY0"/>
              </a:cxn>
              <a:cxn ang="0">
                <a:pos x="connsiteX1" y="connsiteY1"/>
              </a:cxn>
              <a:cxn ang="0">
                <a:pos x="connsiteX2" y="connsiteY2"/>
              </a:cxn>
              <a:cxn ang="0">
                <a:pos x="connsiteX3" y="connsiteY3"/>
              </a:cxn>
            </a:cxnLst>
            <a:rect l="l" t="t" r="r" b="b"/>
            <a:pathLst>
              <a:path w="5382013" h="480154">
                <a:moveTo>
                  <a:pt x="0" y="751"/>
                </a:moveTo>
                <a:cubicBezTo>
                  <a:pt x="219213" y="-19368"/>
                  <a:pt x="740802" y="370685"/>
                  <a:pt x="1365350" y="441174"/>
                </a:cubicBezTo>
                <a:cubicBezTo>
                  <a:pt x="1989898" y="511663"/>
                  <a:pt x="2811650" y="474665"/>
                  <a:pt x="3747290" y="423688"/>
                </a:cubicBezTo>
                <a:cubicBezTo>
                  <a:pt x="4128551" y="412662"/>
                  <a:pt x="5136074" y="277548"/>
                  <a:pt x="5382013" y="378849"/>
                </a:cubicBezTo>
              </a:path>
            </a:pathLst>
          </a:custGeom>
          <a:ln w="76200" cap="rnd">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7DE4BAB5-BD8C-41C4-9F5A-F9A9F0B48B1A}"/>
              </a:ext>
            </a:extLst>
          </p:cNvPr>
          <p:cNvGrpSpPr/>
          <p:nvPr/>
        </p:nvGrpSpPr>
        <p:grpSpPr>
          <a:xfrm>
            <a:off x="145752" y="2314085"/>
            <a:ext cx="1988344" cy="1705380"/>
            <a:chOff x="1357986" y="4793205"/>
            <a:chExt cx="1825767" cy="1565941"/>
          </a:xfrm>
        </p:grpSpPr>
        <p:sp>
          <p:nvSpPr>
            <p:cNvPr id="91" name="Oval 15">
              <a:extLst>
                <a:ext uri="{FF2B5EF4-FFF2-40B4-BE49-F238E27FC236}">
                  <a16:creationId xmlns:a16="http://schemas.microsoft.com/office/drawing/2014/main" id="{BEB0E954-4C7B-491A-BC00-31C2E23B7C8B}"/>
                </a:ext>
              </a:extLst>
            </p:cNvPr>
            <p:cNvSpPr>
              <a:spLocks noChangeArrowheads="1"/>
            </p:cNvSpPr>
            <p:nvPr/>
          </p:nvSpPr>
          <p:spPr bwMode="auto">
            <a:xfrm>
              <a:off x="1621578" y="4793205"/>
              <a:ext cx="1562175" cy="1564798"/>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96" name="Rectangle 95">
              <a:extLst>
                <a:ext uri="{FF2B5EF4-FFF2-40B4-BE49-F238E27FC236}">
                  <a16:creationId xmlns:a16="http://schemas.microsoft.com/office/drawing/2014/main" id="{3C80BDBF-60D0-4BAA-91B9-F23A478F83CB}"/>
                </a:ext>
              </a:extLst>
            </p:cNvPr>
            <p:cNvSpPr/>
            <p:nvPr/>
          </p:nvSpPr>
          <p:spPr bwMode="auto">
            <a:xfrm rot="948132">
              <a:off x="1357986" y="5366114"/>
              <a:ext cx="1759884" cy="993032"/>
            </a:xfrm>
            <a:prstGeom prst="rect">
              <a:avLst/>
            </a:prstGeom>
            <a:gradFill flip="none" rotWithShape="1">
              <a:gsLst>
                <a:gs pos="15050">
                  <a:srgbClr val="EAEAEA">
                    <a:alpha val="90000"/>
                  </a:srgbClr>
                </a:gs>
                <a:gs pos="40000">
                  <a:srgbClr val="EAEAEA">
                    <a:alpha val="80000"/>
                  </a:srgbClr>
                </a:gs>
                <a:gs pos="0">
                  <a:srgbClr val="EAEAEA"/>
                </a:gs>
                <a:gs pos="71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026CE4B-CDD5-41F1-B720-BEB60CB8CFF0}"/>
              </a:ext>
            </a:extLst>
          </p:cNvPr>
          <p:cNvGrpSpPr/>
          <p:nvPr/>
        </p:nvGrpSpPr>
        <p:grpSpPr>
          <a:xfrm>
            <a:off x="1469923" y="5381489"/>
            <a:ext cx="1817989" cy="1145616"/>
            <a:chOff x="380044" y="1649007"/>
            <a:chExt cx="2033734" cy="1281569"/>
          </a:xfrm>
        </p:grpSpPr>
        <p:sp>
          <p:nvSpPr>
            <p:cNvPr id="93" name="Oval 15">
              <a:extLst>
                <a:ext uri="{FF2B5EF4-FFF2-40B4-BE49-F238E27FC236}">
                  <a16:creationId xmlns:a16="http://schemas.microsoft.com/office/drawing/2014/main" id="{6555FA66-6FC5-40A3-90EC-5121E3C72C5A}"/>
                </a:ext>
              </a:extLst>
            </p:cNvPr>
            <p:cNvSpPr>
              <a:spLocks noChangeArrowheads="1"/>
            </p:cNvSpPr>
            <p:nvPr/>
          </p:nvSpPr>
          <p:spPr bwMode="auto">
            <a:xfrm>
              <a:off x="1134357" y="1649007"/>
              <a:ext cx="1279421" cy="1281569"/>
            </a:xfrm>
            <a:prstGeom prst="ellipse">
              <a:avLst/>
            </a:prstGeom>
            <a:gradFill flip="none" rotWithShape="1">
              <a:gsLst>
                <a:gs pos="0">
                  <a:schemeClr val="accent2">
                    <a:lumMod val="40000"/>
                    <a:lumOff val="60000"/>
                  </a:schemeClr>
                </a:gs>
                <a:gs pos="48000">
                  <a:schemeClr val="accent2">
                    <a:lumMod val="95000"/>
                    <a:lumOff val="5000"/>
                  </a:schemeClr>
                </a:gs>
                <a:gs pos="100000">
                  <a:schemeClr val="accent2">
                    <a:lumMod val="6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378264FC-9F70-4F08-A872-EC17B6E61394}"/>
                </a:ext>
              </a:extLst>
            </p:cNvPr>
            <p:cNvSpPr/>
            <p:nvPr/>
          </p:nvSpPr>
          <p:spPr bwMode="auto">
            <a:xfrm>
              <a:off x="380044" y="2110890"/>
              <a:ext cx="2033734" cy="819686"/>
            </a:xfrm>
            <a:prstGeom prst="rect">
              <a:avLst/>
            </a:prstGeom>
            <a:gradFill flip="none" rotWithShape="1">
              <a:gsLst>
                <a:gs pos="15050">
                  <a:srgbClr val="EAEAEA">
                    <a:alpha val="90000"/>
                  </a:srgbClr>
                </a:gs>
                <a:gs pos="40000">
                  <a:srgbClr val="EAEAEA">
                    <a:alpha val="80000"/>
                  </a:srgbClr>
                </a:gs>
                <a:gs pos="0">
                  <a:srgbClr val="EAEAEA"/>
                </a:gs>
                <a:gs pos="71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2285FAFE-FF7A-4D2C-9442-8361C740F412}"/>
              </a:ext>
            </a:extLst>
          </p:cNvPr>
          <p:cNvGrpSpPr/>
          <p:nvPr/>
        </p:nvGrpSpPr>
        <p:grpSpPr>
          <a:xfrm>
            <a:off x="10025049" y="-2041150"/>
            <a:ext cx="7684905" cy="8266317"/>
            <a:chOff x="10025049" y="-2041150"/>
            <a:chExt cx="7684905" cy="8266317"/>
          </a:xfrm>
        </p:grpSpPr>
        <p:grpSp>
          <p:nvGrpSpPr>
            <p:cNvPr id="18" name="Group 17">
              <a:extLst>
                <a:ext uri="{FF2B5EF4-FFF2-40B4-BE49-F238E27FC236}">
                  <a16:creationId xmlns:a16="http://schemas.microsoft.com/office/drawing/2014/main" id="{CA16D9B1-F3BC-4E76-97EF-46B07F915453}"/>
                </a:ext>
              </a:extLst>
            </p:cNvPr>
            <p:cNvGrpSpPr/>
            <p:nvPr/>
          </p:nvGrpSpPr>
          <p:grpSpPr>
            <a:xfrm>
              <a:off x="10079961" y="-1594784"/>
              <a:ext cx="7629993" cy="7819951"/>
              <a:chOff x="10100631" y="1680687"/>
              <a:chExt cx="1437496" cy="1473285"/>
            </a:xfrm>
          </p:grpSpPr>
          <p:sp>
            <p:nvSpPr>
              <p:cNvPr id="86" name="Oval 15">
                <a:extLst>
                  <a:ext uri="{FF2B5EF4-FFF2-40B4-BE49-F238E27FC236}">
                    <a16:creationId xmlns:a16="http://schemas.microsoft.com/office/drawing/2014/main" id="{C6F23C0F-607A-4F75-A2B1-BFFF36587391}"/>
                  </a:ext>
                </a:extLst>
              </p:cNvPr>
              <p:cNvSpPr>
                <a:spLocks noChangeArrowheads="1"/>
              </p:cNvSpPr>
              <p:nvPr/>
            </p:nvSpPr>
            <p:spPr bwMode="auto">
              <a:xfrm>
                <a:off x="10100631" y="1680687"/>
                <a:ext cx="1375939" cy="1378250"/>
              </a:xfrm>
              <a:prstGeom prst="ellipse">
                <a:avLst/>
              </a:prstGeom>
              <a:gradFill flip="none" rotWithShape="1">
                <a:gsLst>
                  <a:gs pos="21000">
                    <a:schemeClr val="accent1">
                      <a:lumMod val="95000"/>
                      <a:lumOff val="5000"/>
                    </a:schemeClr>
                  </a:gs>
                  <a:gs pos="100000">
                    <a:schemeClr val="accent1">
                      <a:lumMod val="6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88E7D6E1-04C2-46E7-A341-E24E7209369F}"/>
                  </a:ext>
                </a:extLst>
              </p:cNvPr>
              <p:cNvSpPr/>
              <p:nvPr/>
            </p:nvSpPr>
            <p:spPr bwMode="auto">
              <a:xfrm rot="21020755">
                <a:off x="10135394" y="2108503"/>
                <a:ext cx="1402733" cy="1045469"/>
              </a:xfrm>
              <a:custGeom>
                <a:avLst/>
                <a:gdLst>
                  <a:gd name="connsiteX0" fmla="*/ 0 w 2593406"/>
                  <a:gd name="connsiteY0" fmla="*/ 0 h 1813480"/>
                  <a:gd name="connsiteX1" fmla="*/ 2593406 w 2593406"/>
                  <a:gd name="connsiteY1" fmla="*/ 0 h 1813480"/>
                  <a:gd name="connsiteX2" fmla="*/ 2593406 w 2593406"/>
                  <a:gd name="connsiteY2" fmla="*/ 1813480 h 1813480"/>
                  <a:gd name="connsiteX3" fmla="*/ 0 w 2593406"/>
                  <a:gd name="connsiteY3" fmla="*/ 1813480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203906 w 2593406"/>
                  <a:gd name="connsiteY3" fmla="*/ 1657203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203906 w 2593406"/>
                  <a:gd name="connsiteY3" fmla="*/ 1657203 h 1813480"/>
                  <a:gd name="connsiteX4" fmla="*/ 0 w 2593406"/>
                  <a:gd name="connsiteY4" fmla="*/ 0 h 1813480"/>
                  <a:gd name="connsiteX0" fmla="*/ 0 w 2593406"/>
                  <a:gd name="connsiteY0" fmla="*/ 0 h 1841449"/>
                  <a:gd name="connsiteX1" fmla="*/ 2593406 w 2593406"/>
                  <a:gd name="connsiteY1" fmla="*/ 0 h 1841449"/>
                  <a:gd name="connsiteX2" fmla="*/ 2593406 w 2593406"/>
                  <a:gd name="connsiteY2" fmla="*/ 1813480 h 1841449"/>
                  <a:gd name="connsiteX3" fmla="*/ 203906 w 2593406"/>
                  <a:gd name="connsiteY3" fmla="*/ 1657203 h 1841449"/>
                  <a:gd name="connsiteX4" fmla="*/ 0 w 2593406"/>
                  <a:gd name="connsiteY4" fmla="*/ 0 h 1841449"/>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813480"/>
                  <a:gd name="connsiteX1" fmla="*/ 2593406 w 2593406"/>
                  <a:gd name="connsiteY1" fmla="*/ 0 h 1813480"/>
                  <a:gd name="connsiteX2" fmla="*/ 2593406 w 2593406"/>
                  <a:gd name="connsiteY2" fmla="*/ 1813480 h 1813480"/>
                  <a:gd name="connsiteX3" fmla="*/ 436025 w 2593406"/>
                  <a:gd name="connsiteY3" fmla="*/ 1483462 h 1813480"/>
                  <a:gd name="connsiteX4" fmla="*/ 0 w 2593406"/>
                  <a:gd name="connsiteY4" fmla="*/ 0 h 1813480"/>
                  <a:gd name="connsiteX0" fmla="*/ 0 w 2593406"/>
                  <a:gd name="connsiteY0" fmla="*/ 0 h 1939766"/>
                  <a:gd name="connsiteX1" fmla="*/ 2593406 w 2593406"/>
                  <a:gd name="connsiteY1" fmla="*/ 0 h 1939766"/>
                  <a:gd name="connsiteX2" fmla="*/ 2593406 w 2593406"/>
                  <a:gd name="connsiteY2" fmla="*/ 1813480 h 1939766"/>
                  <a:gd name="connsiteX3" fmla="*/ 997601 w 2593406"/>
                  <a:gd name="connsiteY3" fmla="*/ 1761724 h 1939766"/>
                  <a:gd name="connsiteX4" fmla="*/ 436025 w 2593406"/>
                  <a:gd name="connsiteY4" fmla="*/ 1483462 h 1939766"/>
                  <a:gd name="connsiteX5" fmla="*/ 0 w 2593406"/>
                  <a:gd name="connsiteY5" fmla="*/ 0 h 19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06" h="1939766">
                    <a:moveTo>
                      <a:pt x="0" y="0"/>
                    </a:moveTo>
                    <a:lnTo>
                      <a:pt x="2593406" y="0"/>
                    </a:lnTo>
                    <a:lnTo>
                      <a:pt x="2593406" y="1813480"/>
                    </a:lnTo>
                    <a:cubicBezTo>
                      <a:pt x="2328613" y="2100193"/>
                      <a:pt x="1357165" y="1816727"/>
                      <a:pt x="997601" y="1761724"/>
                    </a:cubicBezTo>
                    <a:cubicBezTo>
                      <a:pt x="638038" y="1706721"/>
                      <a:pt x="603467" y="1770175"/>
                      <a:pt x="436025" y="1483462"/>
                    </a:cubicBezTo>
                    <a:cubicBezTo>
                      <a:pt x="-140887" y="1083268"/>
                      <a:pt x="67969" y="552401"/>
                      <a:pt x="0" y="0"/>
                    </a:cubicBezTo>
                    <a:close/>
                  </a:path>
                </a:pathLst>
              </a:custGeom>
              <a:gradFill flip="none" rotWithShape="1">
                <a:gsLst>
                  <a:gs pos="15050">
                    <a:srgbClr val="EAEAEA">
                      <a:alpha val="90000"/>
                    </a:srgbClr>
                  </a:gs>
                  <a:gs pos="40000">
                    <a:srgbClr val="EAEAEA">
                      <a:alpha val="80000"/>
                    </a:srgbClr>
                  </a:gs>
                  <a:gs pos="0">
                    <a:srgbClr val="EAEAEA"/>
                  </a:gs>
                  <a:gs pos="65000">
                    <a:srgbClr val="EAEAEA">
                      <a:alpha val="50000"/>
                    </a:srgbClr>
                  </a:gs>
                  <a:gs pos="100000">
                    <a:srgbClr val="EAEAEA">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1600E84C-D944-449E-AEFF-CF8877079CAC}"/>
                </a:ext>
              </a:extLst>
            </p:cNvPr>
            <p:cNvSpPr/>
            <p:nvPr/>
          </p:nvSpPr>
          <p:spPr bwMode="auto">
            <a:xfrm rot="20961874">
              <a:off x="10025049" y="-2041150"/>
              <a:ext cx="7684026" cy="7590970"/>
            </a:xfrm>
            <a:prstGeom prst="rect">
              <a:avLst/>
            </a:prstGeom>
            <a:solidFill>
              <a:srgbClr val="EAEAEA">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C55ED3A-0A7B-4CFC-B44C-BD45B648EA36}"/>
              </a:ext>
            </a:extLst>
          </p:cNvPr>
          <p:cNvGrpSpPr/>
          <p:nvPr/>
        </p:nvGrpSpPr>
        <p:grpSpPr>
          <a:xfrm>
            <a:off x="6977256" y="1082705"/>
            <a:ext cx="4441473" cy="1117946"/>
            <a:chOff x="5680953" y="3939702"/>
            <a:chExt cx="2828821" cy="1117946"/>
          </a:xfrm>
        </p:grpSpPr>
        <p:sp>
          <p:nvSpPr>
            <p:cNvPr id="28" name="Rectangle 27">
              <a:extLst>
                <a:ext uri="{FF2B5EF4-FFF2-40B4-BE49-F238E27FC236}">
                  <a16:creationId xmlns:a16="http://schemas.microsoft.com/office/drawing/2014/main" id="{86460543-B216-4929-9827-EBB4D351A0BC}"/>
                </a:ext>
              </a:extLst>
            </p:cNvPr>
            <p:cNvSpPr/>
            <p:nvPr/>
          </p:nvSpPr>
          <p:spPr bwMode="auto">
            <a:xfrm>
              <a:off x="5680953" y="3939702"/>
              <a:ext cx="2828821" cy="111794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B9CBC1E-A7B1-4265-9536-BAD2742B3341}"/>
                </a:ext>
              </a:extLst>
            </p:cNvPr>
            <p:cNvSpPr/>
            <p:nvPr/>
          </p:nvSpPr>
          <p:spPr>
            <a:xfrm>
              <a:off x="5798770" y="4015706"/>
              <a:ext cx="2617713" cy="923330"/>
            </a:xfrm>
            <a:prstGeom prst="rect">
              <a:avLst/>
            </a:prstGeom>
          </p:spPr>
          <p:txBody>
            <a:bodyPr wrap="square">
              <a:spAutoFit/>
            </a:bodyPr>
            <a:lstStyle/>
            <a:p>
              <a:pPr defTabSz="932719">
                <a:spcBef>
                  <a:spcPct val="20000"/>
                </a:spcBef>
                <a:buSzPct val="90000"/>
              </a:pPr>
              <a:r>
                <a:rPr lang="en-US">
                  <a:gradFill>
                    <a:gsLst>
                      <a:gs pos="1250">
                        <a:schemeClr val="accent1"/>
                      </a:gs>
                      <a:gs pos="100000">
                        <a:schemeClr val="accent1"/>
                      </a:gs>
                    </a:gsLst>
                    <a:lin ang="5400000" scaled="0"/>
                  </a:gradFill>
                  <a:latin typeface="+mj-lt"/>
                  <a:cs typeface="Segoe UI" panose="020B0502040204020203" pitchFamily="34" charset="0"/>
                </a:rPr>
                <a:t>Microsoft’s Intelligent Security Graph </a:t>
              </a:r>
              <a:br>
                <a:rPr lang="en-US">
                  <a:gradFill>
                    <a:gsLst>
                      <a:gs pos="1250">
                        <a:schemeClr val="accent1"/>
                      </a:gs>
                      <a:gs pos="100000">
                        <a:schemeClr val="accent1"/>
                      </a:gs>
                    </a:gsLst>
                    <a:lin ang="5400000" scaled="0"/>
                  </a:gradFill>
                  <a:latin typeface="+mj-lt"/>
                  <a:cs typeface="Segoe UI" panose="020B0502040204020203" pitchFamily="34" charset="0"/>
                </a:rPr>
              </a:b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Massive dataset + analytics powering Microsoft threat detection capabilities</a:t>
              </a:r>
            </a:p>
          </p:txBody>
        </p:sp>
      </p:grpSp>
    </p:spTree>
    <p:extLst>
      <p:ext uri="{BB962C8B-B14F-4D97-AF65-F5344CB8AC3E}">
        <p14:creationId xmlns:p14="http://schemas.microsoft.com/office/powerpoint/2010/main" val="172840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decel="10000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0-#ppt_w/2"/>
                                          </p:val>
                                        </p:tav>
                                        <p:tav tm="100000">
                                          <p:val>
                                            <p:strVal val="#ppt_x"/>
                                          </p:val>
                                        </p:tav>
                                      </p:tavLst>
                                    </p:anim>
                                    <p:anim calcmode="lin" valueType="num">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0-#ppt_w/2"/>
                                          </p:val>
                                        </p:tav>
                                        <p:tav tm="100000">
                                          <p:val>
                                            <p:strVal val="#ppt_x"/>
                                          </p:val>
                                        </p:tav>
                                      </p:tavLst>
                                    </p:anim>
                                    <p:anim calcmode="lin" valueType="num">
                                      <p:cBhvr additive="base">
                                        <p:cTn id="27" dur="75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750" fill="hold"/>
                                        <p:tgtEl>
                                          <p:spTgt spid="55"/>
                                        </p:tgtEl>
                                        <p:attrNameLst>
                                          <p:attrName>ppt_x</p:attrName>
                                        </p:attrNameLst>
                                      </p:cBhvr>
                                      <p:tavLst>
                                        <p:tav tm="0">
                                          <p:val>
                                            <p:strVal val="0-#ppt_w/2"/>
                                          </p:val>
                                        </p:tav>
                                        <p:tav tm="100000">
                                          <p:val>
                                            <p:strVal val="#ppt_x"/>
                                          </p:val>
                                        </p:tav>
                                      </p:tavLst>
                                    </p:anim>
                                    <p:anim calcmode="lin" valueType="num">
                                      <p:cBhvr additive="base">
                                        <p:cTn id="33"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FB63BE4-D9C0-498E-9DE1-D97EF38C0105}"/>
              </a:ext>
            </a:extLst>
          </p:cNvPr>
          <p:cNvSpPr txBox="1"/>
          <p:nvPr/>
        </p:nvSpPr>
        <p:spPr>
          <a:xfrm>
            <a:off x="2989358" y="5983470"/>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Alert Queue</a:t>
            </a: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2" y="457201"/>
            <a:ext cx="11432287" cy="553998"/>
          </a:xfrm>
        </p:spPr>
        <p:txBody>
          <a:bodyPr/>
          <a:lstStyle/>
          <a:p>
            <a:r>
              <a:rPr lang="en-US" dirty="0"/>
              <a:t>Corporate IT SOC – Started with Classic SIEM model</a:t>
            </a:r>
          </a:p>
        </p:txBody>
      </p:sp>
      <p:sp>
        <p:nvSpPr>
          <p:cNvPr id="3" name="Arrow: Pentagon 2">
            <a:extLst>
              <a:ext uri="{FF2B5EF4-FFF2-40B4-BE49-F238E27FC236}">
                <a16:creationId xmlns:a16="http://schemas.microsoft.com/office/drawing/2014/main" id="{0785679D-896A-48C9-9648-D5630AE25F14}"/>
              </a:ext>
            </a:extLst>
          </p:cNvPr>
          <p:cNvSpPr/>
          <p:nvPr/>
        </p:nvSpPr>
        <p:spPr bwMode="black">
          <a:xfrm>
            <a:off x="-388215" y="4852504"/>
            <a:ext cx="4301837"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117" name="Arrow: Pentagon 116">
            <a:extLst>
              <a:ext uri="{FF2B5EF4-FFF2-40B4-BE49-F238E27FC236}">
                <a16:creationId xmlns:a16="http://schemas.microsoft.com/office/drawing/2014/main" id="{9CBF3D5B-BADE-4958-AE2B-D8C4290D910F}"/>
              </a:ext>
            </a:extLst>
          </p:cNvPr>
          <p:cNvSpPr/>
          <p:nvPr/>
        </p:nvSpPr>
        <p:spPr bwMode="black">
          <a:xfrm>
            <a:off x="-388216" y="4023575"/>
            <a:ext cx="4301837"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119" name="Arrow: Pentagon 118">
            <a:extLst>
              <a:ext uri="{FF2B5EF4-FFF2-40B4-BE49-F238E27FC236}">
                <a16:creationId xmlns:a16="http://schemas.microsoft.com/office/drawing/2014/main" id="{BD6711E1-550B-474F-B5C5-D85EE38E19E3}"/>
              </a:ext>
            </a:extLst>
          </p:cNvPr>
          <p:cNvSpPr/>
          <p:nvPr/>
        </p:nvSpPr>
        <p:spPr bwMode="black">
          <a:xfrm>
            <a:off x="-388215" y="2379406"/>
            <a:ext cx="4301837"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134" name="Rectangle 133">
            <a:extLst>
              <a:ext uri="{FF2B5EF4-FFF2-40B4-BE49-F238E27FC236}">
                <a16:creationId xmlns:a16="http://schemas.microsoft.com/office/drawing/2014/main" id="{79FAE102-CC57-4138-AB67-CD6F47A048E7}"/>
              </a:ext>
            </a:extLst>
          </p:cNvPr>
          <p:cNvSpPr/>
          <p:nvPr/>
        </p:nvSpPr>
        <p:spPr>
          <a:xfrm>
            <a:off x="9652000" y="2628107"/>
            <a:ext cx="2066758" cy="2700924"/>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lIns="182880" rIns="182880" rtlCol="0" anchor="ctr"/>
          <a:lstStyle/>
          <a:p>
            <a:pPr lvl="0">
              <a:defRPr/>
            </a:pPr>
            <a:r>
              <a:rPr lang="en-US" sz="2000" b="1" kern="0">
                <a:solidFill>
                  <a:schemeClr val="bg1"/>
                </a:solidFill>
              </a:rPr>
              <a:t>3</a:t>
            </a:r>
            <a:r>
              <a:rPr lang="en-US" sz="2000" b="1" kern="0" baseline="30000">
                <a:solidFill>
                  <a:schemeClr val="bg1"/>
                </a:solidFill>
              </a:rPr>
              <a:t>rd</a:t>
            </a:r>
            <a:r>
              <a:rPr lang="en-US" sz="2000" b="1" kern="0">
                <a:solidFill>
                  <a:schemeClr val="bg1"/>
                </a:solidFill>
              </a:rPr>
              <a:t> Party tools </a:t>
            </a:r>
            <a:br>
              <a:rPr lang="en-US" sz="2000" b="1" kern="0">
                <a:solidFill>
                  <a:schemeClr val="bg1"/>
                </a:solidFill>
              </a:rPr>
            </a:br>
            <a:r>
              <a:rPr lang="en-US" sz="2000" kern="0">
                <a:solidFill>
                  <a:schemeClr val="bg1"/>
                </a:solidFill>
              </a:rPr>
              <a:t>(as needed)</a:t>
            </a:r>
          </a:p>
        </p:txBody>
      </p:sp>
      <p:sp>
        <p:nvSpPr>
          <p:cNvPr id="135" name="Rectangle 134">
            <a:extLst>
              <a:ext uri="{FF2B5EF4-FFF2-40B4-BE49-F238E27FC236}">
                <a16:creationId xmlns:a16="http://schemas.microsoft.com/office/drawing/2014/main" id="{5B74D4B5-E09C-4404-852C-EC84221A1EC2}"/>
              </a:ext>
            </a:extLst>
          </p:cNvPr>
          <p:cNvSpPr/>
          <p:nvPr/>
        </p:nvSpPr>
        <p:spPr>
          <a:xfrm>
            <a:off x="4054642" y="2628106"/>
            <a:ext cx="5489559" cy="2700923"/>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a:ea typeface="+mn-ea"/>
                <a:cs typeface="+mn-cs"/>
              </a:rPr>
              <a:t>SIEM</a:t>
            </a:r>
          </a:p>
        </p:txBody>
      </p:sp>
      <p:sp>
        <p:nvSpPr>
          <p:cNvPr id="15" name="TextBox 14">
            <a:extLst>
              <a:ext uri="{FF2B5EF4-FFF2-40B4-BE49-F238E27FC236}">
                <a16:creationId xmlns:a16="http://schemas.microsoft.com/office/drawing/2014/main" id="{0D9B1DF9-D995-430E-89B0-D029273F1862}"/>
              </a:ext>
            </a:extLst>
          </p:cNvPr>
          <p:cNvSpPr txBox="1"/>
          <p:nvPr/>
        </p:nvSpPr>
        <p:spPr>
          <a:xfrm>
            <a:off x="5223221" y="5983469"/>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16" name="TextBox 15">
            <a:extLst>
              <a:ext uri="{FF2B5EF4-FFF2-40B4-BE49-F238E27FC236}">
                <a16:creationId xmlns:a16="http://schemas.microsoft.com/office/drawing/2014/main" id="{5D95BD5E-C7D9-45FD-B764-3396FF9A62C4}"/>
              </a:ext>
            </a:extLst>
          </p:cNvPr>
          <p:cNvSpPr txBox="1"/>
          <p:nvPr/>
        </p:nvSpPr>
        <p:spPr>
          <a:xfrm>
            <a:off x="8035599" y="5983468"/>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Pivot and Remediate</a:t>
            </a:r>
          </a:p>
        </p:txBody>
      </p:sp>
      <p:grpSp>
        <p:nvGrpSpPr>
          <p:cNvPr id="5" name="Group 4">
            <a:extLst>
              <a:ext uri="{FF2B5EF4-FFF2-40B4-BE49-F238E27FC236}">
                <a16:creationId xmlns:a16="http://schemas.microsoft.com/office/drawing/2014/main" id="{57A3125D-7411-4647-9E19-DBECDA4E4A04}"/>
              </a:ext>
            </a:extLst>
          </p:cNvPr>
          <p:cNvGrpSpPr/>
          <p:nvPr/>
        </p:nvGrpSpPr>
        <p:grpSpPr>
          <a:xfrm>
            <a:off x="5397617" y="1198057"/>
            <a:ext cx="3841461" cy="1597680"/>
            <a:chOff x="5861226" y="1198057"/>
            <a:chExt cx="3841461" cy="1597680"/>
          </a:xfrm>
        </p:grpSpPr>
        <p:sp>
          <p:nvSpPr>
            <p:cNvPr id="139" name="Rectangle 138">
              <a:extLst>
                <a:ext uri="{FF2B5EF4-FFF2-40B4-BE49-F238E27FC236}">
                  <a16:creationId xmlns:a16="http://schemas.microsoft.com/office/drawing/2014/main" id="{0909D1BB-6C2B-4216-B1CE-B13CE9EFF3CA}"/>
                </a:ext>
              </a:extLst>
            </p:cNvPr>
            <p:cNvSpPr/>
            <p:nvPr/>
          </p:nvSpPr>
          <p:spPr bwMode="black">
            <a:xfrm>
              <a:off x="5861226" y="1198057"/>
              <a:ext cx="3841461" cy="1188264"/>
            </a:xfrm>
            <a:prstGeom prst="rect">
              <a:avLst/>
            </a:prstGeom>
            <a:solidFill>
              <a:schemeClr val="bg1"/>
            </a:solidFill>
            <a:ln w="38100">
              <a:solidFill>
                <a:schemeClr val="tx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401638" marR="0" lvl="0" indent="-28575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Major challenges with this approach</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Event Storage Volume and Cost</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Analyst Overload from False Positives</a:t>
              </a:r>
            </a:p>
            <a:p>
              <a:pPr marL="292100" marR="0" lvl="0" indent="-1762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Poor Investigation Workflow</a:t>
              </a:r>
            </a:p>
          </p:txBody>
        </p:sp>
        <p:cxnSp>
          <p:nvCxnSpPr>
            <p:cNvPr id="17" name="Straight Connector 16">
              <a:extLst>
                <a:ext uri="{FF2B5EF4-FFF2-40B4-BE49-F238E27FC236}">
                  <a16:creationId xmlns:a16="http://schemas.microsoft.com/office/drawing/2014/main" id="{66434560-3960-4FD3-9702-B2F4C4343579}"/>
                </a:ext>
              </a:extLst>
            </p:cNvPr>
            <p:cNvCxnSpPr>
              <a:cxnSpLocks/>
            </p:cNvCxnSpPr>
            <p:nvPr/>
          </p:nvCxnSpPr>
          <p:spPr>
            <a:xfrm>
              <a:off x="8990646" y="2379406"/>
              <a:ext cx="0" cy="416331"/>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9" name="Arrow: Pentagon 18">
            <a:extLst>
              <a:ext uri="{FF2B5EF4-FFF2-40B4-BE49-F238E27FC236}">
                <a16:creationId xmlns:a16="http://schemas.microsoft.com/office/drawing/2014/main" id="{20DE6B8D-823B-4575-A277-709A41153B59}"/>
              </a:ext>
            </a:extLst>
          </p:cNvPr>
          <p:cNvSpPr/>
          <p:nvPr/>
        </p:nvSpPr>
        <p:spPr bwMode="black">
          <a:xfrm>
            <a:off x="-388217" y="3208335"/>
            <a:ext cx="4301838"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4" name="TextBox 3">
            <a:extLst>
              <a:ext uri="{FF2B5EF4-FFF2-40B4-BE49-F238E27FC236}">
                <a16:creationId xmlns:a16="http://schemas.microsoft.com/office/drawing/2014/main" id="{61695D99-7964-4CC5-A275-A5E5E949C809}"/>
              </a:ext>
            </a:extLst>
          </p:cNvPr>
          <p:cNvSpPr txBox="1"/>
          <p:nvPr/>
        </p:nvSpPr>
        <p:spPr>
          <a:xfrm>
            <a:off x="9845789" y="3356146"/>
            <a:ext cx="1455527" cy="307777"/>
          </a:xfrm>
          <a:prstGeom prst="rect">
            <a:avLst/>
          </a:prstGeom>
          <a:noFill/>
        </p:spPr>
        <p:txBody>
          <a:bodyPr wrap="none" lIns="0" tIns="0" rIns="0" bIns="0" rtlCol="0">
            <a:spAutoFit/>
          </a:bodyPr>
          <a:lstStyle/>
          <a:p>
            <a:pPr algn="l"/>
            <a:r>
              <a:rPr lang="en-US" sz="2000" b="1" kern="0">
                <a:solidFill>
                  <a:schemeClr val="bg1"/>
                </a:solidFill>
              </a:rPr>
              <a:t>Microsoft &amp;</a:t>
            </a:r>
          </a:p>
        </p:txBody>
      </p:sp>
    </p:spTree>
    <p:extLst>
      <p:ext uri="{BB962C8B-B14F-4D97-AF65-F5344CB8AC3E}">
        <p14:creationId xmlns:p14="http://schemas.microsoft.com/office/powerpoint/2010/main" val="116662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decel="10000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0-#ppt_w/2"/>
                                          </p:val>
                                        </p:tav>
                                        <p:tav tm="100000">
                                          <p:val>
                                            <p:strVal val="#ppt_x"/>
                                          </p:val>
                                        </p:tav>
                                      </p:tavLst>
                                    </p:anim>
                                    <p:anim calcmode="lin" valueType="num">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0-#ppt_w/2"/>
                                          </p:val>
                                        </p:tav>
                                        <p:tav tm="100000">
                                          <p:val>
                                            <p:strVal val="#ppt_x"/>
                                          </p:val>
                                        </p:tav>
                                      </p:tavLst>
                                    </p:anim>
                                    <p:anim calcmode="lin" valueType="num">
                                      <p:cBhvr additive="base">
                                        <p:cTn id="27" dur="75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decel="10000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750" fill="hold"/>
                                        <p:tgtEl>
                                          <p:spTgt spid="55"/>
                                        </p:tgtEl>
                                        <p:attrNameLst>
                                          <p:attrName>ppt_x</p:attrName>
                                        </p:attrNameLst>
                                      </p:cBhvr>
                                      <p:tavLst>
                                        <p:tav tm="0">
                                          <p:val>
                                            <p:strVal val="0-#ppt_w/2"/>
                                          </p:val>
                                        </p:tav>
                                        <p:tav tm="100000">
                                          <p:val>
                                            <p:strVal val="#ppt_x"/>
                                          </p:val>
                                        </p:tav>
                                      </p:tavLst>
                                    </p:anim>
                                    <p:anim calcmode="lin" valueType="num">
                                      <p:cBhvr additive="base">
                                        <p:cTn id="33"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C926204-6416-427A-BBE2-9EEB2942838A}"/>
              </a:ext>
            </a:extLst>
          </p:cNvPr>
          <p:cNvSpPr/>
          <p:nvPr/>
        </p:nvSpPr>
        <p:spPr>
          <a:xfrm>
            <a:off x="8883695" y="1876425"/>
            <a:ext cx="2093983" cy="3741902"/>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lIns="182880" tIns="91440" rIns="182880" rtlCol="0" anchor="t"/>
          <a:lstStyle/>
          <a:p>
            <a:pPr lvl="0">
              <a:defRPr/>
            </a:pPr>
            <a:r>
              <a:rPr lang="en-US" sz="1400" b="1" kern="0" dirty="0">
                <a:solidFill>
                  <a:schemeClr val="bg1"/>
                </a:solidFill>
              </a:rPr>
              <a:t>3</a:t>
            </a:r>
            <a:r>
              <a:rPr lang="en-US" sz="1400" b="1" kern="0" baseline="30000" dirty="0">
                <a:solidFill>
                  <a:schemeClr val="bg1"/>
                </a:solidFill>
              </a:rPr>
              <a:t>rd</a:t>
            </a:r>
            <a:r>
              <a:rPr lang="en-US" sz="1400" b="1" kern="0" dirty="0">
                <a:solidFill>
                  <a:schemeClr val="bg1"/>
                </a:solidFill>
              </a:rPr>
              <a:t> Party tools </a:t>
            </a:r>
            <a:br>
              <a:rPr lang="en-US" sz="1400" b="1" kern="0" dirty="0">
                <a:solidFill>
                  <a:schemeClr val="bg1"/>
                </a:solidFill>
              </a:rPr>
            </a:br>
            <a:r>
              <a:rPr lang="en-US" sz="1400" kern="0" dirty="0">
                <a:solidFill>
                  <a:schemeClr val="bg1"/>
                </a:solidFill>
              </a:rPr>
              <a:t>(as needed)</a:t>
            </a:r>
            <a:endParaRPr kumimoji="0" lang="en-US" sz="1400" i="0" u="none" strike="noStrike" kern="0" cap="none" spc="0" normalizeH="0" baseline="0" noProof="0" dirty="0">
              <a:ln>
                <a:noFill/>
              </a:ln>
              <a:solidFill>
                <a:schemeClr val="bg1"/>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A7F5D3B0-3072-4267-B606-E058E1487108}"/>
              </a:ext>
            </a:extLst>
          </p:cNvPr>
          <p:cNvSpPr/>
          <p:nvPr/>
        </p:nvSpPr>
        <p:spPr>
          <a:xfrm>
            <a:off x="4207540" y="1876425"/>
            <a:ext cx="934559" cy="3751426"/>
          </a:xfrm>
          <a:prstGeom prst="rect">
            <a:avLst/>
          </a:prstGeom>
          <a:solidFill>
            <a:schemeClr val="bg1">
              <a:lumMod val="50000"/>
            </a:schemeClr>
          </a:solidFill>
          <a:ln w="28575">
            <a:noFill/>
            <a:headEnd type="none"/>
            <a:tailEnd type="none"/>
          </a:ln>
        </p:spPr>
        <p:style>
          <a:lnRef idx="1">
            <a:schemeClr val="accent1"/>
          </a:lnRef>
          <a:fillRef idx="0">
            <a:schemeClr val="accent1"/>
          </a:fillRef>
          <a:effectRef idx="0">
            <a:schemeClr val="accent1"/>
          </a:effectRef>
          <a:fontRef idx="minor">
            <a:schemeClr val="tx1"/>
          </a:fontRef>
        </p:style>
        <p:txBody>
          <a:bodyPr vert="horz" tIns="91440" rtlCol="0" anchor="t"/>
          <a:lstStyle/>
          <a:p>
            <a:pPr marL="0" marR="0" lvl="0" indent="0" algn="ctr" defTabSz="914400" rtl="0" eaLnBrk="1" fontAlgn="auto" latinLnBrk="0" hangingPunct="1">
              <a:lnSpc>
                <a:spcPct val="100000"/>
              </a:lnSpc>
              <a:spcAft>
                <a:spcPts val="0"/>
              </a:spcAft>
              <a:buClrTx/>
              <a:buSzTx/>
              <a:buFontTx/>
              <a:buNone/>
              <a:tabLst/>
              <a:defRPr/>
            </a:pPr>
            <a:r>
              <a:rPr kumimoji="0" lang="en-US" sz="2000" b="1" i="0" u="none" strike="noStrike" kern="0" cap="none" spc="0" normalizeH="0" baseline="0" noProof="0">
                <a:ln>
                  <a:noFill/>
                </a:ln>
                <a:solidFill>
                  <a:schemeClr val="bg1"/>
                </a:solidFill>
                <a:effectLst/>
                <a:uLnTx/>
                <a:uFillTx/>
                <a:latin typeface="Segoe UI"/>
                <a:ea typeface="+mn-ea"/>
                <a:cs typeface="+mn-cs"/>
              </a:rPr>
              <a:t>SIEM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solidFill>
              <a:effectLst/>
              <a:uLnTx/>
              <a:uFillTx/>
              <a:latin typeface="Segoe UI"/>
              <a:ea typeface="+mn-ea"/>
              <a:cs typeface="+mn-cs"/>
            </a:endParaRPr>
          </a:p>
        </p:txBody>
      </p:sp>
      <p:sp>
        <p:nvSpPr>
          <p:cNvPr id="69" name="Rectangle 68">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4F9CDA4E-8420-40D7-844C-81455ED5B797}"/>
              </a:ext>
            </a:extLst>
          </p:cNvPr>
          <p:cNvSpPr/>
          <p:nvPr/>
        </p:nvSpPr>
        <p:spPr>
          <a:xfrm>
            <a:off x="1479547" y="2445451"/>
            <a:ext cx="9573081"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225">
              <a:defRPr/>
            </a:pPr>
            <a:r>
              <a:rPr lang="en-US" b="1" kern="0">
                <a:gradFill>
                  <a:gsLst>
                    <a:gs pos="0">
                      <a:srgbClr val="0078D4"/>
                    </a:gs>
                    <a:gs pos="100000">
                      <a:srgbClr val="0078D4"/>
                    </a:gs>
                  </a:gsLst>
                  <a:lin ang="5400000" scaled="1"/>
                </a:gradFill>
              </a:rPr>
              <a:t>AZURE</a:t>
            </a:r>
            <a:r>
              <a:rPr lang="en-US" sz="2000" b="1" kern="0">
                <a:gradFill>
                  <a:gsLst>
                    <a:gs pos="0">
                      <a:srgbClr val="0078D4"/>
                    </a:gs>
                    <a:gs pos="100000">
                      <a:srgbClr val="0078D4"/>
                    </a:gs>
                  </a:gsLst>
                  <a:lin ang="5400000" scaled="1"/>
                </a:gradFill>
                <a:latin typeface="Segoe UI"/>
              </a:rPr>
              <a:t> – </a:t>
            </a:r>
            <a:r>
              <a:rPr lang="en-US" sz="1600" kern="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Azure Security Center</a:t>
            </a: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457201"/>
            <a:ext cx="11358898" cy="1107996"/>
          </a:xfrm>
        </p:spPr>
        <p:txBody>
          <a:bodyPr/>
          <a:lstStyle/>
          <a:p>
            <a:r>
              <a:rPr lang="en-US" dirty="0"/>
              <a:t>Corporate IT SOC – Evolved to adopt specialized tooling</a:t>
            </a:r>
          </a:p>
        </p:txBody>
      </p:sp>
      <p:sp>
        <p:nvSpPr>
          <p:cNvPr id="68" name="Arrow: Pentagon 67">
            <a:extLst>
              <a:ext uri="{FF2B5EF4-FFF2-40B4-BE49-F238E27FC236}">
                <a16:creationId xmlns:a16="http://schemas.microsoft.com/office/drawing/2014/main" id="{CE506506-12D0-49FC-9B97-0E991D91379A}"/>
              </a:ext>
            </a:extLst>
          </p:cNvPr>
          <p:cNvSpPr/>
          <p:nvPr/>
        </p:nvSpPr>
        <p:spPr bwMode="black">
          <a:xfrm>
            <a:off x="-3869116" y="2290228"/>
            <a:ext cx="433506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42" name="TextBox 41">
            <a:extLst>
              <a:ext uri="{FF2B5EF4-FFF2-40B4-BE49-F238E27FC236}">
                <a16:creationId xmlns:a16="http://schemas.microsoft.com/office/drawing/2014/main" id="{57FED43B-D8B3-4E6B-92FD-87C315184C5E}"/>
              </a:ext>
            </a:extLst>
          </p:cNvPr>
          <p:cNvSpPr txBox="1"/>
          <p:nvPr/>
        </p:nvSpPr>
        <p:spPr>
          <a:xfrm>
            <a:off x="2844265" y="6119665"/>
            <a:ext cx="3303817"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Alert Queue</a:t>
            </a:r>
          </a:p>
        </p:txBody>
      </p:sp>
      <p:sp>
        <p:nvSpPr>
          <p:cNvPr id="44" name="TextBox 43">
            <a:extLst>
              <a:ext uri="{FF2B5EF4-FFF2-40B4-BE49-F238E27FC236}">
                <a16:creationId xmlns:a16="http://schemas.microsoft.com/office/drawing/2014/main" id="{A6B5611B-C14E-4200-B6EC-9D00B84021FA}"/>
              </a:ext>
            </a:extLst>
          </p:cNvPr>
          <p:cNvSpPr txBox="1"/>
          <p:nvPr/>
        </p:nvSpPr>
        <p:spPr>
          <a:xfrm>
            <a:off x="5118142" y="6119665"/>
            <a:ext cx="3303817"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50" name="TextBox 49">
            <a:extLst>
              <a:ext uri="{FF2B5EF4-FFF2-40B4-BE49-F238E27FC236}">
                <a16:creationId xmlns:a16="http://schemas.microsoft.com/office/drawing/2014/main" id="{4A956EBB-8441-49B6-8655-A493DA30352D}"/>
              </a:ext>
            </a:extLst>
          </p:cNvPr>
          <p:cNvSpPr txBox="1"/>
          <p:nvPr/>
        </p:nvSpPr>
        <p:spPr>
          <a:xfrm>
            <a:off x="1098921" y="6116971"/>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Generate Alerts</a:t>
            </a:r>
          </a:p>
        </p:txBody>
      </p:sp>
      <p:sp>
        <p:nvSpPr>
          <p:cNvPr id="52" name="Rectangle 51">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A3D93985-8875-48F1-96C4-1501A51010A7}"/>
              </a:ext>
            </a:extLst>
          </p:cNvPr>
          <p:cNvSpPr/>
          <p:nvPr/>
        </p:nvSpPr>
        <p:spPr>
          <a:xfrm>
            <a:off x="1479548" y="3010780"/>
            <a:ext cx="9573081"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225"/>
            <a:r>
              <a:rPr lang="en-US" b="1" kern="0">
                <a:gradFill>
                  <a:gsLst>
                    <a:gs pos="0">
                      <a:srgbClr val="0078D4"/>
                    </a:gs>
                    <a:gs pos="100000">
                      <a:srgbClr val="0078D4"/>
                    </a:gs>
                  </a:gsLst>
                  <a:lin ang="5400000" scaled="1"/>
                </a:gradFill>
              </a:rPr>
              <a:t>OFFICE 365 and SaaS </a:t>
            </a:r>
            <a:r>
              <a:rPr lang="en-US" sz="2000" b="1" kern="0">
                <a:gradFill>
                  <a:gsLst>
                    <a:gs pos="0">
                      <a:srgbClr val="0078D4"/>
                    </a:gs>
                    <a:gs pos="100000">
                      <a:srgbClr val="0078D4"/>
                    </a:gs>
                  </a:gsLst>
                  <a:lin ang="5400000" scaled="1"/>
                </a:gradFill>
                <a:latin typeface="Segoe UI"/>
              </a:rPr>
              <a:t>– </a:t>
            </a:r>
            <a:r>
              <a:rPr lang="en-US" sz="1600" kern="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Advanced Threat Protection + Cloud App Security</a:t>
            </a:r>
            <a:endParaRPr lang="en-US" sz="2000" kern="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6E29A7C0-E81A-4ED0-9A09-13AF4A44D2AD}"/>
              </a:ext>
            </a:extLst>
          </p:cNvPr>
          <p:cNvSpPr/>
          <p:nvPr/>
        </p:nvSpPr>
        <p:spPr>
          <a:xfrm>
            <a:off x="1488679" y="3592644"/>
            <a:ext cx="9563949" cy="45491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225"/>
            <a:r>
              <a:rPr lang="en-US" b="1" kern="0">
                <a:gradFill>
                  <a:gsLst>
                    <a:gs pos="0">
                      <a:srgbClr val="0078D4"/>
                    </a:gs>
                    <a:gs pos="100000">
                      <a:srgbClr val="0078D4"/>
                    </a:gs>
                  </a:gsLst>
                  <a:lin ang="5400000" scaled="1"/>
                </a:gradFill>
              </a:rPr>
              <a:t>IDENTITY</a:t>
            </a:r>
            <a:r>
              <a:rPr lang="en-US" sz="2000" b="1" kern="0">
                <a:gradFill>
                  <a:gsLst>
                    <a:gs pos="0">
                      <a:srgbClr val="0078D4"/>
                    </a:gs>
                    <a:gs pos="100000">
                      <a:srgbClr val="0078D4"/>
                    </a:gs>
                  </a:gsLst>
                  <a:lin ang="5400000" scaled="1"/>
                </a:gradFill>
                <a:latin typeface="Segoe UI"/>
              </a:rPr>
              <a:t> - </a:t>
            </a:r>
            <a:r>
              <a:rPr lang="en-US" sz="1600" kern="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Azure ATP + Azure AD Identity Protection</a:t>
            </a:r>
          </a:p>
        </p:txBody>
      </p:sp>
      <p:sp>
        <p:nvSpPr>
          <p:cNvPr id="59" name="Arrow: Pentagon 58">
            <a:extLst>
              <a:ext uri="{FF2B5EF4-FFF2-40B4-BE49-F238E27FC236}">
                <a16:creationId xmlns:a16="http://schemas.microsoft.com/office/drawing/2014/main" id="{0BB65865-E6CC-4E86-9C71-79D0C506A166}"/>
              </a:ext>
            </a:extLst>
          </p:cNvPr>
          <p:cNvSpPr/>
          <p:nvPr/>
        </p:nvSpPr>
        <p:spPr bwMode="black">
          <a:xfrm>
            <a:off x="-3869116" y="4763326"/>
            <a:ext cx="4335060"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0" name="Arrow: Pentagon 59">
            <a:extLst>
              <a:ext uri="{FF2B5EF4-FFF2-40B4-BE49-F238E27FC236}">
                <a16:creationId xmlns:a16="http://schemas.microsoft.com/office/drawing/2014/main" id="{BB1B8683-A68C-40F0-9025-15A65E53D686}"/>
              </a:ext>
            </a:extLst>
          </p:cNvPr>
          <p:cNvSpPr/>
          <p:nvPr/>
        </p:nvSpPr>
        <p:spPr bwMode="black">
          <a:xfrm>
            <a:off x="-3869117" y="3934397"/>
            <a:ext cx="4335059"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5" name="Arrow: Pentagon 64">
            <a:extLst>
              <a:ext uri="{FF2B5EF4-FFF2-40B4-BE49-F238E27FC236}">
                <a16:creationId xmlns:a16="http://schemas.microsoft.com/office/drawing/2014/main" id="{97386A05-A060-403E-BE2A-A5F0B1EEEC51}"/>
              </a:ext>
            </a:extLst>
          </p:cNvPr>
          <p:cNvSpPr/>
          <p:nvPr/>
        </p:nvSpPr>
        <p:spPr bwMode="black">
          <a:xfrm>
            <a:off x="-3869117" y="3106643"/>
            <a:ext cx="4335059"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70" name="TextBox 69">
            <a:extLst>
              <a:ext uri="{FF2B5EF4-FFF2-40B4-BE49-F238E27FC236}">
                <a16:creationId xmlns:a16="http://schemas.microsoft.com/office/drawing/2014/main" id="{EB45CE73-A671-46C8-9094-E5D7BE74D391}"/>
              </a:ext>
            </a:extLst>
          </p:cNvPr>
          <p:cNvSpPr txBox="1"/>
          <p:nvPr/>
        </p:nvSpPr>
        <p:spPr>
          <a:xfrm>
            <a:off x="7808359" y="6116970"/>
            <a:ext cx="330381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Pivot and Remediate</a:t>
            </a:r>
          </a:p>
        </p:txBody>
      </p:sp>
      <p:grpSp>
        <p:nvGrpSpPr>
          <p:cNvPr id="19" name="Group 18">
            <a:extLst>
              <a:ext uri="{FF2B5EF4-FFF2-40B4-BE49-F238E27FC236}">
                <a16:creationId xmlns:a16="http://schemas.microsoft.com/office/drawing/2014/main" id="{BE1476E7-14AD-4C62-9130-BAC910BEE337}"/>
              </a:ext>
            </a:extLst>
          </p:cNvPr>
          <p:cNvGrpSpPr/>
          <p:nvPr/>
        </p:nvGrpSpPr>
        <p:grpSpPr>
          <a:xfrm>
            <a:off x="1487892" y="4180060"/>
            <a:ext cx="9563948" cy="1395784"/>
            <a:chOff x="2249892" y="3483562"/>
            <a:chExt cx="9554006" cy="1395784"/>
          </a:xfrm>
        </p:grpSpPr>
        <p:grpSp>
          <p:nvGrpSpPr>
            <p:cNvPr id="16" name="Group 15">
              <a:extLst>
                <a:ext uri="{FF2B5EF4-FFF2-40B4-BE49-F238E27FC236}">
                  <a16:creationId xmlns:a16="http://schemas.microsoft.com/office/drawing/2014/main" id="{DE9EF242-52D6-4B30-8C9D-6476C00DB329}"/>
                </a:ext>
              </a:extLst>
            </p:cNvPr>
            <p:cNvGrpSpPr/>
            <p:nvPr/>
          </p:nvGrpSpPr>
          <p:grpSpPr>
            <a:xfrm>
              <a:off x="2249892" y="3483562"/>
              <a:ext cx="9554006" cy="1395784"/>
              <a:chOff x="2241550" y="3396676"/>
              <a:chExt cx="9554006" cy="1395784"/>
            </a:xfrm>
            <a:solidFill>
              <a:schemeClr val="bg1"/>
            </a:solidFill>
          </p:grpSpPr>
          <p:sp>
            <p:nvSpPr>
              <p:cNvPr id="31" name="Rectangle 30">
                <a:extLst>
                  <a:ext uri="{FF2B5EF4-FFF2-40B4-BE49-F238E27FC236}">
                    <a16:creationId xmlns:a16="http://schemas.microsoft.com/office/drawing/2014/main" id="{17435DB7-8BDC-4558-A111-9387C53E213E}"/>
                  </a:ext>
                </a:extLst>
              </p:cNvPr>
              <p:cNvSpPr/>
              <p:nvPr/>
            </p:nvSpPr>
            <p:spPr>
              <a:xfrm>
                <a:off x="2241550" y="3396676"/>
                <a:ext cx="9554006" cy="1395784"/>
              </a:xfrm>
              <a:custGeom>
                <a:avLst/>
                <a:gdLst>
                  <a:gd name="connsiteX0" fmla="*/ 0 w 7708896"/>
                  <a:gd name="connsiteY0" fmla="*/ 0 h 948769"/>
                  <a:gd name="connsiteX1" fmla="*/ 7708896 w 7708896"/>
                  <a:gd name="connsiteY1" fmla="*/ 0 h 948769"/>
                  <a:gd name="connsiteX2" fmla="*/ 7708896 w 7708896"/>
                  <a:gd name="connsiteY2" fmla="*/ 948769 h 948769"/>
                  <a:gd name="connsiteX3" fmla="*/ 0 w 7708896"/>
                  <a:gd name="connsiteY3" fmla="*/ 948769 h 948769"/>
                  <a:gd name="connsiteX4" fmla="*/ 0 w 7708896"/>
                  <a:gd name="connsiteY4" fmla="*/ 0 h 948769"/>
                  <a:gd name="connsiteX0" fmla="*/ 0 w 7708896"/>
                  <a:gd name="connsiteY0" fmla="*/ 0 h 948769"/>
                  <a:gd name="connsiteX1" fmla="*/ 7708896 w 7708896"/>
                  <a:gd name="connsiteY1" fmla="*/ 0 h 948769"/>
                  <a:gd name="connsiteX2" fmla="*/ 7708896 w 7708896"/>
                  <a:gd name="connsiteY2" fmla="*/ 948769 h 948769"/>
                  <a:gd name="connsiteX3" fmla="*/ 4025900 w 7708896"/>
                  <a:gd name="connsiteY3" fmla="*/ 933950 h 948769"/>
                  <a:gd name="connsiteX4" fmla="*/ 0 w 7708896"/>
                  <a:gd name="connsiteY4" fmla="*/ 948769 h 948769"/>
                  <a:gd name="connsiteX5" fmla="*/ 0 w 7708896"/>
                  <a:gd name="connsiteY5" fmla="*/ 0 h 948769"/>
                  <a:gd name="connsiteX0" fmla="*/ 0 w 7708896"/>
                  <a:gd name="connsiteY0" fmla="*/ 0 h 953000"/>
                  <a:gd name="connsiteX1" fmla="*/ 7708896 w 7708896"/>
                  <a:gd name="connsiteY1" fmla="*/ 0 h 953000"/>
                  <a:gd name="connsiteX2" fmla="*/ 7708896 w 7708896"/>
                  <a:gd name="connsiteY2" fmla="*/ 948769 h 953000"/>
                  <a:gd name="connsiteX3" fmla="*/ 6978650 w 7708896"/>
                  <a:gd name="connsiteY3" fmla="*/ 953000 h 953000"/>
                  <a:gd name="connsiteX4" fmla="*/ 4025900 w 7708896"/>
                  <a:gd name="connsiteY4" fmla="*/ 933950 h 953000"/>
                  <a:gd name="connsiteX5" fmla="*/ 0 w 7708896"/>
                  <a:gd name="connsiteY5" fmla="*/ 948769 h 953000"/>
                  <a:gd name="connsiteX6" fmla="*/ 0 w 7708896"/>
                  <a:gd name="connsiteY6" fmla="*/ 0 h 953000"/>
                  <a:gd name="connsiteX0" fmla="*/ 0 w 7708896"/>
                  <a:gd name="connsiteY0" fmla="*/ 0 h 2057900"/>
                  <a:gd name="connsiteX1" fmla="*/ 7708896 w 7708896"/>
                  <a:gd name="connsiteY1" fmla="*/ 0 h 2057900"/>
                  <a:gd name="connsiteX2" fmla="*/ 7708896 w 7708896"/>
                  <a:gd name="connsiteY2" fmla="*/ 948769 h 2057900"/>
                  <a:gd name="connsiteX3" fmla="*/ 7702550 w 7708896"/>
                  <a:gd name="connsiteY3" fmla="*/ 2057900 h 2057900"/>
                  <a:gd name="connsiteX4" fmla="*/ 4025900 w 7708896"/>
                  <a:gd name="connsiteY4" fmla="*/ 933950 h 2057900"/>
                  <a:gd name="connsiteX5" fmla="*/ 0 w 7708896"/>
                  <a:gd name="connsiteY5" fmla="*/ 948769 h 2057900"/>
                  <a:gd name="connsiteX6" fmla="*/ 0 w 7708896"/>
                  <a:gd name="connsiteY6" fmla="*/ 0 h 20579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4025900 w 7708896"/>
                  <a:gd name="connsiteY4" fmla="*/ 933950 h 2096000"/>
                  <a:gd name="connsiteX5" fmla="*/ 0 w 7708896"/>
                  <a:gd name="connsiteY5" fmla="*/ 948769 h 2096000"/>
                  <a:gd name="connsiteX6" fmla="*/ 0 w 7708896"/>
                  <a:gd name="connsiteY6" fmla="*/ 0 h 20960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3754437 w 7708896"/>
                  <a:gd name="connsiteY4" fmla="*/ 929187 h 2096000"/>
                  <a:gd name="connsiteX5" fmla="*/ 0 w 7708896"/>
                  <a:gd name="connsiteY5" fmla="*/ 948769 h 2096000"/>
                  <a:gd name="connsiteX6" fmla="*/ 0 w 7708896"/>
                  <a:gd name="connsiteY6" fmla="*/ 0 h 20960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3754437 w 7708896"/>
                  <a:gd name="connsiteY4" fmla="*/ 973637 h 2096000"/>
                  <a:gd name="connsiteX5" fmla="*/ 0 w 7708896"/>
                  <a:gd name="connsiteY5" fmla="*/ 948769 h 2096000"/>
                  <a:gd name="connsiteX6" fmla="*/ 0 w 7708896"/>
                  <a:gd name="connsiteY6" fmla="*/ 0 h 20960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3760787 w 7708896"/>
                  <a:gd name="connsiteY4" fmla="*/ 948237 h 2096000"/>
                  <a:gd name="connsiteX5" fmla="*/ 0 w 7708896"/>
                  <a:gd name="connsiteY5" fmla="*/ 948769 h 2096000"/>
                  <a:gd name="connsiteX6" fmla="*/ 0 w 7708896"/>
                  <a:gd name="connsiteY6" fmla="*/ 0 h 20960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5645150 w 7708896"/>
                  <a:gd name="connsiteY4" fmla="*/ 1486397 h 2096000"/>
                  <a:gd name="connsiteX5" fmla="*/ 3760787 w 7708896"/>
                  <a:gd name="connsiteY5" fmla="*/ 948237 h 2096000"/>
                  <a:gd name="connsiteX6" fmla="*/ 0 w 7708896"/>
                  <a:gd name="connsiteY6" fmla="*/ 948769 h 2096000"/>
                  <a:gd name="connsiteX7" fmla="*/ 0 w 7708896"/>
                  <a:gd name="connsiteY7" fmla="*/ 0 h 2096000"/>
                  <a:gd name="connsiteX0" fmla="*/ 0 w 7708896"/>
                  <a:gd name="connsiteY0" fmla="*/ 0 h 2096000"/>
                  <a:gd name="connsiteX1" fmla="*/ 7708896 w 7708896"/>
                  <a:gd name="connsiteY1" fmla="*/ 0 h 2096000"/>
                  <a:gd name="connsiteX2" fmla="*/ 7708896 w 7708896"/>
                  <a:gd name="connsiteY2" fmla="*/ 948769 h 2096000"/>
                  <a:gd name="connsiteX3" fmla="*/ 7707312 w 7708896"/>
                  <a:gd name="connsiteY3" fmla="*/ 2096000 h 2096000"/>
                  <a:gd name="connsiteX4" fmla="*/ 3765550 w 7708896"/>
                  <a:gd name="connsiteY4" fmla="*/ 2095997 h 2096000"/>
                  <a:gd name="connsiteX5" fmla="*/ 3760787 w 7708896"/>
                  <a:gd name="connsiteY5" fmla="*/ 948237 h 2096000"/>
                  <a:gd name="connsiteX6" fmla="*/ 0 w 7708896"/>
                  <a:gd name="connsiteY6" fmla="*/ 948769 h 2096000"/>
                  <a:gd name="connsiteX7" fmla="*/ 0 w 7708896"/>
                  <a:gd name="connsiteY7" fmla="*/ 0 h 2096000"/>
                  <a:gd name="connsiteX0" fmla="*/ 0 w 7708896"/>
                  <a:gd name="connsiteY0" fmla="*/ 0 h 2096000"/>
                  <a:gd name="connsiteX1" fmla="*/ 7708896 w 7708896"/>
                  <a:gd name="connsiteY1" fmla="*/ 0 h 2096000"/>
                  <a:gd name="connsiteX2" fmla="*/ 7707312 w 7708896"/>
                  <a:gd name="connsiteY2" fmla="*/ 2096000 h 2096000"/>
                  <a:gd name="connsiteX3" fmla="*/ 3765550 w 7708896"/>
                  <a:gd name="connsiteY3" fmla="*/ 2095997 h 2096000"/>
                  <a:gd name="connsiteX4" fmla="*/ 3760787 w 7708896"/>
                  <a:gd name="connsiteY4" fmla="*/ 948237 h 2096000"/>
                  <a:gd name="connsiteX5" fmla="*/ 0 w 7708896"/>
                  <a:gd name="connsiteY5" fmla="*/ 948769 h 2096000"/>
                  <a:gd name="connsiteX6" fmla="*/ 0 w 7708896"/>
                  <a:gd name="connsiteY6" fmla="*/ 0 h 2096000"/>
                  <a:gd name="connsiteX0" fmla="*/ 0 w 9546272"/>
                  <a:gd name="connsiteY0" fmla="*/ 0 h 2095997"/>
                  <a:gd name="connsiteX1" fmla="*/ 7708896 w 9546272"/>
                  <a:gd name="connsiteY1" fmla="*/ 0 h 2095997"/>
                  <a:gd name="connsiteX2" fmla="*/ 9546272 w 9546272"/>
                  <a:gd name="connsiteY2" fmla="*/ 2080743 h 2095997"/>
                  <a:gd name="connsiteX3" fmla="*/ 3765550 w 9546272"/>
                  <a:gd name="connsiteY3" fmla="*/ 2095997 h 2095997"/>
                  <a:gd name="connsiteX4" fmla="*/ 3760787 w 9546272"/>
                  <a:gd name="connsiteY4" fmla="*/ 948237 h 2095997"/>
                  <a:gd name="connsiteX5" fmla="*/ 0 w 9546272"/>
                  <a:gd name="connsiteY5" fmla="*/ 948769 h 2095997"/>
                  <a:gd name="connsiteX6" fmla="*/ 0 w 9546272"/>
                  <a:gd name="connsiteY6" fmla="*/ 0 h 2095997"/>
                  <a:gd name="connsiteX0" fmla="*/ 0 w 9552936"/>
                  <a:gd name="connsiteY0" fmla="*/ 0 h 2095997"/>
                  <a:gd name="connsiteX1" fmla="*/ 9552936 w 9552936"/>
                  <a:gd name="connsiteY1" fmla="*/ 11443 h 2095997"/>
                  <a:gd name="connsiteX2" fmla="*/ 9546272 w 9552936"/>
                  <a:gd name="connsiteY2" fmla="*/ 2080743 h 2095997"/>
                  <a:gd name="connsiteX3" fmla="*/ 3765550 w 9552936"/>
                  <a:gd name="connsiteY3" fmla="*/ 2095997 h 2095997"/>
                  <a:gd name="connsiteX4" fmla="*/ 3760787 w 9552936"/>
                  <a:gd name="connsiteY4" fmla="*/ 948237 h 2095997"/>
                  <a:gd name="connsiteX5" fmla="*/ 0 w 9552936"/>
                  <a:gd name="connsiteY5" fmla="*/ 948769 h 2095997"/>
                  <a:gd name="connsiteX6" fmla="*/ 0 w 9552936"/>
                  <a:gd name="connsiteY6" fmla="*/ 0 h 2095997"/>
                  <a:gd name="connsiteX0" fmla="*/ 0 w 9556222"/>
                  <a:gd name="connsiteY0" fmla="*/ 0 h 2095997"/>
                  <a:gd name="connsiteX1" fmla="*/ 9552936 w 9556222"/>
                  <a:gd name="connsiteY1" fmla="*/ 11443 h 2095997"/>
                  <a:gd name="connsiteX2" fmla="*/ 9555797 w 9556222"/>
                  <a:gd name="connsiteY2" fmla="*/ 2087894 h 2095997"/>
                  <a:gd name="connsiteX3" fmla="*/ 3765550 w 9556222"/>
                  <a:gd name="connsiteY3" fmla="*/ 2095997 h 2095997"/>
                  <a:gd name="connsiteX4" fmla="*/ 3760787 w 9556222"/>
                  <a:gd name="connsiteY4" fmla="*/ 948237 h 2095997"/>
                  <a:gd name="connsiteX5" fmla="*/ 0 w 9556222"/>
                  <a:gd name="connsiteY5" fmla="*/ 948769 h 2095997"/>
                  <a:gd name="connsiteX6" fmla="*/ 0 w 9556222"/>
                  <a:gd name="connsiteY6" fmla="*/ 0 h 2095997"/>
                  <a:gd name="connsiteX0" fmla="*/ 0 w 9554006"/>
                  <a:gd name="connsiteY0" fmla="*/ 0 h 2095997"/>
                  <a:gd name="connsiteX1" fmla="*/ 9552936 w 9554006"/>
                  <a:gd name="connsiteY1" fmla="*/ 11443 h 2095997"/>
                  <a:gd name="connsiteX2" fmla="*/ 9553416 w 9554006"/>
                  <a:gd name="connsiteY2" fmla="*/ 2084319 h 2095997"/>
                  <a:gd name="connsiteX3" fmla="*/ 3765550 w 9554006"/>
                  <a:gd name="connsiteY3" fmla="*/ 2095997 h 2095997"/>
                  <a:gd name="connsiteX4" fmla="*/ 3760787 w 9554006"/>
                  <a:gd name="connsiteY4" fmla="*/ 948237 h 2095997"/>
                  <a:gd name="connsiteX5" fmla="*/ 0 w 9554006"/>
                  <a:gd name="connsiteY5" fmla="*/ 948769 h 2095997"/>
                  <a:gd name="connsiteX6" fmla="*/ 0 w 9554006"/>
                  <a:gd name="connsiteY6" fmla="*/ 0 h 209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4006" h="2095997">
                    <a:moveTo>
                      <a:pt x="0" y="0"/>
                    </a:moveTo>
                    <a:lnTo>
                      <a:pt x="9552936" y="11443"/>
                    </a:lnTo>
                    <a:cubicBezTo>
                      <a:pt x="9550715" y="701210"/>
                      <a:pt x="9555637" y="1394552"/>
                      <a:pt x="9553416" y="2084319"/>
                    </a:cubicBezTo>
                    <a:lnTo>
                      <a:pt x="3765550" y="2095997"/>
                    </a:lnTo>
                    <a:cubicBezTo>
                      <a:pt x="3763962" y="1713410"/>
                      <a:pt x="3762375" y="1330824"/>
                      <a:pt x="3760787" y="948237"/>
                    </a:cubicBezTo>
                    <a:lnTo>
                      <a:pt x="0" y="948769"/>
                    </a:lnTo>
                    <a:lnTo>
                      <a:pt x="0" y="0"/>
                    </a:lnTo>
                    <a:close/>
                  </a:path>
                </a:pathLst>
              </a:cu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225"/>
                <a:endParaRPr lang="en-US" sz="2000" b="1" kern="0">
                  <a:gradFill>
                    <a:gsLst>
                      <a:gs pos="0">
                        <a:srgbClr val="0078D4"/>
                      </a:gs>
                      <a:gs pos="100000">
                        <a:srgbClr val="0078D4"/>
                      </a:gs>
                    </a:gsLst>
                    <a:lin ang="5400000" scaled="1"/>
                  </a:gradFill>
                  <a:latin typeface="Segoe UI"/>
                </a:endParaRPr>
              </a:p>
              <a:p>
                <a:pPr defTabSz="914225"/>
                <a:endParaRPr lang="en-US" sz="2000" b="1" kern="0">
                  <a:gradFill>
                    <a:gsLst>
                      <a:gs pos="0">
                        <a:srgbClr val="0078D4"/>
                      </a:gs>
                      <a:gs pos="100000">
                        <a:srgbClr val="0078D4"/>
                      </a:gs>
                    </a:gsLst>
                    <a:lin ang="5400000" scaled="1"/>
                  </a:gradFill>
                  <a:latin typeface="Segoe UI"/>
                </a:endParaRPr>
              </a:p>
            </p:txBody>
          </p:sp>
          <p:sp>
            <p:nvSpPr>
              <p:cNvPr id="13" name="Rectangle 12">
                <a:extLst>
                  <a:ext uri="{FF2B5EF4-FFF2-40B4-BE49-F238E27FC236}">
                    <a16:creationId xmlns:a16="http://schemas.microsoft.com/office/drawing/2014/main" id="{2180A910-6593-4A2B-B176-CF282276DB60}"/>
                  </a:ext>
                </a:extLst>
              </p:cNvPr>
              <p:cNvSpPr/>
              <p:nvPr/>
            </p:nvSpPr>
            <p:spPr>
              <a:xfrm>
                <a:off x="7663712" y="3960119"/>
                <a:ext cx="2521410" cy="338554"/>
              </a:xfrm>
              <a:prstGeom prst="rect">
                <a:avLst/>
              </a:prstGeom>
              <a:noFill/>
              <a:ln w="57150">
                <a:noFill/>
              </a:ln>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kern="0">
                    <a:gradFill>
                      <a:gsLst>
                        <a:gs pos="0">
                          <a:srgbClr val="0078D4"/>
                        </a:gs>
                        <a:gs pos="100000">
                          <a:srgbClr val="0078D4"/>
                        </a:gs>
                      </a:gsLst>
                      <a:lin ang="5400000" scaled="1"/>
                    </a:gradFill>
                    <a:latin typeface="Segoe UI Semilight" panose="020B0402040204020203" pitchFamily="34" charset="0"/>
                    <a:cs typeface="Segoe UI Semilight" panose="020B0402040204020203" pitchFamily="34" charset="0"/>
                  </a:rPr>
                  <a:t>Windows Defender ATP</a:t>
                </a:r>
              </a:p>
            </p:txBody>
          </p:sp>
        </p:grpSp>
        <p:sp>
          <p:nvSpPr>
            <p:cNvPr id="18" name="Rectangle 17">
              <a:extLst>
                <a:ext uri="{FF2B5EF4-FFF2-40B4-BE49-F238E27FC236}">
                  <a16:creationId xmlns:a16="http://schemas.microsoft.com/office/drawing/2014/main" id="{8CBB932F-B4FE-49C9-835F-75463E7B670D}"/>
                </a:ext>
              </a:extLst>
            </p:cNvPr>
            <p:cNvSpPr/>
            <p:nvPr/>
          </p:nvSpPr>
          <p:spPr>
            <a:xfrm>
              <a:off x="2301652" y="3623019"/>
              <a:ext cx="4851008" cy="369332"/>
            </a:xfrm>
            <a:prstGeom prst="rect">
              <a:avLst/>
            </a:prstGeom>
          </p:spPr>
          <p:txBody>
            <a:bodyPr wrap="none">
              <a:spAutoFit/>
            </a:bodyPr>
            <a:lstStyle/>
            <a:p>
              <a:pPr lvl="0" defTabSz="914225">
                <a:defRPr/>
              </a:pPr>
              <a:r>
                <a:rPr lang="en-US" b="1" kern="0">
                  <a:gradFill>
                    <a:gsLst>
                      <a:gs pos="0">
                        <a:srgbClr val="0078D4"/>
                      </a:gs>
                      <a:gs pos="100000">
                        <a:srgbClr val="0078D4"/>
                      </a:gs>
                    </a:gsLst>
                    <a:lin ang="5400000" scaled="1"/>
                  </a:gradFill>
                </a:rPr>
                <a:t>ENDPOINT DETECTION &amp; RESPONSE (EDR)</a:t>
              </a:r>
            </a:p>
          </p:txBody>
        </p:sp>
      </p:grpSp>
      <p:sp>
        <p:nvSpPr>
          <p:cNvPr id="45" name="Rectangle 44">
            <a:extLst>
              <a:ext uri="{FF2B5EF4-FFF2-40B4-BE49-F238E27FC236}">
                <a16:creationId xmlns:a16="http://schemas.microsoft.com/office/drawing/2014/main" id="{A4938454-3718-4338-8343-5C3F7E621EF8}"/>
              </a:ext>
            </a:extLst>
          </p:cNvPr>
          <p:cNvSpPr/>
          <p:nvPr/>
        </p:nvSpPr>
        <p:spPr>
          <a:xfrm>
            <a:off x="1478762" y="4949429"/>
            <a:ext cx="3303817" cy="60221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14225"/>
            <a:r>
              <a:rPr lang="en-US" b="1" kern="0">
                <a:gradFill>
                  <a:gsLst>
                    <a:gs pos="0">
                      <a:srgbClr val="0078D4"/>
                    </a:gs>
                    <a:gs pos="100000">
                      <a:srgbClr val="0078D4"/>
                    </a:gs>
                  </a:gsLst>
                  <a:lin ang="5400000" scaled="1"/>
                </a:gradFill>
              </a:rPr>
              <a:t>LOG ANALYTICS </a:t>
            </a:r>
            <a:br>
              <a:rPr lang="en-US" sz="2000" b="1" kern="0">
                <a:gradFill>
                  <a:gsLst>
                    <a:gs pos="0">
                      <a:srgbClr val="0078D4"/>
                    </a:gs>
                    <a:gs pos="100000">
                      <a:srgbClr val="0078D4"/>
                    </a:gs>
                  </a:gsLst>
                  <a:lin ang="5400000" scaled="1"/>
                </a:gradFill>
                <a:latin typeface="Segoe UI"/>
              </a:rPr>
            </a:br>
            <a:r>
              <a:rPr lang="en-US" sz="1400" i="1" kern="0">
                <a:solidFill>
                  <a:schemeClr val="accent1"/>
                </a:solidFill>
                <a:latin typeface="Segoe UI"/>
              </a:rPr>
              <a:t>Data Lake + Azure Monitoring</a:t>
            </a:r>
          </a:p>
        </p:txBody>
      </p:sp>
    </p:spTree>
    <p:extLst>
      <p:ext uri="{BB962C8B-B14F-4D97-AF65-F5344CB8AC3E}">
        <p14:creationId xmlns:p14="http://schemas.microsoft.com/office/powerpoint/2010/main" val="278372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2"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353051" y="295675"/>
            <a:ext cx="11018520" cy="553999"/>
          </a:xfrm>
        </p:spPr>
        <p:txBody>
          <a:bodyPr/>
          <a:lstStyle/>
          <a:p>
            <a:r>
              <a:rPr lang="en-US"/>
              <a:t>SOC Reference Operational Model</a:t>
            </a:r>
          </a:p>
        </p:txBody>
      </p:sp>
      <p:sp>
        <p:nvSpPr>
          <p:cNvPr id="79" name="TextBox 78">
            <a:extLst>
              <a:ext uri="{FF2B5EF4-FFF2-40B4-BE49-F238E27FC236}">
                <a16:creationId xmlns:a16="http://schemas.microsoft.com/office/drawing/2014/main" id="{DF7166CF-4FBF-4DB3-9BB5-25574ECDA5D1}"/>
              </a:ext>
            </a:extLst>
          </p:cNvPr>
          <p:cNvSpPr txBox="1"/>
          <p:nvPr/>
        </p:nvSpPr>
        <p:spPr>
          <a:xfrm>
            <a:off x="1419368" y="5950020"/>
            <a:ext cx="2158324"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DETECT</a:t>
            </a:r>
          </a:p>
        </p:txBody>
      </p:sp>
      <p:sp>
        <p:nvSpPr>
          <p:cNvPr id="82" name="TextBox 81">
            <a:extLst>
              <a:ext uri="{FF2B5EF4-FFF2-40B4-BE49-F238E27FC236}">
                <a16:creationId xmlns:a16="http://schemas.microsoft.com/office/drawing/2014/main" id="{89F90B80-98C7-403F-B6B4-C7239237D2A8}"/>
              </a:ext>
            </a:extLst>
          </p:cNvPr>
          <p:cNvSpPr txBox="1"/>
          <p:nvPr/>
        </p:nvSpPr>
        <p:spPr>
          <a:xfrm>
            <a:off x="4378015" y="5950020"/>
            <a:ext cx="3856480"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RESPOND</a:t>
            </a:r>
          </a:p>
        </p:txBody>
      </p:sp>
      <p:sp>
        <p:nvSpPr>
          <p:cNvPr id="86" name="TextBox 85">
            <a:extLst>
              <a:ext uri="{FF2B5EF4-FFF2-40B4-BE49-F238E27FC236}">
                <a16:creationId xmlns:a16="http://schemas.microsoft.com/office/drawing/2014/main" id="{5CA6B80E-004D-421A-8041-1DBF6ADF59C5}"/>
              </a:ext>
            </a:extLst>
          </p:cNvPr>
          <p:cNvSpPr txBox="1"/>
          <p:nvPr/>
        </p:nvSpPr>
        <p:spPr>
          <a:xfrm>
            <a:off x="9034818" y="5950020"/>
            <a:ext cx="1604889" cy="572464"/>
          </a:xfrm>
          <a:prstGeom prst="rect">
            <a:avLst/>
          </a:prstGeom>
          <a:noFill/>
        </p:spPr>
        <p:txBody>
          <a:bodyPr wrap="square" lIns="182880" tIns="146304" rIns="182880" bIns="146304" rtlCol="0" anchor="ctr">
            <a:spAutoFit/>
          </a:bodyPr>
          <a:lstStyle/>
          <a:p>
            <a:pPr lvl="0" algn="ctr">
              <a:lnSpc>
                <a:spcPct val="90000"/>
              </a:lnSpc>
              <a:spcAft>
                <a:spcPts val="600"/>
              </a:spcAft>
              <a:defRPr/>
            </a:pPr>
            <a:r>
              <a:rPr lang="en-US" sz="2000">
                <a:solidFill>
                  <a:schemeClr val="tx1">
                    <a:lumMod val="50000"/>
                    <a:lumOff val="50000"/>
                  </a:schemeClr>
                </a:solidFill>
                <a:latin typeface="Segoe UI Semibold" panose="020B0702040204020203" pitchFamily="34" charset="0"/>
                <a:cs typeface="Segoe UI Semibold" panose="020B0702040204020203" pitchFamily="34" charset="0"/>
              </a:rPr>
              <a:t>RECOVER </a:t>
            </a:r>
          </a:p>
        </p:txBody>
      </p:sp>
      <p:grpSp>
        <p:nvGrpSpPr>
          <p:cNvPr id="8" name="Group 7">
            <a:extLst>
              <a:ext uri="{FF2B5EF4-FFF2-40B4-BE49-F238E27FC236}">
                <a16:creationId xmlns:a16="http://schemas.microsoft.com/office/drawing/2014/main" id="{17BCD15D-9C17-4ECD-9E4B-B4FEBD7997E5}"/>
              </a:ext>
            </a:extLst>
          </p:cNvPr>
          <p:cNvGrpSpPr/>
          <p:nvPr/>
        </p:nvGrpSpPr>
        <p:grpSpPr>
          <a:xfrm>
            <a:off x="3509464" y="2961640"/>
            <a:ext cx="7977253" cy="1144819"/>
            <a:chOff x="3482078" y="1848883"/>
            <a:chExt cx="7977253" cy="1144819"/>
          </a:xfrm>
        </p:grpSpPr>
        <p:sp>
          <p:nvSpPr>
            <p:cNvPr id="50" name="Rectangle 49">
              <a:extLst>
                <a:ext uri="{FF2B5EF4-FFF2-40B4-BE49-F238E27FC236}">
                  <a16:creationId xmlns:a16="http://schemas.microsoft.com/office/drawing/2014/main" id="{FE663DC4-1E22-4F22-8AA0-82F32E37A662}"/>
                </a:ext>
              </a:extLst>
            </p:cNvPr>
            <p:cNvSpPr/>
            <p:nvPr/>
          </p:nvSpPr>
          <p:spPr bwMode="auto">
            <a:xfrm>
              <a:off x="3482078" y="1848883"/>
              <a:ext cx="7977253" cy="1144819"/>
            </a:xfrm>
            <a:prstGeom prst="rect">
              <a:avLst/>
            </a:prstGeom>
            <a:solidFill>
              <a:srgbClr val="FFFFFF">
                <a:alpha val="50196"/>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a:solidFill>
                    <a:schemeClr val="tx1"/>
                  </a:solidFill>
                  <a:cs typeface="Segoe UI" pitchFamily="34" charset="0"/>
                </a:rPr>
                <a:t>INCIDENT / BREACH MANAGEMENT</a:t>
              </a:r>
            </a:p>
            <a:p>
              <a:pPr marL="914400" algn="ctr" defTabSz="932472" fontAlgn="base">
                <a:spcBef>
                  <a:spcPct val="0"/>
                </a:spcBef>
                <a:spcAft>
                  <a:spcPct val="0"/>
                </a:spcAft>
              </a:pPr>
              <a:r>
                <a:rPr lang="en-US" i="1">
                  <a:solidFill>
                    <a:schemeClr val="tx1"/>
                  </a:solidFill>
                  <a:ea typeface="Segoe UI" pitchFamily="34" charset="0"/>
                  <a:cs typeface="Segoe UI" pitchFamily="34" charset="0"/>
                </a:rPr>
                <a:t>Coordinate Data Breaches and Major Incidents with:</a:t>
              </a:r>
              <a:br>
                <a:rPr lang="en-US" i="1">
                  <a:solidFill>
                    <a:schemeClr val="tx1"/>
                  </a:solidFill>
                  <a:ea typeface="Segoe UI" pitchFamily="34" charset="0"/>
                  <a:cs typeface="Segoe UI" pitchFamily="34" charset="0"/>
                </a:rPr>
              </a:br>
              <a:r>
                <a:rPr lang="en-US" sz="1600" b="1" i="1">
                  <a:solidFill>
                    <a:schemeClr val="tx1"/>
                  </a:solidFill>
                  <a:ea typeface="Segoe UI" pitchFamily="34" charset="0"/>
                  <a:cs typeface="Segoe UI" pitchFamily="34" charset="0"/>
                </a:rPr>
                <a:t>Leadership | Legal | Communications | Risk Management | Others</a:t>
              </a:r>
              <a:endParaRPr lang="en-US" b="1" i="1">
                <a:solidFill>
                  <a:schemeClr val="tx1"/>
                </a:solidFill>
                <a:ea typeface="Segoe UI" pitchFamily="34" charset="0"/>
                <a:cs typeface="Segoe UI" pitchFamily="34" charset="0"/>
              </a:endParaRPr>
            </a:p>
          </p:txBody>
        </p:sp>
        <p:pic>
          <p:nvPicPr>
            <p:cNvPr id="59" name="Graphic 58" descr="User">
              <a:extLst>
                <a:ext uri="{FF2B5EF4-FFF2-40B4-BE49-F238E27FC236}">
                  <a16:creationId xmlns:a16="http://schemas.microsoft.com/office/drawing/2014/main" id="{61A1AA4C-66CB-4F87-B293-10A4D8499D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7009" y="2144240"/>
              <a:ext cx="675035" cy="675035"/>
            </a:xfrm>
            <a:prstGeom prst="rect">
              <a:avLst/>
            </a:prstGeom>
          </p:spPr>
        </p:pic>
      </p:grpSp>
      <p:grpSp>
        <p:nvGrpSpPr>
          <p:cNvPr id="6" name="Group 5">
            <a:extLst>
              <a:ext uri="{FF2B5EF4-FFF2-40B4-BE49-F238E27FC236}">
                <a16:creationId xmlns:a16="http://schemas.microsoft.com/office/drawing/2014/main" id="{517E0212-EC21-4AC3-8AC6-3C115822D601}"/>
              </a:ext>
            </a:extLst>
          </p:cNvPr>
          <p:cNvGrpSpPr/>
          <p:nvPr/>
        </p:nvGrpSpPr>
        <p:grpSpPr>
          <a:xfrm>
            <a:off x="1194178" y="1029710"/>
            <a:ext cx="10292539" cy="1144819"/>
            <a:chOff x="1194178" y="3156336"/>
            <a:chExt cx="10292539" cy="1144819"/>
          </a:xfrm>
          <a:solidFill>
            <a:schemeClr val="tx1">
              <a:lumMod val="25000"/>
              <a:lumOff val="75000"/>
            </a:schemeClr>
          </a:solidFill>
        </p:grpSpPr>
        <p:sp>
          <p:nvSpPr>
            <p:cNvPr id="51" name="Rectangle 50">
              <a:extLst>
                <a:ext uri="{FF2B5EF4-FFF2-40B4-BE49-F238E27FC236}">
                  <a16:creationId xmlns:a16="http://schemas.microsoft.com/office/drawing/2014/main" id="{645D8C17-281B-4D4F-8773-46F68C6AF93C}"/>
                </a:ext>
              </a:extLst>
            </p:cNvPr>
            <p:cNvSpPr/>
            <p:nvPr/>
          </p:nvSpPr>
          <p:spPr bwMode="auto">
            <a:xfrm>
              <a:off x="1194178" y="3156336"/>
              <a:ext cx="10292539" cy="1144819"/>
            </a:xfrm>
            <a:prstGeom prst="rect">
              <a:avLst/>
            </a:prstGeom>
            <a:grp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a:solidFill>
                    <a:schemeClr val="tx1"/>
                  </a:solidFill>
                  <a:cs typeface="Segoe UI" pitchFamily="34" charset="0"/>
                </a:rPr>
                <a:t>THREAT INTELLIGENCE</a:t>
              </a:r>
            </a:p>
            <a:p>
              <a:pPr marL="914400" algn="ctr" defTabSz="932472" fontAlgn="base">
                <a:spcBef>
                  <a:spcPct val="0"/>
                </a:spcBef>
                <a:spcAft>
                  <a:spcPct val="0"/>
                </a:spcAft>
              </a:pPr>
              <a:r>
                <a:rPr lang="en-US" i="1">
                  <a:solidFill>
                    <a:schemeClr val="tx1"/>
                  </a:solidFill>
                  <a:ea typeface="Segoe UI" pitchFamily="34" charset="0"/>
                  <a:cs typeface="Segoe UI" pitchFamily="34" charset="0"/>
                </a:rPr>
                <a:t>Provide External Context to inform decisions </a:t>
              </a:r>
              <a:br>
                <a:rPr lang="en-US" i="1">
                  <a:solidFill>
                    <a:schemeClr val="tx1"/>
                  </a:solidFill>
                  <a:ea typeface="Segoe UI" pitchFamily="34" charset="0"/>
                  <a:cs typeface="Segoe UI" pitchFamily="34" charset="0"/>
                </a:rPr>
              </a:br>
              <a:r>
                <a:rPr lang="en-US" b="1" i="1">
                  <a:solidFill>
                    <a:schemeClr val="tx1"/>
                  </a:solidFill>
                  <a:ea typeface="Segoe UI" pitchFamily="34" charset="0"/>
                  <a:cs typeface="Segoe UI" pitchFamily="34" charset="0"/>
                </a:rPr>
                <a:t>Investigations | Hunting | Leadership | Technical Detections and Defenses</a:t>
              </a:r>
            </a:p>
          </p:txBody>
        </p:sp>
        <p:pic>
          <p:nvPicPr>
            <p:cNvPr id="61" name="Graphic 60" descr="User">
              <a:extLst>
                <a:ext uri="{FF2B5EF4-FFF2-40B4-BE49-F238E27FC236}">
                  <a16:creationId xmlns:a16="http://schemas.microsoft.com/office/drawing/2014/main" id="{6E55EC16-CE70-49E6-9C54-2188AA8E2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6525" y="3366371"/>
              <a:ext cx="675035" cy="675035"/>
            </a:xfrm>
            <a:prstGeom prst="rect">
              <a:avLst/>
            </a:prstGeom>
          </p:spPr>
        </p:pic>
      </p:grpSp>
      <p:grpSp>
        <p:nvGrpSpPr>
          <p:cNvPr id="3" name="Group 2">
            <a:extLst>
              <a:ext uri="{FF2B5EF4-FFF2-40B4-BE49-F238E27FC236}">
                <a16:creationId xmlns:a16="http://schemas.microsoft.com/office/drawing/2014/main" id="{40D3CBCA-402F-4401-83D9-DD39B45FBFAA}"/>
              </a:ext>
            </a:extLst>
          </p:cNvPr>
          <p:cNvGrpSpPr/>
          <p:nvPr/>
        </p:nvGrpSpPr>
        <p:grpSpPr>
          <a:xfrm>
            <a:off x="1194178" y="4287245"/>
            <a:ext cx="10292539" cy="1108604"/>
            <a:chOff x="1194178" y="4505494"/>
            <a:chExt cx="10292539" cy="1108604"/>
          </a:xfrm>
        </p:grpSpPr>
        <p:sp>
          <p:nvSpPr>
            <p:cNvPr id="41" name="Rectangle 40">
              <a:extLst>
                <a:ext uri="{FF2B5EF4-FFF2-40B4-BE49-F238E27FC236}">
                  <a16:creationId xmlns:a16="http://schemas.microsoft.com/office/drawing/2014/main" id="{E22D15F2-983D-4D50-91D4-43A0987F2B62}"/>
                </a:ext>
              </a:extLst>
            </p:cNvPr>
            <p:cNvSpPr/>
            <p:nvPr/>
          </p:nvSpPr>
          <p:spPr bwMode="auto">
            <a:xfrm>
              <a:off x="1194178" y="4505494"/>
              <a:ext cx="10292539" cy="1108604"/>
            </a:xfrm>
            <a:prstGeom prst="rect">
              <a:avLst/>
            </a:prstGeom>
            <a:solidFill>
              <a:srgbClr val="FFFFFF">
                <a:alpha val="50196"/>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ts val="600"/>
                </a:spcAft>
              </a:pPr>
              <a:r>
                <a:rPr lang="en-US" sz="2600" b="1">
                  <a:solidFill>
                    <a:schemeClr val="tx1"/>
                  </a:solidFill>
                  <a:cs typeface="Segoe UI" pitchFamily="34" charset="0"/>
                </a:rPr>
                <a:t>SOC ANALYST</a:t>
              </a:r>
            </a:p>
            <a:p>
              <a:pPr marL="914400" algn="ctr" defTabSz="932472" fontAlgn="base">
                <a:spcBef>
                  <a:spcPct val="0"/>
                </a:spcBef>
                <a:spcAft>
                  <a:spcPct val="0"/>
                </a:spcAft>
              </a:pPr>
              <a:r>
                <a:rPr lang="en-US" i="1">
                  <a:solidFill>
                    <a:schemeClr val="tx1"/>
                  </a:solidFill>
                  <a:ea typeface="Segoe UI" pitchFamily="34" charset="0"/>
                  <a:cs typeface="Segoe UI" pitchFamily="34" charset="0"/>
                </a:rPr>
                <a:t>Lead technical incident through lifecycle (across cloud and on-premises)</a:t>
              </a:r>
            </a:p>
            <a:p>
              <a:pPr marL="914400" algn="ctr" defTabSz="932472" fontAlgn="base">
                <a:spcBef>
                  <a:spcPct val="0"/>
                </a:spcBef>
                <a:spcAft>
                  <a:spcPct val="0"/>
                </a:spcAft>
              </a:pPr>
              <a:r>
                <a:rPr lang="en-US" i="1">
                  <a:solidFill>
                    <a:schemeClr val="tx1"/>
                  </a:solidFill>
                  <a:ea typeface="Segoe UI" pitchFamily="34" charset="0"/>
                  <a:cs typeface="Segoe UI" pitchFamily="34" charset="0"/>
                </a:rPr>
                <a:t>Escalate Incident to higher tier as needed</a:t>
              </a:r>
            </a:p>
          </p:txBody>
        </p:sp>
        <p:pic>
          <p:nvPicPr>
            <p:cNvPr id="44" name="Graphic 43" descr="User">
              <a:extLst>
                <a:ext uri="{FF2B5EF4-FFF2-40B4-BE49-F238E27FC236}">
                  <a16:creationId xmlns:a16="http://schemas.microsoft.com/office/drawing/2014/main" id="{1BBBD419-D611-4519-ADF7-95BBC06A1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6525" y="4764456"/>
              <a:ext cx="675035" cy="675035"/>
            </a:xfrm>
            <a:prstGeom prst="rect">
              <a:avLst/>
            </a:prstGeom>
          </p:spPr>
        </p:pic>
        <p:sp>
          <p:nvSpPr>
            <p:cNvPr id="4" name="Rectangle 3">
              <a:extLst>
                <a:ext uri="{FF2B5EF4-FFF2-40B4-BE49-F238E27FC236}">
                  <a16:creationId xmlns:a16="http://schemas.microsoft.com/office/drawing/2014/main" id="{64222874-C16B-47BD-BE12-70CB1DAD7B56}"/>
                </a:ext>
              </a:extLst>
            </p:cNvPr>
            <p:cNvSpPr/>
            <p:nvPr/>
          </p:nvSpPr>
          <p:spPr>
            <a:xfrm>
              <a:off x="2253714" y="4639793"/>
              <a:ext cx="772969" cy="923330"/>
            </a:xfrm>
            <a:prstGeom prst="rect">
              <a:avLst/>
            </a:prstGeom>
          </p:spPr>
          <p:txBody>
            <a:bodyPr wrap="none">
              <a:spAutoFit/>
            </a:bodyPr>
            <a:lstStyle/>
            <a:p>
              <a:r>
                <a:rPr lang="en-US">
                  <a:solidFill>
                    <a:schemeClr val="tx1">
                      <a:lumMod val="75000"/>
                      <a:lumOff val="25000"/>
                    </a:schemeClr>
                  </a:solidFill>
                  <a:latin typeface="+mj-lt"/>
                  <a:ea typeface="Segoe UI" pitchFamily="34" charset="0"/>
                  <a:cs typeface="Segoe UI" pitchFamily="34" charset="0"/>
                </a:rPr>
                <a:t>Tier 3</a:t>
              </a:r>
            </a:p>
            <a:p>
              <a:r>
                <a:rPr lang="en-US">
                  <a:solidFill>
                    <a:schemeClr val="tx1">
                      <a:lumMod val="75000"/>
                      <a:lumOff val="25000"/>
                    </a:schemeClr>
                  </a:solidFill>
                  <a:latin typeface="+mj-lt"/>
                  <a:cs typeface="Segoe UI" pitchFamily="34" charset="0"/>
                </a:rPr>
                <a:t>Tier 2</a:t>
              </a:r>
            </a:p>
            <a:p>
              <a:r>
                <a:rPr lang="en-US">
                  <a:solidFill>
                    <a:schemeClr val="tx1">
                      <a:lumMod val="75000"/>
                      <a:lumOff val="25000"/>
                    </a:schemeClr>
                  </a:solidFill>
                  <a:latin typeface="+mj-lt"/>
                  <a:cs typeface="Segoe UI" pitchFamily="34" charset="0"/>
                </a:rPr>
                <a:t>Tier 1</a:t>
              </a:r>
              <a:endParaRPr lang="en-US">
                <a:solidFill>
                  <a:schemeClr val="tx1">
                    <a:lumMod val="75000"/>
                    <a:lumOff val="25000"/>
                  </a:schemeClr>
                </a:solidFill>
                <a:latin typeface="+mj-lt"/>
              </a:endParaRPr>
            </a:p>
          </p:txBody>
        </p:sp>
      </p:grpSp>
      <p:sp>
        <p:nvSpPr>
          <p:cNvPr id="14" name="Freeform: Shape 13">
            <a:extLst>
              <a:ext uri="{FF2B5EF4-FFF2-40B4-BE49-F238E27FC236}">
                <a16:creationId xmlns:a16="http://schemas.microsoft.com/office/drawing/2014/main" id="{2657A2E2-CE19-4611-B3D0-7B37434E33B1}"/>
              </a:ext>
            </a:extLst>
          </p:cNvPr>
          <p:cNvSpPr/>
          <p:nvPr/>
        </p:nvSpPr>
        <p:spPr bwMode="auto">
          <a:xfrm>
            <a:off x="3936532" y="6106408"/>
            <a:ext cx="82643" cy="259688"/>
          </a:xfrm>
          <a:custGeom>
            <a:avLst/>
            <a:gdLst>
              <a:gd name="connsiteX0" fmla="*/ 0 w 407193"/>
              <a:gd name="connsiteY0" fmla="*/ 0 h 795337"/>
              <a:gd name="connsiteX1" fmla="*/ 407193 w 407193"/>
              <a:gd name="connsiteY1" fmla="*/ 402431 h 795337"/>
              <a:gd name="connsiteX2" fmla="*/ 4762 w 407193"/>
              <a:gd name="connsiteY2" fmla="*/ 795337 h 795337"/>
            </a:gdLst>
            <a:ahLst/>
            <a:cxnLst>
              <a:cxn ang="0">
                <a:pos x="connsiteX0" y="connsiteY0"/>
              </a:cxn>
              <a:cxn ang="0">
                <a:pos x="connsiteX1" y="connsiteY1"/>
              </a:cxn>
              <a:cxn ang="0">
                <a:pos x="connsiteX2" y="connsiteY2"/>
              </a:cxn>
            </a:cxnLst>
            <a:rect l="l" t="t" r="r" b="b"/>
            <a:pathLst>
              <a:path w="407193" h="795337">
                <a:moveTo>
                  <a:pt x="0" y="0"/>
                </a:moveTo>
                <a:lnTo>
                  <a:pt x="407193" y="402431"/>
                </a:lnTo>
                <a:lnTo>
                  <a:pt x="4762" y="795337"/>
                </a:lnTo>
              </a:path>
            </a:pathLst>
          </a:custGeom>
          <a:noFill/>
          <a:ln w="285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218A786B-EF90-4CD8-8551-44B7FDB4C1D9}"/>
              </a:ext>
            </a:extLst>
          </p:cNvPr>
          <p:cNvSpPr/>
          <p:nvPr/>
        </p:nvSpPr>
        <p:spPr bwMode="auto">
          <a:xfrm>
            <a:off x="8593335" y="6106408"/>
            <a:ext cx="82643" cy="259688"/>
          </a:xfrm>
          <a:custGeom>
            <a:avLst/>
            <a:gdLst>
              <a:gd name="connsiteX0" fmla="*/ 0 w 407193"/>
              <a:gd name="connsiteY0" fmla="*/ 0 h 795337"/>
              <a:gd name="connsiteX1" fmla="*/ 407193 w 407193"/>
              <a:gd name="connsiteY1" fmla="*/ 402431 h 795337"/>
              <a:gd name="connsiteX2" fmla="*/ 4762 w 407193"/>
              <a:gd name="connsiteY2" fmla="*/ 795337 h 795337"/>
            </a:gdLst>
            <a:ahLst/>
            <a:cxnLst>
              <a:cxn ang="0">
                <a:pos x="connsiteX0" y="connsiteY0"/>
              </a:cxn>
              <a:cxn ang="0">
                <a:pos x="connsiteX1" y="connsiteY1"/>
              </a:cxn>
              <a:cxn ang="0">
                <a:pos x="connsiteX2" y="connsiteY2"/>
              </a:cxn>
            </a:cxnLst>
            <a:rect l="l" t="t" r="r" b="b"/>
            <a:pathLst>
              <a:path w="407193" h="795337">
                <a:moveTo>
                  <a:pt x="0" y="0"/>
                </a:moveTo>
                <a:lnTo>
                  <a:pt x="407193" y="402431"/>
                </a:lnTo>
                <a:lnTo>
                  <a:pt x="4762" y="795337"/>
                </a:lnTo>
              </a:path>
            </a:pathLst>
          </a:custGeom>
          <a:noFill/>
          <a:ln w="285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574B031-D5D7-4994-9D4C-EF1567296AF7}"/>
              </a:ext>
            </a:extLst>
          </p:cNvPr>
          <p:cNvGrpSpPr/>
          <p:nvPr/>
        </p:nvGrpSpPr>
        <p:grpSpPr>
          <a:xfrm>
            <a:off x="380437" y="2347360"/>
            <a:ext cx="11106280" cy="572464"/>
            <a:chOff x="380437" y="2347360"/>
            <a:chExt cx="11106280" cy="572464"/>
          </a:xfrm>
        </p:grpSpPr>
        <p:cxnSp>
          <p:nvCxnSpPr>
            <p:cNvPr id="5" name="Straight Arrow Connector 4">
              <a:extLst>
                <a:ext uri="{FF2B5EF4-FFF2-40B4-BE49-F238E27FC236}">
                  <a16:creationId xmlns:a16="http://schemas.microsoft.com/office/drawing/2014/main" id="{636C8A69-7A1B-466E-9C6C-7E392B365C23}"/>
                </a:ext>
              </a:extLst>
            </p:cNvPr>
            <p:cNvCxnSpPr>
              <a:cxnSpLocks/>
            </p:cNvCxnSpPr>
            <p:nvPr/>
          </p:nvCxnSpPr>
          <p:spPr>
            <a:xfrm>
              <a:off x="380437" y="2633592"/>
              <a:ext cx="11106280"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6C4AC4-37F6-4D80-B653-466ABF1E86A7}"/>
                </a:ext>
              </a:extLst>
            </p:cNvPr>
            <p:cNvSpPr txBox="1"/>
            <p:nvPr/>
          </p:nvSpPr>
          <p:spPr>
            <a:xfrm>
              <a:off x="2498530" y="2347360"/>
              <a:ext cx="6685221" cy="572464"/>
            </a:xfrm>
            <a:prstGeom prst="rect">
              <a:avLst/>
            </a:prstGeom>
            <a:solidFill>
              <a:srgbClr val="EAEAEA"/>
            </a:solidFill>
          </p:spPr>
          <p:txBody>
            <a:bodyPr wrap="square" lIns="182880" tIns="146304" rIns="182880" bIns="146304" rtlCol="0" anchor="ctr">
              <a:spAutoFit/>
            </a:bodyPr>
            <a:lstStyle/>
            <a:p>
              <a:pPr lvl="0" algn="ctr">
                <a:lnSpc>
                  <a:spcPct val="90000"/>
                </a:lnSpc>
                <a:spcAft>
                  <a:spcPts val="600"/>
                </a:spcAft>
                <a:defRPr/>
              </a:pPr>
              <a:r>
                <a:rPr lang="en-US" sz="2000" b="1">
                  <a:latin typeface="Segoe UI" panose="020B0502040204020203" pitchFamily="34" charset="0"/>
                  <a:cs typeface="Segoe UI" panose="020B0502040204020203" pitchFamily="34" charset="0"/>
                </a:rPr>
                <a:t>SUCCESS METRIC: </a:t>
              </a:r>
              <a:r>
                <a:rPr lang="en-US" sz="2000">
                  <a:latin typeface="Segoe UI Semibold" panose="020B0702040204020203" pitchFamily="34" charset="0"/>
                  <a:cs typeface="Segoe UI Semibold" panose="020B0702040204020203" pitchFamily="34" charset="0"/>
                </a:rPr>
                <a:t>Mean Time to Remediation (MTTR)</a:t>
              </a:r>
            </a:p>
          </p:txBody>
        </p:sp>
      </p:grpSp>
      <p:sp>
        <p:nvSpPr>
          <p:cNvPr id="19" name="Rectangle 18">
            <a:extLst>
              <a:ext uri="{FF2B5EF4-FFF2-40B4-BE49-F238E27FC236}">
                <a16:creationId xmlns:a16="http://schemas.microsoft.com/office/drawing/2014/main" id="{F7D1C0FB-FE54-438C-9632-C1ECF229C165}"/>
              </a:ext>
            </a:extLst>
          </p:cNvPr>
          <p:cNvSpPr/>
          <p:nvPr/>
        </p:nvSpPr>
        <p:spPr bwMode="auto">
          <a:xfrm>
            <a:off x="1194178" y="5395848"/>
            <a:ext cx="10292539" cy="373387"/>
          </a:xfrm>
          <a:prstGeom prst="rect">
            <a:avLst/>
          </a:prstGeom>
          <a:solidFill>
            <a:srgbClr val="F5F5F5"/>
          </a:solidFill>
          <a:ln>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0" algn="ctr" defTabSz="932472" fontAlgn="base">
              <a:spcBef>
                <a:spcPct val="0"/>
              </a:spcBef>
              <a:spcAft>
                <a:spcPct val="0"/>
              </a:spcAft>
            </a:pPr>
            <a:r>
              <a:rPr lang="en-US" i="1" dirty="0">
                <a:solidFill>
                  <a:schemeClr val="tx1"/>
                </a:solidFill>
                <a:ea typeface="Segoe UI" pitchFamily="34" charset="0"/>
                <a:cs typeface="Segoe UI" pitchFamily="34" charset="0"/>
              </a:rPr>
              <a:t>Lower Tiers may be automated and/or outsourced to MSSP</a:t>
            </a:r>
          </a:p>
        </p:txBody>
      </p:sp>
    </p:spTree>
    <p:extLst>
      <p:ext uri="{BB962C8B-B14F-4D97-AF65-F5344CB8AC3E}">
        <p14:creationId xmlns:p14="http://schemas.microsoft.com/office/powerpoint/2010/main" val="170155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F56306E-97E2-472D-AD85-802B32CCA3FD}"/>
              </a:ext>
            </a:extLst>
          </p:cNvPr>
          <p:cNvSpPr/>
          <p:nvPr/>
        </p:nvSpPr>
        <p:spPr bwMode="black">
          <a:xfrm>
            <a:off x="-868" y="3490584"/>
            <a:ext cx="12192868" cy="1614427"/>
          </a:xfrm>
          <a:prstGeom prst="roundRect">
            <a:avLst>
              <a:gd name="adj" fmla="val 0"/>
            </a:avLst>
          </a:prstGeom>
          <a:solidFill>
            <a:schemeClr val="accent1"/>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gradFill>
                <a:gsLst>
                  <a:gs pos="1250">
                    <a:schemeClr val="accent1"/>
                  </a:gs>
                  <a:gs pos="99000">
                    <a:schemeClr val="accent1"/>
                  </a:gs>
                </a:gsLst>
                <a:lin ang="5400000" scaled="0"/>
              </a:gradFill>
              <a:effectLst/>
              <a:uLnTx/>
              <a:uFillTx/>
            </a:endParaRPr>
          </a:p>
        </p:txBody>
      </p:sp>
      <p:sp>
        <p:nvSpPr>
          <p:cNvPr id="20" name="Title 19"/>
          <p:cNvSpPr>
            <a:spLocks noGrp="1"/>
          </p:cNvSpPr>
          <p:nvPr>
            <p:ph type="title"/>
          </p:nvPr>
        </p:nvSpPr>
        <p:spPr/>
        <p:txBody>
          <a:bodyPr/>
          <a:lstStyle/>
          <a:p>
            <a:r>
              <a:rPr lang="en-US">
                <a:gradFill>
                  <a:gsLst>
                    <a:gs pos="1250">
                      <a:schemeClr val="tx1"/>
                    </a:gs>
                    <a:gs pos="99000">
                      <a:schemeClr val="tx1"/>
                    </a:gs>
                  </a:gsLst>
                  <a:lin ang="5400000" scaled="0"/>
                </a:gradFill>
              </a:rPr>
              <a:t>Threat protection</a:t>
            </a:r>
          </a:p>
        </p:txBody>
      </p:sp>
      <p:sp>
        <p:nvSpPr>
          <p:cNvPr id="5" name="Text Placeholder 4"/>
          <p:cNvSpPr>
            <a:spLocks noGrp="1"/>
          </p:cNvSpPr>
          <p:nvPr>
            <p:ph type="body" sz="quarter" idx="4294967295"/>
          </p:nvPr>
        </p:nvSpPr>
        <p:spPr>
          <a:xfrm>
            <a:off x="680688" y="3675671"/>
            <a:ext cx="10830625" cy="276999"/>
          </a:xfrm>
        </p:spPr>
        <p:txBody>
          <a:bodyPr/>
          <a:lstStyle/>
          <a:p>
            <a:pPr marL="0" indent="0" algn="ctr" defTabSz="914400">
              <a:spcBef>
                <a:spcPts val="0"/>
              </a:spcBef>
              <a:buSzTx/>
              <a:buNone/>
              <a:defRPr/>
            </a:pPr>
            <a:r>
              <a:rPr lang="en-US" sz="1800" b="1" kern="0">
                <a:gradFill>
                  <a:gsLst>
                    <a:gs pos="1250">
                      <a:schemeClr val="bg1"/>
                    </a:gs>
                    <a:gs pos="99000">
                      <a:schemeClr val="bg1"/>
                    </a:gs>
                  </a:gsLst>
                  <a:lin ang="5400000" scaled="0"/>
                </a:gradFill>
                <a:latin typeface="+mn-lt"/>
                <a:cs typeface="+mn-cs"/>
              </a:rPr>
              <a:t>STRATEGIC IMPERATIVES</a:t>
            </a:r>
          </a:p>
        </p:txBody>
      </p:sp>
      <p:sp>
        <p:nvSpPr>
          <p:cNvPr id="2" name="Rectangle: Rounded Corners 1"/>
          <p:cNvSpPr/>
          <p:nvPr/>
        </p:nvSpPr>
        <p:spPr bwMode="black">
          <a:xfrm>
            <a:off x="-868" y="1264559"/>
            <a:ext cx="12192868" cy="2064987"/>
          </a:xfrm>
          <a:prstGeom prst="roundRect">
            <a:avLst>
              <a:gd name="adj" fmla="val 0"/>
            </a:avLst>
          </a:prstGeom>
          <a:solidFill>
            <a:schemeClr val="bg1">
              <a:lumMod val="95000"/>
            </a:schemeClr>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chemeClr val="accent1"/>
                    </a:gs>
                    <a:gs pos="99000">
                      <a:schemeClr val="accent1"/>
                    </a:gs>
                  </a:gsLst>
                  <a:lin ang="5400000" scaled="0"/>
                </a:gradFill>
                <a:effectLst/>
                <a:uLnTx/>
                <a:uFillTx/>
              </a:rPr>
              <a:t>THREAT PROTECTION LIFECYCLE</a:t>
            </a:r>
          </a:p>
        </p:txBody>
      </p:sp>
      <p:sp>
        <p:nvSpPr>
          <p:cNvPr id="6" name="Rectangle: Rounded Corners 5"/>
          <p:cNvSpPr/>
          <p:nvPr/>
        </p:nvSpPr>
        <p:spPr bwMode="black">
          <a:xfrm>
            <a:off x="4857122"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chemeClr val="tx1"/>
                    </a:gs>
                    <a:gs pos="99000">
                      <a:schemeClr val="tx1"/>
                    </a:gs>
                  </a:gsLst>
                  <a:lin ang="5400000" scaled="0"/>
                </a:gradFill>
                <a:effectLst/>
                <a:uLnTx/>
                <a:uFillTx/>
                <a:latin typeface="Segoe UI Semibold" panose="020B0702040204020203" pitchFamily="34" charset="0"/>
                <a:cs typeface="Segoe UI Semibold" panose="020B0702040204020203" pitchFamily="34" charset="0"/>
              </a:rPr>
              <a:t>Threat Detection</a:t>
            </a:r>
          </a:p>
        </p:txBody>
      </p:sp>
      <p:sp>
        <p:nvSpPr>
          <p:cNvPr id="7" name="Rectangle: Rounded Corners 6"/>
          <p:cNvSpPr/>
          <p:nvPr/>
        </p:nvSpPr>
        <p:spPr bwMode="black">
          <a:xfrm>
            <a:off x="6997094" y="1840768"/>
            <a:ext cx="1870249"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chemeClr val="tx1"/>
                    </a:gs>
                    <a:gs pos="99000">
                      <a:schemeClr val="tx1"/>
                    </a:gs>
                  </a:gsLst>
                  <a:lin ang="5400000" scaled="0"/>
                </a:gradFill>
                <a:effectLst/>
                <a:uLnTx/>
                <a:uFillTx/>
                <a:latin typeface="Segoe UI Semibold" panose="020B0702040204020203" pitchFamily="34" charset="0"/>
                <a:cs typeface="Segoe UI Semibold" panose="020B0702040204020203" pitchFamily="34" charset="0"/>
              </a:rPr>
              <a:t>Response</a:t>
            </a:r>
          </a:p>
        </p:txBody>
      </p:sp>
      <p:sp>
        <p:nvSpPr>
          <p:cNvPr id="8" name="Rectangle: Rounded Corners 7"/>
          <p:cNvSpPr/>
          <p:nvPr/>
        </p:nvSpPr>
        <p:spPr bwMode="black">
          <a:xfrm>
            <a:off x="2743329"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chemeClr val="tx1"/>
                    </a:gs>
                    <a:gs pos="99000">
                      <a:schemeClr val="tx1"/>
                    </a:gs>
                  </a:gsLst>
                  <a:lin ang="5400000" scaled="0"/>
                </a:gradFill>
                <a:effectLst/>
                <a:uLnTx/>
                <a:uFillTx/>
                <a:latin typeface="Segoe UI Semibold" panose="020B0702040204020203" pitchFamily="34" charset="0"/>
                <a:cs typeface="Segoe UI Semibold" panose="020B0702040204020203" pitchFamily="34" charset="0"/>
              </a:rPr>
              <a:t>Threat Prevention</a:t>
            </a:r>
          </a:p>
        </p:txBody>
      </p:sp>
      <p:cxnSp>
        <p:nvCxnSpPr>
          <p:cNvPr id="10" name="Connector: Elbow 9"/>
          <p:cNvCxnSpPr>
            <a:stCxn id="7" idx="3"/>
            <a:endCxn id="6" idx="2"/>
          </p:cNvCxnSpPr>
          <p:nvPr/>
        </p:nvCxnSpPr>
        <p:spPr>
          <a:xfrm flipH="1">
            <a:off x="5798330" y="2102908"/>
            <a:ext cx="3069013" cy="262140"/>
          </a:xfrm>
          <a:prstGeom prst="bentConnector4">
            <a:avLst>
              <a:gd name="adj1" fmla="val -7449"/>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a:stCxn id="7" idx="3"/>
            <a:endCxn id="8" idx="2"/>
          </p:cNvCxnSpPr>
          <p:nvPr/>
        </p:nvCxnSpPr>
        <p:spPr>
          <a:xfrm flipH="1">
            <a:off x="3684537" y="2102908"/>
            <a:ext cx="5182806" cy="262140"/>
          </a:xfrm>
          <a:prstGeom prst="bentConnector4">
            <a:avLst>
              <a:gd name="adj1" fmla="val -4411"/>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bwMode="black">
          <a:xfrm>
            <a:off x="6922424" y="2450087"/>
            <a:ext cx="1619068" cy="327307"/>
          </a:xfrm>
          <a:prstGeom prst="roundRect">
            <a:avLst/>
          </a:prstGeom>
          <a:solidFill>
            <a:schemeClr val="bg1">
              <a:lumMod val="95000"/>
              <a:alpha val="89804"/>
            </a:schemeClr>
          </a:solidFill>
          <a:ln w="19050">
            <a:noFill/>
            <a:prstDash val="sysDash"/>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1250">
                      <a:schemeClr val="tx1"/>
                    </a:gs>
                    <a:gs pos="99000">
                      <a:schemeClr val="tx1"/>
                    </a:gs>
                  </a:gsLst>
                  <a:lin ang="5400000" scaled="0"/>
                </a:gradFill>
                <a:effectLst/>
                <a:uLnTx/>
                <a:uFillTx/>
              </a:rPr>
              <a:t>Lessons Learned</a:t>
            </a:r>
          </a:p>
        </p:txBody>
      </p:sp>
      <p:cxnSp>
        <p:nvCxnSpPr>
          <p:cNvPr id="17" name="Straight Arrow Connector 16"/>
          <p:cNvCxnSpPr>
            <a:stCxn id="6" idx="3"/>
            <a:endCxn id="7" idx="1"/>
          </p:cNvCxnSpPr>
          <p:nvPr/>
        </p:nvCxnSpPr>
        <p:spPr>
          <a:xfrm>
            <a:off x="6739538" y="2102908"/>
            <a:ext cx="257556"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black">
          <a:xfrm>
            <a:off x="471719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chemeClr val="accent1"/>
                    </a:gs>
                    <a:gs pos="99000">
                      <a:schemeClr val="accent1"/>
                    </a:gs>
                  </a:gsLst>
                  <a:lin ang="5400000" scaled="0"/>
                </a:gradFill>
                <a:effectLst/>
                <a:uLnTx/>
                <a:uFillTx/>
              </a:rPr>
              <a:t>2</a:t>
            </a:r>
          </a:p>
        </p:txBody>
      </p:sp>
      <p:sp>
        <p:nvSpPr>
          <p:cNvPr id="22" name="Oval 21"/>
          <p:cNvSpPr/>
          <p:nvPr/>
        </p:nvSpPr>
        <p:spPr bwMode="black">
          <a:xfrm>
            <a:off x="259093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chemeClr val="accent1"/>
                    </a:gs>
                    <a:gs pos="99000">
                      <a:schemeClr val="accent1"/>
                    </a:gs>
                  </a:gsLst>
                  <a:lin ang="5400000" scaled="0"/>
                </a:gradFill>
                <a:effectLst/>
                <a:uLnTx/>
                <a:uFillTx/>
              </a:rPr>
              <a:t>1</a:t>
            </a:r>
          </a:p>
        </p:txBody>
      </p:sp>
      <p:sp>
        <p:nvSpPr>
          <p:cNvPr id="23" name="Oval 22"/>
          <p:cNvSpPr/>
          <p:nvPr/>
        </p:nvSpPr>
        <p:spPr bwMode="black">
          <a:xfrm>
            <a:off x="6868315"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chemeClr val="accent1"/>
                    </a:gs>
                    <a:gs pos="99000">
                      <a:schemeClr val="accent1"/>
                    </a:gs>
                  </a:gsLst>
                  <a:lin ang="5400000" scaled="0"/>
                </a:gradFill>
                <a:effectLst/>
                <a:uLnTx/>
                <a:uFillTx/>
              </a:rPr>
              <a:t>2</a:t>
            </a:r>
          </a:p>
        </p:txBody>
      </p:sp>
      <p:sp>
        <p:nvSpPr>
          <p:cNvPr id="26" name="Oval 25"/>
          <p:cNvSpPr/>
          <p:nvPr/>
        </p:nvSpPr>
        <p:spPr bwMode="black">
          <a:xfrm>
            <a:off x="6696703" y="2460899"/>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chemeClr val="accent1"/>
                    </a:gs>
                    <a:gs pos="99000">
                      <a:schemeClr val="accent1"/>
                    </a:gs>
                  </a:gsLst>
                  <a:lin ang="5400000" scaled="0"/>
                </a:gradFill>
                <a:effectLst/>
                <a:uLnTx/>
                <a:uFillTx/>
              </a:rPr>
              <a:t>3</a:t>
            </a:r>
          </a:p>
        </p:txBody>
      </p:sp>
      <p:sp>
        <p:nvSpPr>
          <p:cNvPr id="34" name="Rectangle 33"/>
          <p:cNvSpPr/>
          <p:nvPr/>
        </p:nvSpPr>
        <p:spPr>
          <a:xfrm>
            <a:off x="2026998" y="5486917"/>
            <a:ext cx="8488602" cy="923330"/>
          </a:xfrm>
          <a:prstGeom prst="rect">
            <a:avLst/>
          </a:prstGeom>
        </p:spPr>
        <p:txBody>
          <a:bodyPr wrap="square">
            <a:spAutoFit/>
          </a:bodyPr>
          <a:lstStyle/>
          <a:p>
            <a:pPr marL="0" lvl="1" defTabSz="914367">
              <a:lnSpc>
                <a:spcPct val="90000"/>
              </a:lnSpc>
              <a:spcBef>
                <a:spcPct val="20000"/>
              </a:spcBef>
              <a:buSzPct val="90000"/>
            </a:pPr>
            <a:r>
              <a:rPr kumimoji="0" lang="en-US" sz="2000" b="1" i="0" u="none" strike="noStrike" kern="0" cap="none" spc="0" normalizeH="0" baseline="0" noProof="0">
                <a:ln>
                  <a:noFill/>
                </a:ln>
                <a:gradFill>
                  <a:gsLst>
                    <a:gs pos="1250">
                      <a:schemeClr val="tx1"/>
                    </a:gs>
                    <a:gs pos="99000">
                      <a:schemeClr val="tx1"/>
                    </a:gs>
                  </a:gsLst>
                  <a:lin ang="5400000" scaled="0"/>
                </a:gradFill>
                <a:effectLst/>
                <a:uLnTx/>
                <a:uFillTx/>
                <a:latin typeface="Segoe UI Semibold" panose="020B0702040204020203" pitchFamily="34" charset="0"/>
                <a:cs typeface="Segoe UI Semibold" panose="020B0702040204020203" pitchFamily="34" charset="0"/>
              </a:rPr>
              <a:t>Committed to </a:t>
            </a:r>
            <a:r>
              <a:rPr lang="en-US" sz="2000" b="1"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your </a:t>
            </a:r>
            <a:r>
              <a:rPr kumimoji="0" lang="en-US" sz="2000" b="1" i="0" u="none" strike="noStrike" kern="0" cap="none" spc="0" normalizeH="0" baseline="0" noProof="0">
                <a:ln>
                  <a:noFill/>
                </a:ln>
                <a:gradFill>
                  <a:gsLst>
                    <a:gs pos="1250">
                      <a:schemeClr val="tx1"/>
                    </a:gs>
                    <a:gs pos="99000">
                      <a:schemeClr val="tx1"/>
                    </a:gs>
                  </a:gsLst>
                  <a:lin ang="5400000" scaled="0"/>
                </a:gradFill>
                <a:effectLst/>
                <a:uLnTx/>
                <a:uFillTx/>
                <a:latin typeface="Segoe UI Semibold" panose="020B0702040204020203" pitchFamily="34" charset="0"/>
                <a:cs typeface="Segoe UI Semibold" panose="020B0702040204020203" pitchFamily="34" charset="0"/>
              </a:rPr>
              <a:t>success </a:t>
            </a:r>
          </a:p>
          <a:p>
            <a:pPr marL="0" lvl="1" defTabSz="914367">
              <a:lnSpc>
                <a:spcPct val="90000"/>
              </a:lnSpc>
              <a:spcBef>
                <a:spcPct val="20000"/>
              </a:spcBef>
              <a:buSzPct val="90000"/>
            </a:pPr>
            <a:r>
              <a:rPr lang="en-US" kern="0">
                <a:gradFill>
                  <a:gsLst>
                    <a:gs pos="1250">
                      <a:schemeClr val="tx1"/>
                    </a:gs>
                    <a:gs pos="99000">
                      <a:schemeClr val="tx1"/>
                    </a:gs>
                  </a:gsLst>
                  <a:lin ang="5400000" scaled="0"/>
                </a:gradFill>
              </a:rPr>
              <a:t>Accelerate your ability to manage threats by providing secure platforms and products, security capabilities, services, and recommendations</a:t>
            </a:r>
          </a:p>
        </p:txBody>
      </p:sp>
      <p:grpSp>
        <p:nvGrpSpPr>
          <p:cNvPr id="16" name="Group 15"/>
          <p:cNvGrpSpPr/>
          <p:nvPr/>
        </p:nvGrpSpPr>
        <p:grpSpPr>
          <a:xfrm>
            <a:off x="614371" y="4074524"/>
            <a:ext cx="2990373" cy="849463"/>
            <a:chOff x="438627" y="3783860"/>
            <a:chExt cx="2990373" cy="849463"/>
          </a:xfrm>
        </p:grpSpPr>
        <p:sp>
          <p:nvSpPr>
            <p:cNvPr id="25" name="Oval 24"/>
            <p:cNvSpPr/>
            <p:nvPr/>
          </p:nvSpPr>
          <p:spPr bwMode="black">
            <a:xfrm>
              <a:off x="438627" y="381741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1</a:t>
              </a:r>
            </a:p>
          </p:txBody>
        </p:sp>
        <p:sp>
          <p:nvSpPr>
            <p:cNvPr id="15" name="Rectangle 14"/>
            <p:cNvSpPr/>
            <p:nvPr/>
          </p:nvSpPr>
          <p:spPr>
            <a:xfrm>
              <a:off x="754782" y="3783860"/>
              <a:ext cx="2674218" cy="849463"/>
            </a:xfrm>
            <a:prstGeom prst="rect">
              <a:avLst/>
            </a:prstGeom>
          </p:spPr>
          <p:txBody>
            <a:bodyPr wrap="square" lIns="182880">
              <a:spAutoFit/>
            </a:bodyPr>
            <a:lstStyle/>
            <a:p>
              <a:pPr marL="0" lvl="3" defTabSz="914367">
                <a:lnSpc>
                  <a:spcPct val="90000"/>
                </a:lnSpc>
                <a:spcBef>
                  <a:spcPct val="20000"/>
                </a:spcBef>
                <a:buSzPct val="90000"/>
              </a:pPr>
              <a: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t>Prevent as many threats as possible</a:t>
              </a:r>
            </a:p>
            <a:p>
              <a:pPr marL="0" lvl="3" defTabSz="914367">
                <a:lnSpc>
                  <a:spcPct val="90000"/>
                </a:lnSpc>
                <a:spcBef>
                  <a:spcPct val="20000"/>
                </a:spcBef>
                <a:buSzPct val="90000"/>
              </a:pPr>
              <a:r>
                <a:rPr lang="en-US" sz="1200" i="1">
                  <a:gradFill>
                    <a:gsLst>
                      <a:gs pos="1250">
                        <a:schemeClr val="bg1"/>
                      </a:gs>
                      <a:gs pos="99000">
                        <a:schemeClr val="bg1"/>
                      </a:gs>
                    </a:gsLst>
                    <a:lin ang="5400000" scaled="0"/>
                  </a:gradFill>
                </a:rPr>
                <a:t>(Best Security ROI when available)</a:t>
              </a:r>
            </a:p>
          </p:txBody>
        </p:sp>
      </p:grpSp>
      <p:grpSp>
        <p:nvGrpSpPr>
          <p:cNvPr id="18" name="Group 17"/>
          <p:cNvGrpSpPr/>
          <p:nvPr/>
        </p:nvGrpSpPr>
        <p:grpSpPr>
          <a:xfrm>
            <a:off x="4674667" y="4074524"/>
            <a:ext cx="3689136" cy="849463"/>
            <a:chOff x="4015988" y="3817410"/>
            <a:chExt cx="3689136" cy="849463"/>
          </a:xfrm>
        </p:grpSpPr>
        <p:sp>
          <p:nvSpPr>
            <p:cNvPr id="24" name="Oval 23"/>
            <p:cNvSpPr/>
            <p:nvPr/>
          </p:nvSpPr>
          <p:spPr bwMode="black">
            <a:xfrm>
              <a:off x="4015988" y="384916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2</a:t>
              </a:r>
            </a:p>
          </p:txBody>
        </p:sp>
        <p:sp>
          <p:nvSpPr>
            <p:cNvPr id="29" name="Rectangle 28"/>
            <p:cNvSpPr/>
            <p:nvPr/>
          </p:nvSpPr>
          <p:spPr>
            <a:xfrm>
              <a:off x="4315234" y="3817410"/>
              <a:ext cx="3389890" cy="849463"/>
            </a:xfrm>
            <a:prstGeom prst="rect">
              <a:avLst/>
            </a:prstGeom>
          </p:spPr>
          <p:txBody>
            <a:bodyPr wrap="square" lIns="182880">
              <a:spAutoFit/>
            </a:bodyPr>
            <a:lstStyle/>
            <a:p>
              <a:pPr marL="0" lvl="3" defTabSz="914367">
                <a:lnSpc>
                  <a:spcPct val="90000"/>
                </a:lnSpc>
                <a:spcBef>
                  <a:spcPct val="20000"/>
                </a:spcBef>
                <a:buSzPct val="90000"/>
              </a:pPr>
              <a: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t>Rapidly Detect </a:t>
              </a:r>
              <a:b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br>
              <a: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t>and Respond</a:t>
              </a:r>
            </a:p>
            <a:p>
              <a:pPr marL="0" lvl="3" defTabSz="914367">
                <a:lnSpc>
                  <a:spcPct val="90000"/>
                </a:lnSpc>
                <a:spcBef>
                  <a:spcPct val="20000"/>
                </a:spcBef>
                <a:buSzPct val="90000"/>
              </a:pPr>
              <a:r>
                <a:rPr lang="en-US" sz="1200" i="1">
                  <a:gradFill>
                    <a:gsLst>
                      <a:gs pos="1250">
                        <a:schemeClr val="bg1"/>
                      </a:gs>
                      <a:gs pos="99000">
                        <a:schemeClr val="bg1"/>
                      </a:gs>
                    </a:gsLst>
                    <a:lin ang="5400000" scaled="0"/>
                  </a:gradFill>
                </a:rPr>
                <a:t>(highest coverage of assets/scenarios)</a:t>
              </a:r>
            </a:p>
          </p:txBody>
        </p:sp>
      </p:grpSp>
      <p:grpSp>
        <p:nvGrpSpPr>
          <p:cNvPr id="19" name="Group 18"/>
          <p:cNvGrpSpPr/>
          <p:nvPr/>
        </p:nvGrpSpPr>
        <p:grpSpPr>
          <a:xfrm>
            <a:off x="8856192" y="4074524"/>
            <a:ext cx="2819845" cy="849463"/>
            <a:chOff x="7819326" y="3786119"/>
            <a:chExt cx="2819845" cy="849463"/>
          </a:xfrm>
        </p:grpSpPr>
        <p:sp>
          <p:nvSpPr>
            <p:cNvPr id="27" name="Oval 26"/>
            <p:cNvSpPr/>
            <p:nvPr/>
          </p:nvSpPr>
          <p:spPr bwMode="black">
            <a:xfrm>
              <a:off x="7819326" y="3817409"/>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3</a:t>
              </a:r>
            </a:p>
          </p:txBody>
        </p:sp>
        <p:sp>
          <p:nvSpPr>
            <p:cNvPr id="30" name="Rectangle 29"/>
            <p:cNvSpPr/>
            <p:nvPr/>
          </p:nvSpPr>
          <p:spPr>
            <a:xfrm>
              <a:off x="8156587" y="3786119"/>
              <a:ext cx="2482584" cy="849463"/>
            </a:xfrm>
            <a:prstGeom prst="rect">
              <a:avLst/>
            </a:prstGeom>
          </p:spPr>
          <p:txBody>
            <a:bodyPr wrap="square" lIns="182880">
              <a:spAutoFit/>
            </a:bodyPr>
            <a:lstStyle/>
            <a:p>
              <a:pPr marL="0" lvl="3" defTabSz="914367">
                <a:lnSpc>
                  <a:spcPct val="90000"/>
                </a:lnSpc>
                <a:spcBef>
                  <a:spcPct val="20000"/>
                </a:spcBef>
                <a:buSzPct val="90000"/>
              </a:pPr>
              <a: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t>Continually </a:t>
              </a:r>
              <a:b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br>
              <a:r>
                <a:rPr lang="en-US" sz="2000" b="1">
                  <a:gradFill>
                    <a:gsLst>
                      <a:gs pos="1250">
                        <a:schemeClr val="bg1"/>
                      </a:gs>
                      <a:gs pos="99000">
                        <a:schemeClr val="bg1"/>
                      </a:gs>
                    </a:gsLst>
                    <a:lin ang="5400000" scaled="0"/>
                  </a:gradFill>
                  <a:latin typeface="Segoe UI Semibold" panose="020B0702040204020203" pitchFamily="34" charset="0"/>
                  <a:cs typeface="Segoe UI Semibold" panose="020B0702040204020203" pitchFamily="34" charset="0"/>
                </a:rPr>
                <a:t>apply learnings </a:t>
              </a:r>
            </a:p>
            <a:p>
              <a:pPr marL="0" lvl="3" defTabSz="914367">
                <a:lnSpc>
                  <a:spcPct val="90000"/>
                </a:lnSpc>
                <a:spcBef>
                  <a:spcPct val="20000"/>
                </a:spcBef>
                <a:buSzPct val="90000"/>
              </a:pPr>
              <a:r>
                <a:rPr lang="en-US" sz="1200" i="1">
                  <a:gradFill>
                    <a:gsLst>
                      <a:gs pos="1250">
                        <a:schemeClr val="bg1"/>
                      </a:gs>
                      <a:gs pos="99000">
                        <a:schemeClr val="bg1"/>
                      </a:gs>
                    </a:gsLst>
                    <a:lin ang="5400000" scaled="0"/>
                  </a:gradFill>
                </a:rPr>
                <a:t>(continuous attack cost increase)</a:t>
              </a:r>
            </a:p>
          </p:txBody>
        </p:sp>
      </p:grpSp>
      <p:cxnSp>
        <p:nvCxnSpPr>
          <p:cNvPr id="49" name="Straight Arrow Connector 48"/>
          <p:cNvCxnSpPr/>
          <p:nvPr/>
        </p:nvCxnSpPr>
        <p:spPr>
          <a:xfrm>
            <a:off x="4625745" y="2108129"/>
            <a:ext cx="231377"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34748" y="2899248"/>
            <a:ext cx="6588663" cy="369332"/>
          </a:xfrm>
          <a:prstGeom prst="rect">
            <a:avLst/>
          </a:prstGeom>
        </p:spPr>
        <p:txBody>
          <a:bodyPr wrap="none">
            <a:spAutoFit/>
          </a:bodyPr>
          <a:lstStyle/>
          <a:p>
            <a:r>
              <a:rPr lang="en-US" b="1" i="1" kern="0">
                <a:gradFill>
                  <a:gsLst>
                    <a:gs pos="1250">
                      <a:schemeClr val="tx1"/>
                    </a:gs>
                    <a:gs pos="99000">
                      <a:schemeClr val="tx1"/>
                    </a:gs>
                  </a:gsLst>
                  <a:lin ang="5400000" scaled="0"/>
                </a:gradFill>
              </a:rPr>
              <a:t>Goal: </a:t>
            </a:r>
            <a:r>
              <a:rPr lang="en-US" i="1" kern="0">
                <a:gradFill>
                  <a:gsLst>
                    <a:gs pos="1250">
                      <a:schemeClr val="tx1"/>
                    </a:gs>
                    <a:gs pos="99000">
                      <a:schemeClr val="tx1"/>
                    </a:gs>
                  </a:gsLst>
                  <a:lin ang="5400000" scaled="0"/>
                </a:gradFill>
              </a:rPr>
              <a:t>Increase attacker cost as rapidly and efficiently as possible</a:t>
            </a:r>
            <a:endParaRPr lang="en-US" i="1">
              <a:gradFill>
                <a:gsLst>
                  <a:gs pos="1250">
                    <a:schemeClr val="tx1"/>
                  </a:gs>
                  <a:gs pos="99000">
                    <a:schemeClr val="tx1"/>
                  </a:gs>
                </a:gsLst>
                <a:lin ang="5400000" scaled="0"/>
              </a:gradFill>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94" y="5226865"/>
            <a:ext cx="1423847" cy="973543"/>
          </a:xfrm>
          <a:prstGeom prst="rect">
            <a:avLst/>
          </a:prstGeom>
        </p:spPr>
      </p:pic>
      <p:pic>
        <p:nvPicPr>
          <p:cNvPr id="39" name="Picture 38"/>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614371" y="5351556"/>
            <a:ext cx="1268530" cy="1268529"/>
          </a:xfrm>
          <a:prstGeom prst="rect">
            <a:avLst/>
          </a:prstGeom>
          <a:effectLst>
            <a:softEdge rad="25400"/>
          </a:effectLst>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8" y="5274568"/>
            <a:ext cx="2437121" cy="137088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169" y="5219198"/>
            <a:ext cx="1400166" cy="973543"/>
          </a:xfrm>
          <a:prstGeom prst="rect">
            <a:avLst/>
          </a:prstGeom>
        </p:spPr>
      </p:pic>
    </p:spTree>
    <p:extLst>
      <p:ext uri="{BB962C8B-B14F-4D97-AF65-F5344CB8AC3E}">
        <p14:creationId xmlns:p14="http://schemas.microsoft.com/office/powerpoint/2010/main" val="70377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25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75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22" presetClass="entr" presetSubtype="2"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right)">
                                      <p:cBhvr>
                                        <p:cTn id="66" dur="500"/>
                                        <p:tgtEl>
                                          <p:spTgt spid="12"/>
                                        </p:tgtEl>
                                      </p:cBhvr>
                                    </p:animEffect>
                                  </p:childTnLst>
                                </p:cTn>
                              </p:par>
                              <p:par>
                                <p:cTn id="67" presetID="22" presetClass="entr" presetSubtype="2"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righ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 grpId="0" build="p"/>
      <p:bldP spid="2" grpId="0" animBg="1"/>
      <p:bldP spid="6" grpId="0" animBg="1"/>
      <p:bldP spid="7" grpId="0" animBg="1"/>
      <p:bldP spid="8" grpId="0" animBg="1"/>
      <p:bldP spid="9" grpId="0" animBg="1"/>
      <p:bldP spid="21" grpId="0" animBg="1"/>
      <p:bldP spid="22" grpId="0" animBg="1"/>
      <p:bldP spid="23" grpId="0" animBg="1"/>
      <p:bldP spid="26" grpId="0" animBg="1"/>
      <p:bldP spid="3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a:xfrm>
            <a:off x="588263" y="457201"/>
            <a:ext cx="11018520" cy="1415772"/>
          </a:xfrm>
        </p:spPr>
        <p:txBody>
          <a:bodyPr/>
          <a:lstStyle/>
          <a:p>
            <a:r>
              <a:rPr lang="en-US" b="0" dirty="0">
                <a:gradFill>
                  <a:gsLst>
                    <a:gs pos="1250">
                      <a:schemeClr val="bg1"/>
                    </a:gs>
                    <a:gs pos="100000">
                      <a:schemeClr val="bg1"/>
                    </a:gs>
                  </a:gsLst>
                  <a:lin ang="5400000" scaled="0"/>
                </a:gradFill>
                <a:latin typeface="+mn-lt"/>
              </a:rPr>
              <a:t>The Microsoft </a:t>
            </a:r>
            <a:r>
              <a:rPr lang="en-US" dirty="0">
                <a:gradFill>
                  <a:gsLst>
                    <a:gs pos="1250">
                      <a:schemeClr val="bg1"/>
                    </a:gs>
                    <a:gs pos="100000">
                      <a:schemeClr val="bg1"/>
                    </a:gs>
                  </a:gsLst>
                  <a:lin ang="5400000" scaled="0"/>
                </a:gradFill>
              </a:rPr>
              <a:t>Intelligent Security Graph</a:t>
            </a:r>
            <a:br>
              <a:rPr lang="en-US" dirty="0">
                <a:gradFill>
                  <a:gsLst>
                    <a:gs pos="1250">
                      <a:schemeClr val="bg1"/>
                    </a:gs>
                    <a:gs pos="100000">
                      <a:schemeClr val="bg1"/>
                    </a:gs>
                  </a:gsLst>
                  <a:lin ang="5400000" scaled="0"/>
                </a:gradFill>
              </a:rPr>
            </a:br>
            <a:r>
              <a:rPr lang="en-US" sz="1800" b="0" i="1" dirty="0">
                <a:gradFill>
                  <a:gsLst>
                    <a:gs pos="1250">
                      <a:schemeClr val="bg1"/>
                    </a:gs>
                    <a:gs pos="100000">
                      <a:schemeClr val="bg1"/>
                    </a:gs>
                  </a:gsLst>
                  <a:lin ang="5400000" scaled="0"/>
                </a:gradFill>
              </a:rPr>
              <a:t>6.5 trillion diverse threat signals analyzed daily</a:t>
            </a:r>
            <a:br>
              <a:rPr lang="en-US" sz="3200" b="0" i="1" dirty="0">
                <a:gradFill>
                  <a:gsLst>
                    <a:gs pos="1250">
                      <a:schemeClr val="bg1"/>
                    </a:gs>
                    <a:gs pos="100000">
                      <a:schemeClr val="bg1"/>
                    </a:gs>
                  </a:gsLst>
                  <a:lin ang="5400000" scaled="0"/>
                </a:gradFill>
              </a:rPr>
            </a:br>
            <a:endParaRPr lang="en-US" b="0" i="1" dirty="0">
              <a:gradFill>
                <a:gsLst>
                  <a:gs pos="1250">
                    <a:schemeClr val="bg1"/>
                  </a:gs>
                  <a:gs pos="100000">
                    <a:schemeClr val="bg1"/>
                  </a:gs>
                </a:gsLst>
                <a:lin ang="5400000" scaled="0"/>
              </a:gradFill>
            </a:endParaRPr>
          </a:p>
        </p:txBody>
      </p:sp>
      <p:sp>
        <p:nvSpPr>
          <p:cNvPr id="3" name="Title 1"/>
          <p:cNvSpPr txBox="1">
            <a:spLocks/>
          </p:cNvSpPr>
          <p:nvPr/>
        </p:nvSpPr>
        <p:spPr>
          <a:xfrm>
            <a:off x="832151" y="250660"/>
            <a:ext cx="9662147" cy="1034497"/>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6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69" y="727441"/>
            <a:ext cx="5886753" cy="4025016"/>
          </a:xfrm>
          <a:prstGeom prst="rect">
            <a:avLst/>
          </a:prstGeom>
        </p:spPr>
      </p:pic>
      <p:pic>
        <p:nvPicPr>
          <p:cNvPr id="10" name="Picture 9"/>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3543686" y="1242961"/>
            <a:ext cx="5244609" cy="5244609"/>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041" y="924662"/>
            <a:ext cx="10076033" cy="566776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0732" y="695741"/>
            <a:ext cx="5788845" cy="4025016"/>
          </a:xfrm>
          <a:prstGeom prst="rect">
            <a:avLst/>
          </a:prstGeom>
        </p:spPr>
      </p:pic>
      <p:cxnSp>
        <p:nvCxnSpPr>
          <p:cNvPr id="15" name="Straight Connector 14"/>
          <p:cNvCxnSpPr/>
          <p:nvPr/>
        </p:nvCxnSpPr>
        <p:spPr>
          <a:xfrm flipH="1">
            <a:off x="3196632" y="5389537"/>
            <a:ext cx="82369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8410" y="5134980"/>
            <a:ext cx="2717521" cy="913007"/>
          </a:xfrm>
          <a:prstGeom prst="rect">
            <a:avLst/>
          </a:prstGeom>
          <a:noFill/>
        </p:spPr>
        <p:txBody>
          <a:bodyPr wrap="squar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 billion </a:t>
            </a: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7" name="Straight Connector 16"/>
          <p:cNvCxnSpPr/>
          <p:nvPr/>
        </p:nvCxnSpPr>
        <p:spPr>
          <a:xfrm flipH="1">
            <a:off x="8518756" y="3759380"/>
            <a:ext cx="870821"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97957" y="4856377"/>
            <a:ext cx="2051885" cy="535531"/>
          </a:xfrm>
          <a:prstGeom prst="rect">
            <a:avLst/>
          </a:prstGeom>
          <a:noFill/>
        </p:spPr>
        <p:txBody>
          <a:bodyPr wrap="square" rtlCol="0">
            <a:spAutoFit/>
          </a:bodyPr>
          <a:lstStyle/>
          <a:p>
            <a:pPr marL="0" marR="0" lvl="0" indent="0" algn="r"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470 billion e-mails analyzed</a:t>
            </a:r>
          </a:p>
        </p:txBody>
      </p:sp>
      <p:cxnSp>
        <p:nvCxnSpPr>
          <p:cNvPr id="19" name="Straight Connector 18"/>
          <p:cNvCxnSpPr/>
          <p:nvPr/>
        </p:nvCxnSpPr>
        <p:spPr>
          <a:xfrm flipH="1">
            <a:off x="8282717" y="4366125"/>
            <a:ext cx="85315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19677" y="1730946"/>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267171" y="1480304"/>
            <a:ext cx="1816020"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135872" y="4366126"/>
            <a:ext cx="0" cy="444495"/>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5549" y="2797859"/>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529115" y="2499700"/>
            <a:ext cx="2441455"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630 billion monthly authentications</a:t>
            </a:r>
          </a:p>
          <a:p>
            <a:pPr marL="0" marR="0" lvl="0" indent="0" algn="l" defTabSz="91417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513879" y="3503320"/>
            <a:ext cx="2403571" cy="863763"/>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451241" y="6146598"/>
            <a:ext cx="7289518" cy="57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24209" y="1839060"/>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achine</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learning applied to:</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dirty="0"/>
              <a:t>Inside The Intelligent Security Graph</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014893" cy="94075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18406" y="1568555"/>
            <a:ext cx="7574945" cy="956670"/>
            <a:chOff x="618406" y="1568555"/>
            <a:chExt cx="7574945" cy="956670"/>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6347" y="1986269"/>
              <a:ext cx="793280"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52013" y="1986269"/>
              <a:ext cx="7996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7943" y="1986269"/>
              <a:ext cx="1115484"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94528" y="1986269"/>
              <a:ext cx="99205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8829" y="1986269"/>
              <a:ext cx="7467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9569"/>
              <a:ext cx="1050345" cy="324918"/>
              <a:chOff x="6464544" y="1479563"/>
              <a:chExt cx="1050345" cy="324918"/>
            </a:xfrm>
          </p:grpSpPr>
          <p:sp>
            <p:nvSpPr>
              <p:cNvPr id="119" name="Rectangle 118"/>
              <p:cNvSpPr/>
              <p:nvPr/>
            </p:nvSpPr>
            <p:spPr>
              <a:xfrm>
                <a:off x="6595992" y="1479563"/>
                <a:ext cx="918897" cy="324918"/>
              </a:xfrm>
              <a:prstGeom prst="rect">
                <a:avLst/>
              </a:prstGeom>
            </p:spPr>
            <p:txBody>
              <a:bodyPr wrap="square" lIns="45720" tIns="51160" rIns="0" bIns="51160" anchor="ctr">
                <a:spAutoFit/>
              </a:bodyP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Windows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20976"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89928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1672"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18406" y="4798794"/>
            <a:ext cx="7574946" cy="1602185"/>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Operations Management Suite (OMS)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89630" rIns="9144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600"/>
                </a:spcBef>
                <a:spcAft>
                  <a:spcPts val="100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Windows Defender 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8"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45749" y="3975386"/>
            <a:ext cx="6391773" cy="2544989"/>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8EAFC5-23D9-4EBA-8611-1718F056F4B4}"/>
              </a:ext>
            </a:extLst>
          </p:cNvPr>
          <p:cNvGrpSpPr/>
          <p:nvPr/>
        </p:nvGrpSpPr>
        <p:grpSpPr>
          <a:xfrm>
            <a:off x="586776" y="3588829"/>
            <a:ext cx="11605224" cy="1095845"/>
            <a:chOff x="866633" y="2967123"/>
            <a:chExt cx="10658901" cy="464023"/>
          </a:xfrm>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D10A2D-54F9-4F90-9F8E-EDA3213DA72A}"/>
              </a:ext>
            </a:extLst>
          </p:cNvPr>
          <p:cNvGrpSpPr/>
          <p:nvPr/>
        </p:nvGrpSpPr>
        <p:grpSpPr>
          <a:xfrm>
            <a:off x="4823687" y="4468414"/>
            <a:ext cx="7695157" cy="1423166"/>
            <a:chOff x="4823687" y="4468414"/>
            <a:chExt cx="7695157" cy="1423166"/>
          </a:xfrm>
        </p:grpSpPr>
        <p:grpSp>
          <p:nvGrpSpPr>
            <p:cNvPr id="58" name="Group 57">
              <a:extLst>
                <a:ext uri="{FF2B5EF4-FFF2-40B4-BE49-F238E27FC236}">
                  <a16:creationId xmlns:a16="http://schemas.microsoft.com/office/drawing/2014/main" id="{651F56E1-322B-4FF6-940B-D42C233C43A7}"/>
                </a:ext>
              </a:extLst>
            </p:cNvPr>
            <p:cNvGrpSpPr/>
            <p:nvPr/>
          </p:nvGrpSpPr>
          <p:grpSpPr>
            <a:xfrm>
              <a:off x="4823687" y="4468414"/>
              <a:ext cx="7004821" cy="567235"/>
              <a:chOff x="4823687" y="4920711"/>
              <a:chExt cx="7004821" cy="567235"/>
            </a:xfrm>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411954" y="5071390"/>
                <a:ext cx="567233" cy="265875"/>
                <a:chOff x="882220" y="3945113"/>
                <a:chExt cx="10658919" cy="464023"/>
              </a:xfrm>
            </p:grpSpPr>
            <p:sp>
              <p:nvSpPr>
                <p:cNvPr id="202" name="Rectangle 201">
                  <a:extLst>
                    <a:ext uri="{FF2B5EF4-FFF2-40B4-BE49-F238E27FC236}">
                      <a16:creationId xmlns:a16="http://schemas.microsoft.com/office/drawing/2014/main" id="{23D17FD5-5E64-443D-82BE-812A0285278A}"/>
                    </a:ext>
                  </a:extLst>
                </p:cNvPr>
                <p:cNvSpPr/>
                <p:nvPr/>
              </p:nvSpPr>
              <p:spPr bwMode="auto">
                <a:xfrm>
                  <a:off x="882220" y="3945113"/>
                  <a:ext cx="10658910"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82220" y="3945116"/>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82239" y="4406990"/>
                  <a:ext cx="106589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023390"/>
              <a:ext cx="124601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dirty="0">
                <a:gradFill>
                  <a:gsLst>
                    <a:gs pos="83000">
                      <a:schemeClr val="tx1"/>
                    </a:gs>
                    <a:gs pos="100000">
                      <a:schemeClr val="tx2"/>
                    </a:gs>
                  </a:gsLst>
                  <a:lin ang="5400000" scaled="1"/>
                </a:gradFill>
                <a:cs typeface="Segoe UI Semibold" panose="020B0702040204020203" pitchFamily="34" charset="0"/>
              </a:endParaRPr>
            </a:p>
          </p:txBody>
        </p:sp>
        <p:grpSp>
          <p:nvGrpSpPr>
            <p:cNvPr id="196" name="Group 195">
              <a:extLst>
                <a:ext uri="{FF2B5EF4-FFF2-40B4-BE49-F238E27FC236}">
                  <a16:creationId xmlns:a16="http://schemas.microsoft.com/office/drawing/2014/main" id="{46874580-AA85-47AA-91EE-52EAFF9F6545}"/>
                </a:ext>
              </a:extLst>
            </p:cNvPr>
            <p:cNvGrpSpPr/>
            <p:nvPr/>
          </p:nvGrpSpPr>
          <p:grpSpPr>
            <a:xfrm>
              <a:off x="11540032" y="5420106"/>
              <a:ext cx="370038" cy="89668"/>
              <a:chOff x="6660452" y="3094221"/>
              <a:chExt cx="188672" cy="45719"/>
            </a:xfrm>
            <a:solidFill>
              <a:srgbClr val="000000"/>
            </a:solid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94617" y="3387661"/>
            <a:ext cx="436969"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86349" y="4040610"/>
            <a:ext cx="1699687"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E69FEBF-32D5-46CF-87DA-B25D387DDC42}"/>
              </a:ext>
            </a:extLst>
          </p:cNvPr>
          <p:cNvGrpSpPr/>
          <p:nvPr/>
        </p:nvGrpSpPr>
        <p:grpSpPr>
          <a:xfrm>
            <a:off x="4823689" y="4478776"/>
            <a:ext cx="5116404" cy="567235"/>
            <a:chOff x="4823687" y="4920711"/>
            <a:chExt cx="5116404" cy="567235"/>
          </a:xfrm>
        </p:grpSpPr>
        <p:grpSp>
          <p:nvGrpSpPr>
            <p:cNvPr id="136" name="Group 135">
              <a:extLst>
                <a:ext uri="{FF2B5EF4-FFF2-40B4-BE49-F238E27FC236}">
                  <a16:creationId xmlns:a16="http://schemas.microsoft.com/office/drawing/2014/main" id="{3C26EE94-A409-49C7-8011-5BD18E8BB968}"/>
                </a:ext>
              </a:extLst>
            </p:cNvPr>
            <p:cNvGrpSpPr/>
            <p:nvPr/>
          </p:nvGrpSpPr>
          <p:grpSpPr>
            <a:xfrm rot="5400000">
              <a:off x="4673008" y="5071391"/>
              <a:ext cx="567233" cy="265875"/>
              <a:chOff x="866633" y="2967123"/>
              <a:chExt cx="10658901" cy="464023"/>
            </a:xfrm>
          </p:grpSpPr>
          <p:sp>
            <p:nvSpPr>
              <p:cNvPr id="159" name="Rectangle 158">
                <a:extLst>
                  <a:ext uri="{FF2B5EF4-FFF2-40B4-BE49-F238E27FC236}">
                    <a16:creationId xmlns:a16="http://schemas.microsoft.com/office/drawing/2014/main" id="{1263B3AB-0A0C-4E71-BF38-084334631C27}"/>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CCAB3F5C-7A4A-407C-8C28-FE25D27A3CA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F73AE4-5A2B-43DF-BC1D-BBE187C4AAD9}"/>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A02CCFB-357F-477F-BD64-8B0B2AF5DCA1}"/>
                </a:ext>
              </a:extLst>
            </p:cNvPr>
            <p:cNvGrpSpPr/>
            <p:nvPr/>
          </p:nvGrpSpPr>
          <p:grpSpPr>
            <a:xfrm rot="5400000">
              <a:off x="7098274" y="5071390"/>
              <a:ext cx="567233" cy="265875"/>
              <a:chOff x="866633" y="2967123"/>
              <a:chExt cx="10658901" cy="464023"/>
            </a:xfrm>
          </p:grpSpPr>
          <p:sp>
            <p:nvSpPr>
              <p:cNvPr id="156" name="Rectangle 155">
                <a:extLst>
                  <a:ext uri="{FF2B5EF4-FFF2-40B4-BE49-F238E27FC236}">
                    <a16:creationId xmlns:a16="http://schemas.microsoft.com/office/drawing/2014/main" id="{A46E7716-4EB4-4D5C-A3A8-2E6928DF7462}"/>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C6C8BA37-84FE-4009-ACAC-D7A0B7FFBE8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75FB3B6-6981-4F31-B53C-602053273B46}"/>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E8180872-84B8-422E-9CFD-A61FD862C80B}"/>
                </a:ext>
              </a:extLst>
            </p:cNvPr>
            <p:cNvGrpSpPr/>
            <p:nvPr/>
          </p:nvGrpSpPr>
          <p:grpSpPr>
            <a:xfrm rot="5400000">
              <a:off x="9523535" y="5071391"/>
              <a:ext cx="567235" cy="265876"/>
              <a:chOff x="866633" y="2967122"/>
              <a:chExt cx="10658929" cy="464024"/>
            </a:xfrm>
          </p:grpSpPr>
          <p:sp>
            <p:nvSpPr>
              <p:cNvPr id="150" name="Rectangle 149">
                <a:extLst>
                  <a:ext uri="{FF2B5EF4-FFF2-40B4-BE49-F238E27FC236}">
                    <a16:creationId xmlns:a16="http://schemas.microsoft.com/office/drawing/2014/main" id="{7C8A7446-4EB3-432C-A805-450A6C786231}"/>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DE54C42B-6493-400B-BA2A-AA9C465A0914}"/>
                  </a:ext>
                </a:extLst>
              </p:cNvPr>
              <p:cNvCxnSpPr/>
              <p:nvPr/>
            </p:nvCxnSpPr>
            <p:spPr>
              <a:xfrm>
                <a:off x="866661" y="2967122"/>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C09695-BF26-4792-ACFD-83FCD76ECD04}"/>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588263" y="457201"/>
            <a:ext cx="11018520" cy="861774"/>
          </a:xfrm>
        </p:spPr>
        <p:txBody>
          <a:bodyPr/>
          <a:lstStyle/>
          <a:p>
            <a:r>
              <a:rPr lang="en-US"/>
              <a:t>SOC Integration</a:t>
            </a:r>
            <a:br>
              <a:rPr lang="en-US"/>
            </a:br>
            <a:r>
              <a:rPr lang="en-US" sz="2000" b="0">
                <a:latin typeface="+mn-lt"/>
              </a:rPr>
              <a:t>Unifying and Informing Analysts</a:t>
            </a:r>
            <a:endParaRPr lang="en-US" b="0">
              <a:latin typeface="+mn-lt"/>
            </a:endParaRP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313459"/>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7F4EAD4-419A-4806-95E7-5758EBE974EF}"/>
              </a:ext>
            </a:extLst>
          </p:cNvPr>
          <p:cNvSpPr/>
          <p:nvPr/>
        </p:nvSpPr>
        <p:spPr bwMode="auto">
          <a:xfrm>
            <a:off x="6362898" y="5026857"/>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MICROSOFT INTUNE</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4685232"/>
            <a:ext cx="2914468" cy="1206810"/>
            <a:chOff x="129654" y="1420198"/>
            <a:chExt cx="2914468" cy="1103605"/>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5"/>
              <a:ext cx="2750023" cy="934768"/>
            </a:xfrm>
            <a:prstGeom prst="rect">
              <a:avLst/>
            </a:prstGeom>
            <a:solidFill>
              <a:schemeClr val="tx1">
                <a:lumMod val="75000"/>
                <a:lumOff val="25000"/>
              </a:schemeClr>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28600"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b="1">
                  <a:gradFill>
                    <a:gsLst>
                      <a:gs pos="0">
                        <a:srgbClr val="FFFFFF"/>
                      </a:gs>
                      <a:gs pos="100000">
                        <a:srgbClr val="FFFFFF"/>
                      </a:gs>
                    </a:gsLst>
                    <a:lin ang="5400000" scaled="0"/>
                  </a:gradFill>
                  <a:cs typeface="Segoe UI" pitchFamily="34" charset="0"/>
                </a:rPr>
                <a:t>GRAPH API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Account, Mail, Calendar, </a:t>
              </a:r>
              <a:b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documents, directory, devices, etc.</a:t>
              </a: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20198"/>
              <a:ext cx="966082" cy="904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607101" y="3693474"/>
            <a:ext cx="1736195" cy="92333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GRAPH SECURITY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API {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488906" y="5023392"/>
            <a:ext cx="258290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WINDOWS DEFENDER ADVANCED THREAT PROTECTION</a:t>
            </a:r>
          </a:p>
        </p:txBody>
      </p:sp>
      <p:sp>
        <p:nvSpPr>
          <p:cNvPr id="123" name="Rectangle 122">
            <a:extLst>
              <a:ext uri="{FF2B5EF4-FFF2-40B4-BE49-F238E27FC236}">
                <a16:creationId xmlns:a16="http://schemas.microsoft.com/office/drawing/2014/main" id="{661674DE-2D47-4B04-9734-03BA4570A156}"/>
              </a:ext>
            </a:extLst>
          </p:cNvPr>
          <p:cNvSpPr/>
          <p:nvPr/>
        </p:nvSpPr>
        <p:spPr>
          <a:xfrm>
            <a:off x="2513970" y="1683747"/>
            <a:ext cx="1538691" cy="338554"/>
          </a:xfrm>
          <a:prstGeom prst="rect">
            <a:avLst/>
          </a:prstGeom>
        </p:spPr>
        <p:txBody>
          <a:bodyPr wrap="none">
            <a:spAutoFit/>
          </a:bodyPr>
          <a:lstStyle/>
          <a:p>
            <a:pPr marR="0" lvl="0" indent="0" defTabSz="932472" fontAlgn="base">
              <a:lnSpc>
                <a:spcPct val="100000"/>
              </a:lnSpc>
              <a:spcBef>
                <a:spcPct val="0"/>
              </a:spcBef>
              <a:spcAft>
                <a:spcPct val="0"/>
              </a:spcAft>
              <a:buClrTx/>
              <a:buSzTx/>
              <a:buFontTx/>
              <a:buNone/>
              <a:tabLst/>
              <a:defRPr/>
            </a:pPr>
            <a:r>
              <a:rPr lang="en-US" sz="1600" b="1">
                <a:gradFill>
                  <a:gsLst>
                    <a:gs pos="83000">
                      <a:schemeClr val="tx1"/>
                    </a:gs>
                    <a:gs pos="100000">
                      <a:schemeClr val="tx2"/>
                    </a:gs>
                  </a:gsLst>
                  <a:lin ang="5400000" scaled="1"/>
                </a:gradFill>
                <a:cs typeface="Segoe UI Semibold" panose="020B0702040204020203" pitchFamily="34" charset="0"/>
              </a:rPr>
              <a:t>SOC ANALYST</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3998578"/>
            <a:ext cx="10493626" cy="14540"/>
          </a:xfrm>
          <a:prstGeom prst="line">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002347"/>
            <a:ext cx="10493626" cy="15275"/>
          </a:xfrm>
          <a:prstGeom prst="line">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QUERY</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RESPONSE</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046011"/>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261625"/>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113090"/>
            <a:ext cx="7073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hlinkClick r:id="rId3"/>
              </a:rPr>
              <a:t>http://aka.ms/graphsecurityapi</a:t>
            </a:r>
            <a:r>
              <a:rPr kumimoji="0" lang="en-US" sz="1800" b="0" i="0" u="none" strike="noStrike" kern="1200" cap="none" spc="0" normalizeH="0" baseline="0" noProof="0">
                <a:ln>
                  <a:noFill/>
                </a:ln>
                <a:solidFill>
                  <a:srgbClr val="1A1A1A"/>
                </a:solidFill>
                <a:effectLst/>
                <a:uLnTx/>
                <a:uFillTx/>
                <a:latin typeface="Segoe UI"/>
                <a:ea typeface="+mn-ea"/>
                <a:cs typeface="+mn-cs"/>
              </a:rPr>
              <a:t>  | </a:t>
            </a:r>
            <a:r>
              <a:rPr kumimoji="0" lang="en-US" sz="1800" b="0" i="0" u="none" strike="noStrike" kern="1200" cap="none" spc="0" normalizeH="0" baseline="0" noProof="0">
                <a:ln>
                  <a:noFill/>
                </a:ln>
                <a:solidFill>
                  <a:srgbClr val="1A1A1A"/>
                </a:solidFill>
                <a:effectLst/>
                <a:uLnTx/>
                <a:uFillTx/>
                <a:latin typeface="Segoe UI"/>
                <a:ea typeface="+mn-ea"/>
                <a:cs typeface="+mn-cs"/>
                <a:hlinkClick r:id="rId4"/>
              </a:rPr>
              <a:t>https://aka.ms/graphsecuritydocs</a:t>
            </a:r>
            <a:r>
              <a:rPr kumimoji="0" lang="en-US" sz="18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67019" y="3317625"/>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01BEC3F-0775-44DC-87B0-3BAAB15F3234}"/>
              </a:ext>
            </a:extLst>
          </p:cNvPr>
          <p:cNvGrpSpPr/>
          <p:nvPr/>
        </p:nvGrpSpPr>
        <p:grpSpPr>
          <a:xfrm>
            <a:off x="8491821" y="3166731"/>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302114"/>
            <a:ext cx="0" cy="710433"/>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315417"/>
            <a:ext cx="0" cy="68693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4862635"/>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5892042"/>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0221814-3727-4816-9837-515648519878}"/>
              </a:ext>
            </a:extLst>
          </p:cNvPr>
          <p:cNvGrpSpPr/>
          <p:nvPr/>
        </p:nvGrpSpPr>
        <p:grpSpPr>
          <a:xfrm>
            <a:off x="4933949" y="3993497"/>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030146"/>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47530" y="3323702"/>
            <a:ext cx="0" cy="1699686"/>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47530" y="3315417"/>
            <a:ext cx="0" cy="1699688"/>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315259"/>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288969"/>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2001C4DF-3BF2-4DEA-B284-C5A880956ED1}"/>
              </a:ext>
            </a:extLst>
          </p:cNvPr>
          <p:cNvCxnSpPr>
            <a:cxnSpLocks/>
          </p:cNvCxnSpPr>
          <p:nvPr/>
        </p:nvCxnSpPr>
        <p:spPr>
          <a:xfrm flipV="1">
            <a:off x="1930554" y="4141557"/>
            <a:ext cx="10493626" cy="14540"/>
          </a:xfrm>
          <a:prstGeom prst="line">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DB7D5C4-D9B8-49F4-A88E-32B66C387AFE}"/>
              </a:ext>
            </a:extLst>
          </p:cNvPr>
          <p:cNvCxnSpPr>
            <a:cxnSpLocks/>
          </p:cNvCxnSpPr>
          <p:nvPr/>
        </p:nvCxnSpPr>
        <p:spPr>
          <a:xfrm flipV="1">
            <a:off x="1930554" y="4145326"/>
            <a:ext cx="10493626" cy="15275"/>
          </a:xfrm>
          <a:prstGeom prst="line">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A406C14E-145F-45AA-AEE7-7EF93C79179A}"/>
              </a:ext>
            </a:extLst>
          </p:cNvPr>
          <p:cNvCxnSpPr>
            <a:cxnSpLocks/>
          </p:cNvCxnSpPr>
          <p:nvPr/>
        </p:nvCxnSpPr>
        <p:spPr>
          <a:xfrm>
            <a:off x="2238942" y="3283706"/>
            <a:ext cx="0" cy="904942"/>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10CEB0E-B18C-4DE3-847E-32C10DD3C8AC}"/>
              </a:ext>
            </a:extLst>
          </p:cNvPr>
          <p:cNvCxnSpPr>
            <a:cxnSpLocks/>
          </p:cNvCxnSpPr>
          <p:nvPr/>
        </p:nvCxnSpPr>
        <p:spPr>
          <a:xfrm>
            <a:off x="2238942" y="3302348"/>
            <a:ext cx="0" cy="83412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AB63E9B5-29C7-4AC3-9AC4-A29442573729}"/>
              </a:ext>
            </a:extLst>
          </p:cNvPr>
          <p:cNvGrpSpPr/>
          <p:nvPr/>
        </p:nvGrpSpPr>
        <p:grpSpPr>
          <a:xfrm>
            <a:off x="5025576" y="4136476"/>
            <a:ext cx="4844336" cy="886912"/>
            <a:chOff x="4962524" y="4445794"/>
            <a:chExt cx="4844336" cy="1052514"/>
          </a:xfrm>
        </p:grpSpPr>
        <p:cxnSp>
          <p:nvCxnSpPr>
            <p:cNvPr id="183" name="Straight Arrow Connector 182">
              <a:extLst>
                <a:ext uri="{FF2B5EF4-FFF2-40B4-BE49-F238E27FC236}">
                  <a16:creationId xmlns:a16="http://schemas.microsoft.com/office/drawing/2014/main" id="{7399074E-E5F5-41C9-828B-29711947FEFC}"/>
                </a:ext>
              </a:extLst>
            </p:cNvPr>
            <p:cNvCxnSpPr>
              <a:cxnSpLocks/>
            </p:cNvCxnSpPr>
            <p:nvPr/>
          </p:nvCxnSpPr>
          <p:spPr>
            <a:xfrm flipV="1">
              <a:off x="4962524" y="4445794"/>
              <a:ext cx="0" cy="1030297"/>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C87CB0B-BC63-44BD-A3B8-EBF1A8B6CC17}"/>
                </a:ext>
              </a:extLst>
            </p:cNvPr>
            <p:cNvCxnSpPr>
              <a:cxnSpLocks/>
            </p:cNvCxnSpPr>
            <p:nvPr/>
          </p:nvCxnSpPr>
          <p:spPr>
            <a:xfrm flipV="1">
              <a:off x="7392987" y="4445794"/>
              <a:ext cx="0" cy="102989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08B91BE-E0F4-4E40-9AD9-4F8808CE828D}"/>
                </a:ext>
              </a:extLst>
            </p:cNvPr>
            <p:cNvCxnSpPr>
              <a:cxnSpLocks/>
            </p:cNvCxnSpPr>
            <p:nvPr/>
          </p:nvCxnSpPr>
          <p:spPr>
            <a:xfrm flipV="1">
              <a:off x="9806860" y="4464844"/>
              <a:ext cx="0" cy="103346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E2D868-534B-4B9B-AF5A-99D20BE03F1A}"/>
              </a:ext>
            </a:extLst>
          </p:cNvPr>
          <p:cNvGrpSpPr/>
          <p:nvPr/>
        </p:nvGrpSpPr>
        <p:grpSpPr>
          <a:xfrm>
            <a:off x="5025288" y="4173126"/>
            <a:ext cx="4844336" cy="857612"/>
            <a:chOff x="4962524" y="4440704"/>
            <a:chExt cx="4844336" cy="1052514"/>
          </a:xfrm>
        </p:grpSpPr>
        <p:cxnSp>
          <p:nvCxnSpPr>
            <p:cNvPr id="187" name="Straight Arrow Connector 186">
              <a:extLst>
                <a:ext uri="{FF2B5EF4-FFF2-40B4-BE49-F238E27FC236}">
                  <a16:creationId xmlns:a16="http://schemas.microsoft.com/office/drawing/2014/main" id="{0C09B25B-1C3B-4E06-B4C8-C1FC9AA1382F}"/>
                </a:ext>
              </a:extLst>
            </p:cNvPr>
            <p:cNvCxnSpPr>
              <a:cxnSpLocks/>
            </p:cNvCxnSpPr>
            <p:nvPr/>
          </p:nvCxnSpPr>
          <p:spPr>
            <a:xfrm flipV="1">
              <a:off x="4962524" y="4440704"/>
              <a:ext cx="0" cy="1030297"/>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EB0BCD1-DFFD-480F-BF6B-43FE950C1EFF}"/>
                </a:ext>
              </a:extLst>
            </p:cNvPr>
            <p:cNvCxnSpPr>
              <a:cxnSpLocks/>
            </p:cNvCxnSpPr>
            <p:nvPr/>
          </p:nvCxnSpPr>
          <p:spPr>
            <a:xfrm flipV="1">
              <a:off x="7392987" y="4440704"/>
              <a:ext cx="0" cy="102989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8D6236C-A2DC-4667-81A9-B07017278E29}"/>
                </a:ext>
              </a:extLst>
            </p:cNvPr>
            <p:cNvCxnSpPr>
              <a:cxnSpLocks/>
            </p:cNvCxnSpPr>
            <p:nvPr/>
          </p:nvCxnSpPr>
          <p:spPr>
            <a:xfrm flipV="1">
              <a:off x="9806860" y="4459754"/>
              <a:ext cx="0" cy="103346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80262E7A-8A52-44EB-8614-B1A11C6D8DAC}"/>
              </a:ext>
            </a:extLst>
          </p:cNvPr>
          <p:cNvGrpSpPr/>
          <p:nvPr/>
        </p:nvGrpSpPr>
        <p:grpSpPr>
          <a:xfrm>
            <a:off x="3802992" y="3298996"/>
            <a:ext cx="7297023" cy="860238"/>
            <a:chOff x="3711365" y="3767556"/>
            <a:chExt cx="7297023" cy="700995"/>
          </a:xfrm>
        </p:grpSpPr>
        <p:cxnSp>
          <p:nvCxnSpPr>
            <p:cNvPr id="195" name="Straight Arrow Connector 194">
              <a:extLst>
                <a:ext uri="{FF2B5EF4-FFF2-40B4-BE49-F238E27FC236}">
                  <a16:creationId xmlns:a16="http://schemas.microsoft.com/office/drawing/2014/main" id="{CB01797F-D0CD-4106-8674-4E0711D40603}"/>
                </a:ext>
              </a:extLst>
            </p:cNvPr>
            <p:cNvCxnSpPr>
              <a:cxnSpLocks/>
            </p:cNvCxnSpPr>
            <p:nvPr/>
          </p:nvCxnSpPr>
          <p:spPr>
            <a:xfrm flipV="1">
              <a:off x="371136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FE08B72-3E19-4E4B-8104-C7DC88D0EB42}"/>
                </a:ext>
              </a:extLst>
            </p:cNvPr>
            <p:cNvCxnSpPr>
              <a:cxnSpLocks/>
            </p:cNvCxnSpPr>
            <p:nvPr/>
          </p:nvCxnSpPr>
          <p:spPr>
            <a:xfrm flipV="1">
              <a:off x="859451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93E2703-1481-4C95-B060-2B5F51DA04D3}"/>
                </a:ext>
              </a:extLst>
            </p:cNvPr>
            <p:cNvCxnSpPr>
              <a:cxnSpLocks/>
            </p:cNvCxnSpPr>
            <p:nvPr/>
          </p:nvCxnSpPr>
          <p:spPr>
            <a:xfrm flipV="1">
              <a:off x="11008388" y="3767556"/>
              <a:ext cx="0" cy="687088"/>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1FFEF6E-3256-4F4D-9E77-5C375A2E01F0}"/>
                </a:ext>
              </a:extLst>
            </p:cNvPr>
            <p:cNvCxnSpPr>
              <a:cxnSpLocks/>
            </p:cNvCxnSpPr>
            <p:nvPr/>
          </p:nvCxnSpPr>
          <p:spPr>
            <a:xfrm flipV="1">
              <a:off x="6126742"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2465A851-246A-4487-89B3-2DE33E0106D6}"/>
              </a:ext>
            </a:extLst>
          </p:cNvPr>
          <p:cNvGrpSpPr/>
          <p:nvPr/>
        </p:nvGrpSpPr>
        <p:grpSpPr>
          <a:xfrm>
            <a:off x="3802992" y="3269719"/>
            <a:ext cx="7297023" cy="876369"/>
            <a:chOff x="3711365" y="3741266"/>
            <a:chExt cx="7297023" cy="714140"/>
          </a:xfrm>
        </p:grpSpPr>
        <p:cxnSp>
          <p:nvCxnSpPr>
            <p:cNvPr id="211" name="Straight Arrow Connector 210">
              <a:extLst>
                <a:ext uri="{FF2B5EF4-FFF2-40B4-BE49-F238E27FC236}">
                  <a16:creationId xmlns:a16="http://schemas.microsoft.com/office/drawing/2014/main" id="{30D64027-74B7-456A-8D14-83874EBB270F}"/>
                </a:ext>
              </a:extLst>
            </p:cNvPr>
            <p:cNvCxnSpPr>
              <a:cxnSpLocks/>
            </p:cNvCxnSpPr>
            <p:nvPr/>
          </p:nvCxnSpPr>
          <p:spPr>
            <a:xfrm flipV="1">
              <a:off x="371136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CBE64FD-388A-47B7-A6FB-9E928DB08663}"/>
                </a:ext>
              </a:extLst>
            </p:cNvPr>
            <p:cNvCxnSpPr>
              <a:cxnSpLocks/>
            </p:cNvCxnSpPr>
            <p:nvPr/>
          </p:nvCxnSpPr>
          <p:spPr>
            <a:xfrm flipV="1">
              <a:off x="859451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29DE4DD-F916-4195-B3CA-5C1334ED3ED2}"/>
                </a:ext>
              </a:extLst>
            </p:cNvPr>
            <p:cNvCxnSpPr>
              <a:cxnSpLocks/>
            </p:cNvCxnSpPr>
            <p:nvPr/>
          </p:nvCxnSpPr>
          <p:spPr>
            <a:xfrm flipV="1">
              <a:off x="11008388" y="3754411"/>
              <a:ext cx="0" cy="67823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280605B-FBDA-4D9A-8BBE-7F78016C4B0A}"/>
                </a:ext>
              </a:extLst>
            </p:cNvPr>
            <p:cNvCxnSpPr>
              <a:cxnSpLocks/>
            </p:cNvCxnSpPr>
            <p:nvPr/>
          </p:nvCxnSpPr>
          <p:spPr>
            <a:xfrm flipV="1">
              <a:off x="6126742" y="3741266"/>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D730E6E4-9AD8-4409-93A8-2D7A6D607287}"/>
              </a:ext>
            </a:extLst>
          </p:cNvPr>
          <p:cNvGrpSpPr/>
          <p:nvPr/>
        </p:nvGrpSpPr>
        <p:grpSpPr>
          <a:xfrm>
            <a:off x="12578186" y="82413"/>
            <a:ext cx="280178" cy="67893"/>
            <a:chOff x="6660452" y="3094221"/>
            <a:chExt cx="188672" cy="45719"/>
          </a:xfrm>
          <a:solidFill>
            <a:srgbClr val="000000"/>
          </a:solidFill>
        </p:grpSpPr>
        <p:sp>
          <p:nvSpPr>
            <p:cNvPr id="218" name="Oval 217">
              <a:extLst>
                <a:ext uri="{FF2B5EF4-FFF2-40B4-BE49-F238E27FC236}">
                  <a16:creationId xmlns:a16="http://schemas.microsoft.com/office/drawing/2014/main" id="{64936457-64E2-44EB-82BD-E8CB54934825}"/>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FAB4D130-79F7-4D0F-95C9-7C5B38D2CE64}"/>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5132FC4-B3FB-4F6F-87A5-D09C0E8F743C}"/>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0B87D131-5A1E-4C10-9600-B828899CFE7F}"/>
              </a:ext>
            </a:extLst>
          </p:cNvPr>
          <p:cNvSpPr/>
          <p:nvPr/>
        </p:nvSpPr>
        <p:spPr bwMode="auto">
          <a:xfrm>
            <a:off x="208805" y="2180985"/>
            <a:ext cx="2341271" cy="126665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SOC CONSOLE</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99628" y="2430034"/>
            <a:ext cx="225520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AZURE SECURITY CENTER</a:t>
            </a:r>
          </a:p>
        </p:txBody>
      </p:sp>
      <p:sp>
        <p:nvSpPr>
          <p:cNvPr id="89" name="Rectangle 88">
            <a:extLst>
              <a:ext uri="{FF2B5EF4-FFF2-40B4-BE49-F238E27FC236}">
                <a16:creationId xmlns:a16="http://schemas.microsoft.com/office/drawing/2014/main" id="{E31B8E2D-53AA-490D-B567-4BC52DB81388}"/>
              </a:ext>
            </a:extLst>
          </p:cNvPr>
          <p:cNvSpPr/>
          <p:nvPr/>
        </p:nvSpPr>
        <p:spPr bwMode="auto">
          <a:xfrm>
            <a:off x="5104385" y="2430034"/>
            <a:ext cx="2395501"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AZURE AD IDENTITY PROTECTION</a:t>
            </a:r>
          </a:p>
        </p:txBody>
      </p:sp>
      <p:sp>
        <p:nvSpPr>
          <p:cNvPr id="86" name="Rectangle 85">
            <a:extLst>
              <a:ext uri="{FF2B5EF4-FFF2-40B4-BE49-F238E27FC236}">
                <a16:creationId xmlns:a16="http://schemas.microsoft.com/office/drawing/2014/main" id="{0B72EE0A-3ECE-4268-92B1-354AC80AEA14}"/>
              </a:ext>
            </a:extLst>
          </p:cNvPr>
          <p:cNvSpPr/>
          <p:nvPr/>
        </p:nvSpPr>
        <p:spPr bwMode="auto">
          <a:xfrm>
            <a:off x="10177665" y="2430034"/>
            <a:ext cx="1854398"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FIREWALL PROVIDER</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649438" y="2430034"/>
            <a:ext cx="237867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MICROSOFT CLOUD APP SECURITY</a:t>
            </a:r>
            <a:endParaRPr lang="en-US" sz="1600" b="1" dirty="0">
              <a:gradFill>
                <a:gsLst>
                  <a:gs pos="83000">
                    <a:schemeClr val="tx1"/>
                  </a:gs>
                  <a:gs pos="100000">
                    <a:schemeClr val="tx2"/>
                  </a:gs>
                </a:gsLst>
                <a:lin ang="5400000" scaled="1"/>
              </a:gradFill>
              <a:cs typeface="Segoe UI Semibold" panose="020B0702040204020203" pitchFamily="34" charset="0"/>
            </a:endParaRPr>
          </a:p>
        </p:txBody>
      </p:sp>
      <p:sp>
        <p:nvSpPr>
          <p:cNvPr id="134" name="people_4" title="Icon of a person">
            <a:extLst>
              <a:ext uri="{FF2B5EF4-FFF2-40B4-BE49-F238E27FC236}">
                <a16:creationId xmlns:a16="http://schemas.microsoft.com/office/drawing/2014/main" id="{614B4BBB-E8D3-4CE6-9553-96AA0829B864}"/>
              </a:ext>
            </a:extLst>
          </p:cNvPr>
          <p:cNvSpPr>
            <a:spLocks noChangeAspect="1" noEditPoints="1"/>
          </p:cNvSpPr>
          <p:nvPr/>
        </p:nvSpPr>
        <p:spPr bwMode="auto">
          <a:xfrm>
            <a:off x="2095976" y="1659064"/>
            <a:ext cx="383013" cy="4282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023391"/>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OFFICE 365</a:t>
            </a:r>
          </a:p>
        </p:txBody>
      </p:sp>
    </p:spTree>
    <p:extLst>
      <p:ext uri="{BB962C8B-B14F-4D97-AF65-F5344CB8AC3E}">
        <p14:creationId xmlns:p14="http://schemas.microsoft.com/office/powerpoint/2010/main" val="246798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wipe(up)">
                                      <p:cBhvr>
                                        <p:cTn id="16" dur="500"/>
                                        <p:tgtEl>
                                          <p:spTgt spid="14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250"/>
                                        <p:tgtEl>
                                          <p:spTgt spid="137"/>
                                        </p:tgtEl>
                                      </p:cBhvr>
                                    </p:animEffect>
                                  </p:childTnLst>
                                </p:cTn>
                              </p:par>
                              <p:par>
                                <p:cTn id="21" presetID="22" presetClass="entr" presetSubtype="1"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wipe(up)">
                                      <p:cBhvr>
                                        <p:cTn id="23" dur="500"/>
                                        <p:tgtEl>
                                          <p:spTgt spid="176"/>
                                        </p:tgtEl>
                                      </p:cBhvr>
                                    </p:animEffect>
                                  </p:childTnLst>
                                </p:cTn>
                              </p:par>
                              <p:par>
                                <p:cTn id="24" presetID="22" presetClass="entr" presetSubtype="4"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down)">
                                      <p:cBhvr>
                                        <p:cTn id="30" dur="500"/>
                                        <p:tgtEl>
                                          <p:spTgt spid="175"/>
                                        </p:tgtEl>
                                      </p:cBhvr>
                                    </p:animEffect>
                                  </p:childTnLst>
                                </p:cTn>
                              </p:par>
                              <p:par>
                                <p:cTn id="31" presetID="22" presetClass="entr" presetSubtype="1"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up)">
                                      <p:cBhvr>
                                        <p:cTn id="33" dur="500"/>
                                        <p:tgtEl>
                                          <p:spTgt spid="5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250"/>
                                        <p:tgtEl>
                                          <p:spTgt spid="170"/>
                                        </p:tgtEl>
                                      </p:cBhvr>
                                    </p:animEffect>
                                  </p:childTnLst>
                                </p:cTn>
                              </p:par>
                            </p:childTnLst>
                          </p:cTn>
                        </p:par>
                        <p:par>
                          <p:cTn id="38" fill="hold">
                            <p:stCondLst>
                              <p:cond delay="2250"/>
                            </p:stCondLst>
                            <p:childTnLst>
                              <p:par>
                                <p:cTn id="39" presetID="22" presetClass="entr" presetSubtype="4" fill="hold" nodeType="after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wipe(down)">
                                      <p:cBhvr>
                                        <p:cTn id="41" dur="500"/>
                                        <p:tgtEl>
                                          <p:spTgt spid="164"/>
                                        </p:tgtEl>
                                      </p:cBhvr>
                                    </p:animEffect>
                                  </p:childTnLst>
                                </p:cTn>
                              </p:par>
                            </p:childTnLst>
                          </p:cTn>
                        </p:par>
                        <p:par>
                          <p:cTn id="42" fill="hold">
                            <p:stCondLst>
                              <p:cond delay="2750"/>
                            </p:stCondLst>
                            <p:childTnLst>
                              <p:par>
                                <p:cTn id="43" presetID="22" presetClass="entr" presetSubtype="1" fill="hold" nodeType="after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wipe(up)">
                                      <p:cBhvr>
                                        <p:cTn id="45" dur="500"/>
                                        <p:tgtEl>
                                          <p:spTgt spid="111"/>
                                        </p:tgtEl>
                                      </p:cBhvr>
                                    </p:animEffect>
                                  </p:childTnLst>
                                </p:cTn>
                              </p:par>
                            </p:childTnLst>
                          </p:cTn>
                        </p:par>
                        <p:par>
                          <p:cTn id="46" fill="hold">
                            <p:stCondLst>
                              <p:cond delay="3250"/>
                            </p:stCondLst>
                            <p:childTnLst>
                              <p:par>
                                <p:cTn id="47" presetID="22" presetClass="entr" presetSubtype="4" fill="hold" nodeType="after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down)">
                                      <p:cBhvr>
                                        <p:cTn id="49" dur="500"/>
                                        <p:tgtEl>
                                          <p:spTgt spid="1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up)">
                                      <p:cBhvr>
                                        <p:cTn id="54" dur="500"/>
                                        <p:tgtEl>
                                          <p:spTgt spid="180"/>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250"/>
                                        <p:tgtEl>
                                          <p:spTgt spid="144"/>
                                        </p:tgtEl>
                                      </p:cBhvr>
                                    </p:animEffect>
                                  </p:childTnLst>
                                </p:cTn>
                              </p:par>
                              <p:par>
                                <p:cTn id="59" presetID="22" presetClass="entr" presetSubtype="1" fill="hold" nodeType="withEffect">
                                  <p:stCondLst>
                                    <p:cond delay="0"/>
                                  </p:stCondLst>
                                  <p:childTnLst>
                                    <p:set>
                                      <p:cBhvr>
                                        <p:cTn id="60" dur="1" fill="hold">
                                          <p:stCondLst>
                                            <p:cond delay="0"/>
                                          </p:stCondLst>
                                        </p:cTn>
                                        <p:tgtEl>
                                          <p:spTgt spid="182"/>
                                        </p:tgtEl>
                                        <p:attrNameLst>
                                          <p:attrName>style.visibility</p:attrName>
                                        </p:attrNameLst>
                                      </p:cBhvr>
                                      <p:to>
                                        <p:strVal val="visible"/>
                                      </p:to>
                                    </p:set>
                                    <p:animEffect transition="in" filter="wipe(up)">
                                      <p:cBhvr>
                                        <p:cTn id="61" dur="500"/>
                                        <p:tgtEl>
                                          <p:spTgt spid="182"/>
                                        </p:tgtEl>
                                      </p:cBhvr>
                                    </p:animEffect>
                                  </p:childTnLst>
                                </p:cTn>
                              </p:par>
                              <p:par>
                                <p:cTn id="62" presetID="22" presetClass="entr" presetSubtype="4" fill="hold" nodeType="withEffect">
                                  <p:stCondLst>
                                    <p:cond delay="0"/>
                                  </p:stCondLst>
                                  <p:childTnLst>
                                    <p:set>
                                      <p:cBhvr>
                                        <p:cTn id="63" dur="1" fill="hold">
                                          <p:stCondLst>
                                            <p:cond delay="0"/>
                                          </p:stCondLst>
                                        </p:cTn>
                                        <p:tgtEl>
                                          <p:spTgt spid="194"/>
                                        </p:tgtEl>
                                        <p:attrNameLst>
                                          <p:attrName>style.visibility</p:attrName>
                                        </p:attrNameLst>
                                      </p:cBhvr>
                                      <p:to>
                                        <p:strVal val="visible"/>
                                      </p:to>
                                    </p:set>
                                    <p:animEffect transition="in" filter="wipe(down)">
                                      <p:cBhvr>
                                        <p:cTn id="64" dur="500"/>
                                        <p:tgtEl>
                                          <p:spTgt spid="194"/>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186"/>
                                        </p:tgtEl>
                                        <p:attrNameLst>
                                          <p:attrName>style.visibility</p:attrName>
                                        </p:attrNameLst>
                                      </p:cBhvr>
                                      <p:to>
                                        <p:strVal val="visible"/>
                                      </p:to>
                                    </p:set>
                                    <p:animEffect transition="in" filter="wipe(down)">
                                      <p:cBhvr>
                                        <p:cTn id="68" dur="500"/>
                                        <p:tgtEl>
                                          <p:spTgt spid="186"/>
                                        </p:tgtEl>
                                      </p:cBhvr>
                                    </p:animEffect>
                                  </p:childTnLst>
                                </p:cTn>
                              </p:par>
                              <p:par>
                                <p:cTn id="69" presetID="22" presetClass="entr" presetSubtype="1" fill="hold" nodeType="withEffect">
                                  <p:stCondLst>
                                    <p:cond delay="0"/>
                                  </p:stCondLst>
                                  <p:childTnLst>
                                    <p:set>
                                      <p:cBhvr>
                                        <p:cTn id="70" dur="1" fill="hold">
                                          <p:stCondLst>
                                            <p:cond delay="0"/>
                                          </p:stCondLst>
                                        </p:cTn>
                                        <p:tgtEl>
                                          <p:spTgt spid="210"/>
                                        </p:tgtEl>
                                        <p:attrNameLst>
                                          <p:attrName>style.visibility</p:attrName>
                                        </p:attrNameLst>
                                      </p:cBhvr>
                                      <p:to>
                                        <p:strVal val="visible"/>
                                      </p:to>
                                    </p:set>
                                    <p:animEffect transition="in" filter="wipe(up)">
                                      <p:cBhvr>
                                        <p:cTn id="71" dur="500"/>
                                        <p:tgtEl>
                                          <p:spTgt spid="210"/>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45"/>
                                        </p:tgtEl>
                                        <p:attrNameLst>
                                          <p:attrName>style.visibility</p:attrName>
                                        </p:attrNameLst>
                                      </p:cBhvr>
                                      <p:to>
                                        <p:strVal val="visible"/>
                                      </p:to>
                                    </p:set>
                                    <p:animEffect transition="in" filter="fade">
                                      <p:cBhvr>
                                        <p:cTn id="75" dur="250"/>
                                        <p:tgtEl>
                                          <p:spTgt spid="145"/>
                                        </p:tgtEl>
                                      </p:cBhvr>
                                    </p:animEffect>
                                  </p:childTnLst>
                                </p:cTn>
                              </p:par>
                            </p:childTnLst>
                          </p:cTn>
                        </p:par>
                        <p:par>
                          <p:cTn id="76" fill="hold">
                            <p:stCondLst>
                              <p:cond delay="1750"/>
                            </p:stCondLst>
                            <p:childTnLst>
                              <p:par>
                                <p:cTn id="77" presetID="22" presetClass="entr" presetSubtype="4" fill="hold" nodeType="afterEffect">
                                  <p:stCondLst>
                                    <p:cond delay="0"/>
                                  </p:stCondLst>
                                  <p:childTnLst>
                                    <p:set>
                                      <p:cBhvr>
                                        <p:cTn id="78" dur="1" fill="hold">
                                          <p:stCondLst>
                                            <p:cond delay="0"/>
                                          </p:stCondLst>
                                        </p:cTn>
                                        <p:tgtEl>
                                          <p:spTgt spid="181"/>
                                        </p:tgtEl>
                                        <p:attrNameLst>
                                          <p:attrName>style.visibility</p:attrName>
                                        </p:attrNameLst>
                                      </p:cBhvr>
                                      <p:to>
                                        <p:strVal val="visible"/>
                                      </p:to>
                                    </p:set>
                                    <p:animEffect transition="in" filter="wipe(down)">
                                      <p:cBhvr>
                                        <p:cTn id="7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42879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8EAFC5-23D9-4EBA-8611-1718F056F4B4}"/>
              </a:ext>
            </a:extLst>
          </p:cNvPr>
          <p:cNvGrpSpPr/>
          <p:nvPr/>
        </p:nvGrpSpPr>
        <p:grpSpPr>
          <a:xfrm>
            <a:off x="586776" y="4041126"/>
            <a:ext cx="11605224" cy="1095845"/>
            <a:chOff x="866633" y="2967123"/>
            <a:chExt cx="10658901" cy="464023"/>
          </a:xfrm>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51F56E1-322B-4FF6-940B-D42C233C43A7}"/>
              </a:ext>
            </a:extLst>
          </p:cNvPr>
          <p:cNvGrpSpPr/>
          <p:nvPr/>
        </p:nvGrpSpPr>
        <p:grpSpPr>
          <a:xfrm>
            <a:off x="4823687" y="4919882"/>
            <a:ext cx="7565188" cy="568064"/>
            <a:chOff x="4823687" y="4919882"/>
            <a:chExt cx="7565188" cy="568064"/>
          </a:xfrm>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972321" y="5070561"/>
              <a:ext cx="567233" cy="265875"/>
              <a:chOff x="866633" y="2967123"/>
              <a:chExt cx="10658901" cy="464023"/>
            </a:xfrm>
          </p:grpSpPr>
          <p:sp>
            <p:nvSpPr>
              <p:cNvPr id="202" name="Rectangle 201">
                <a:extLst>
                  <a:ext uri="{FF2B5EF4-FFF2-40B4-BE49-F238E27FC236}">
                    <a16:creationId xmlns:a16="http://schemas.microsoft.com/office/drawing/2014/main" id="{23D17FD5-5E64-443D-82BE-812A0285278A}"/>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322131" y="261225"/>
            <a:ext cx="11018520" cy="923330"/>
          </a:xfrm>
        </p:spPr>
        <p:txBody>
          <a:bodyPr/>
          <a:lstStyle/>
          <a:p>
            <a:r>
              <a:rPr lang="en-US"/>
              <a:t>SOC Integration</a:t>
            </a:r>
            <a:br>
              <a:rPr lang="en-US"/>
            </a:br>
            <a:r>
              <a:rPr lang="en-US" sz="2400"/>
              <a:t>Unifying and Informing Analysts</a:t>
            </a: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765756"/>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B87D131-5A1E-4C10-9600-B828899CFE7F}"/>
              </a:ext>
            </a:extLst>
          </p:cNvPr>
          <p:cNvSpPr/>
          <p:nvPr/>
        </p:nvSpPr>
        <p:spPr bwMode="auto">
          <a:xfrm>
            <a:off x="1717" y="2633282"/>
            <a:ext cx="2548359" cy="1266659"/>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b="1">
                <a:solidFill>
                  <a:srgbClr val="000000"/>
                </a:solidFill>
                <a:ea typeface="Segoe UI" pitchFamily="34" charset="0"/>
                <a:cs typeface="Segoe UI" pitchFamily="34" charset="0"/>
              </a:rPr>
              <a:t>SOC CONSOLE</a:t>
            </a:r>
          </a:p>
        </p:txBody>
      </p:sp>
      <p:sp>
        <p:nvSpPr>
          <p:cNvPr id="53" name="Rectangle 52">
            <a:extLst>
              <a:ext uri="{FF2B5EF4-FFF2-40B4-BE49-F238E27FC236}">
                <a16:creationId xmlns:a16="http://schemas.microsoft.com/office/drawing/2014/main" id="{37F4EAD4-419A-4806-95E7-5758EBE974EF}"/>
              </a:ext>
            </a:extLst>
          </p:cNvPr>
          <p:cNvSpPr/>
          <p:nvPr/>
        </p:nvSpPr>
        <p:spPr bwMode="auto">
          <a:xfrm>
            <a:off x="6362898" y="5479154"/>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SIEM</a:t>
            </a:r>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475688"/>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EDR</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5137530"/>
            <a:ext cx="2914468" cy="1206809"/>
            <a:chOff x="129654" y="1420198"/>
            <a:chExt cx="2914468" cy="1103604"/>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4"/>
              <a:ext cx="2750023" cy="934768"/>
            </a:xfrm>
            <a:prstGeom prst="rect">
              <a:avLst/>
            </a:prstGeom>
            <a:solidFill>
              <a:schemeClr val="tx1">
                <a:lumMod val="75000"/>
                <a:lumOff val="25000"/>
              </a:schemeClr>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Graph API </a:t>
              </a:r>
            </a:p>
            <a:p>
              <a:pPr algn="l" defTabSz="932472" fontAlgn="base">
                <a:spcBef>
                  <a:spcPct val="0"/>
                </a:spcBef>
                <a:spcAft>
                  <a:spcPct val="0"/>
                </a:spcAft>
              </a:pPr>
              <a:r>
                <a:rPr lang="en-US" sz="1200" i="1">
                  <a:gradFill>
                    <a:gsLst>
                      <a:gs pos="0">
                        <a:srgbClr val="FFFFFF"/>
                      </a:gs>
                      <a:gs pos="100000">
                        <a:srgbClr val="FFFFFF"/>
                      </a:gs>
                    </a:gsLst>
                    <a:lin ang="5400000" scaled="0"/>
                  </a:gradFill>
                  <a:ea typeface="Segoe UI" pitchFamily="34" charset="0"/>
                  <a:cs typeface="Segoe UI" pitchFamily="34" charset="0"/>
                </a:rPr>
                <a:t>Account, Mail, Calendar, </a:t>
              </a:r>
              <a:br>
                <a:rPr lang="en-US" sz="1200" i="1">
                  <a:gradFill>
                    <a:gsLst>
                      <a:gs pos="0">
                        <a:srgbClr val="FFFFFF"/>
                      </a:gs>
                      <a:gs pos="100000">
                        <a:srgbClr val="FFFFFF"/>
                      </a:gs>
                    </a:gsLst>
                    <a:lin ang="5400000" scaled="0"/>
                  </a:gradFill>
                  <a:ea typeface="Segoe UI" pitchFamily="34" charset="0"/>
                  <a:cs typeface="Segoe UI" pitchFamily="34" charset="0"/>
                </a:rPr>
              </a:br>
              <a:r>
                <a:rPr lang="en-US" sz="1200" i="1">
                  <a:gradFill>
                    <a:gsLst>
                      <a:gs pos="0">
                        <a:srgbClr val="FFFFFF"/>
                      </a:gs>
                      <a:gs pos="100000">
                        <a:srgbClr val="FFFFFF"/>
                      </a:gs>
                    </a:gsLst>
                    <a:lin ang="5400000" scaled="0"/>
                  </a:gradFill>
                  <a:ea typeface="Segoe UI" pitchFamily="34" charset="0"/>
                  <a:cs typeface="Segoe UI" pitchFamily="34" charset="0"/>
                </a:rPr>
                <a:t>documents, directory, devices, etc.</a:t>
              </a:r>
              <a:endParaRPr lang="en-US" i="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20198"/>
              <a:ext cx="966082" cy="904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a:solidFill>
                    <a:schemeClr val="bg1"/>
                  </a:solidFill>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551761" y="4078683"/>
            <a:ext cx="1736195" cy="1015663"/>
          </a:xfrm>
          <a:prstGeom prst="rect">
            <a:avLst/>
          </a:prstGeom>
        </p:spPr>
        <p:txBody>
          <a:bodyPr wrap="square">
            <a:sp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GRAPH SECURITY </a:t>
            </a:r>
          </a:p>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API </a:t>
            </a:r>
            <a:r>
              <a:rPr lang="en-US" sz="2000" b="1">
                <a:gradFill>
                  <a:gsLst>
                    <a:gs pos="0">
                      <a:srgbClr val="FFFFFF"/>
                    </a:gs>
                    <a:gs pos="100000">
                      <a:srgbClr val="FFFFFF"/>
                    </a:gs>
                  </a:gsLst>
                  <a:lin ang="5400000" scaled="0"/>
                </a:gradFill>
                <a:ea typeface="Segoe UI" pitchFamily="34" charset="0"/>
                <a:cs typeface="Segoe UI" pitchFamily="34" charset="0"/>
              </a:rPr>
              <a:t>{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981754" y="5475689"/>
            <a:ext cx="2090055"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EMAIL SECURITY</a:t>
            </a:r>
          </a:p>
        </p:txBody>
      </p:sp>
      <p:pic>
        <p:nvPicPr>
          <p:cNvPr id="122" name="Graphic 121" descr="User">
            <a:extLst>
              <a:ext uri="{FF2B5EF4-FFF2-40B4-BE49-F238E27FC236}">
                <a16:creationId xmlns:a16="http://schemas.microsoft.com/office/drawing/2014/main" id="{06D5548F-584D-4E35-BB67-2EDEE80977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174" y="1745776"/>
            <a:ext cx="916732" cy="916732"/>
          </a:xfrm>
          <a:prstGeom prst="rect">
            <a:avLst/>
          </a:prstGeom>
        </p:spPr>
      </p:pic>
      <p:sp>
        <p:nvSpPr>
          <p:cNvPr id="123" name="Rectangle 122">
            <a:extLst>
              <a:ext uri="{FF2B5EF4-FFF2-40B4-BE49-F238E27FC236}">
                <a16:creationId xmlns:a16="http://schemas.microsoft.com/office/drawing/2014/main" id="{661674DE-2D47-4B04-9734-03BA4570A156}"/>
              </a:ext>
            </a:extLst>
          </p:cNvPr>
          <p:cNvSpPr/>
          <p:nvPr/>
        </p:nvSpPr>
        <p:spPr>
          <a:xfrm>
            <a:off x="2185225" y="2226101"/>
            <a:ext cx="1499065" cy="338554"/>
          </a:xfrm>
          <a:prstGeom prst="rect">
            <a:avLst/>
          </a:prstGeom>
        </p:spPr>
        <p:txBody>
          <a:bodyPr wrap="none">
            <a:spAutoFit/>
          </a:bodyPr>
          <a:lstStyle/>
          <a:p>
            <a:pPr defTabSz="932472" fontAlgn="base">
              <a:spcBef>
                <a:spcPct val="0"/>
              </a:spcBef>
              <a:spcAft>
                <a:spcPct val="0"/>
              </a:spcAft>
            </a:pPr>
            <a:r>
              <a:rPr lang="en-US" sz="1600" b="1">
                <a:solidFill>
                  <a:srgbClr val="000000"/>
                </a:solidFill>
                <a:latin typeface="Segoe UI Semibold" panose="020B0702040204020203" pitchFamily="34" charset="0"/>
                <a:ea typeface="Segoe UI" pitchFamily="34" charset="0"/>
                <a:cs typeface="Segoe UI Semibold" panose="020B0702040204020203" pitchFamily="34" charset="0"/>
              </a:rPr>
              <a:t>SOC ANALYST</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22677" y="2945395"/>
            <a:ext cx="225520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AZURE SECURITY CENTER</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4450875"/>
            <a:ext cx="10493626" cy="14540"/>
          </a:xfrm>
          <a:prstGeom prst="line">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454644"/>
            <a:ext cx="10493626" cy="15275"/>
          </a:xfrm>
          <a:prstGeom prst="line">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QUERY</a:t>
              </a:r>
            </a:p>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RESPONSE</a:t>
              </a:r>
            </a:p>
            <a:p>
              <a:pPr marL="742950" algn="l" defTabSz="932472" fontAlgn="base">
                <a:lnSpc>
                  <a:spcPct val="150000"/>
                </a:lnSpc>
                <a:spcBef>
                  <a:spcPct val="0"/>
                </a:spcBef>
                <a:spcAft>
                  <a:spcPct val="0"/>
                </a:spcAft>
              </a:pPr>
              <a:r>
                <a:rPr lang="en-US" sz="1600">
                  <a:solidFill>
                    <a:srgbClr val="000000"/>
                  </a:solidFill>
                  <a:latin typeface="+mj-lt"/>
                  <a:ea typeface="Segoe UI" pitchFamily="34" charset="0"/>
                  <a:cs typeface="Segoe UI"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475687"/>
            <a:ext cx="1246014" cy="765448"/>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b="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498308"/>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713922"/>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386971"/>
            <a:ext cx="7073218" cy="369332"/>
          </a:xfrm>
          <a:prstGeom prst="rect">
            <a:avLst/>
          </a:prstGeom>
        </p:spPr>
        <p:txBody>
          <a:bodyPr wrap="none">
            <a:spAutoFit/>
          </a:bodyPr>
          <a:lstStyle/>
          <a:p>
            <a:r>
              <a:rPr lang="en-US">
                <a:hlinkClick r:id="rId5"/>
              </a:rPr>
              <a:t>http://aka.ms/graphsecurityapi</a:t>
            </a:r>
            <a:r>
              <a:rPr lang="en-US"/>
              <a:t>  | </a:t>
            </a:r>
            <a:r>
              <a:rPr lang="en-US">
                <a:hlinkClick r:id="rId6"/>
              </a:rPr>
              <a:t>https://aka.ms/graphsecuritydocs</a:t>
            </a:r>
            <a:r>
              <a:rPr lang="en-US"/>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41619" y="3769922"/>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E31B8E2D-53AA-490D-B567-4BC52DB81388}"/>
              </a:ext>
            </a:extLst>
          </p:cNvPr>
          <p:cNvSpPr/>
          <p:nvPr/>
        </p:nvSpPr>
        <p:spPr bwMode="auto">
          <a:xfrm>
            <a:off x="5025227" y="2945395"/>
            <a:ext cx="2616338"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AZURE AD IDENTITY PROTECTION</a:t>
            </a:r>
          </a:p>
        </p:txBody>
      </p:sp>
      <p:grpSp>
        <p:nvGrpSpPr>
          <p:cNvPr id="59" name="Group 58">
            <a:extLst>
              <a:ext uri="{FF2B5EF4-FFF2-40B4-BE49-F238E27FC236}">
                <a16:creationId xmlns:a16="http://schemas.microsoft.com/office/drawing/2014/main" id="{77134866-4C6C-4DEA-8AC2-F0DD15DBA146}"/>
              </a:ext>
            </a:extLst>
          </p:cNvPr>
          <p:cNvGrpSpPr/>
          <p:nvPr/>
        </p:nvGrpSpPr>
        <p:grpSpPr>
          <a:xfrm>
            <a:off x="2048414" y="3619028"/>
            <a:ext cx="9103719" cy="572352"/>
            <a:chOff x="2048414" y="3619028"/>
            <a:chExt cx="9103719" cy="572352"/>
          </a:xfrm>
        </p:grpSpPr>
        <p:grpSp>
          <p:nvGrpSpPr>
            <p:cNvPr id="57" name="Group 56">
              <a:extLst>
                <a:ext uri="{FF2B5EF4-FFF2-40B4-BE49-F238E27FC236}">
                  <a16:creationId xmlns:a16="http://schemas.microsoft.com/office/drawing/2014/main" id="{601BEC3F-0775-44DC-87B0-3BAAB15F3234}"/>
                </a:ext>
              </a:extLst>
            </p:cNvPr>
            <p:cNvGrpSpPr/>
            <p:nvPr/>
          </p:nvGrpSpPr>
          <p:grpSpPr>
            <a:xfrm>
              <a:off x="8460071" y="3619028"/>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62867" y="3839958"/>
              <a:ext cx="436969"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754411"/>
            <a:ext cx="0" cy="710433"/>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767714"/>
            <a:ext cx="0" cy="686930"/>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5314932"/>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6344339"/>
            <a:ext cx="275002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86349" y="4492907"/>
            <a:ext cx="1699687"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0221814-3727-4816-9837-515648519878}"/>
              </a:ext>
            </a:extLst>
          </p:cNvPr>
          <p:cNvGrpSpPr/>
          <p:nvPr/>
        </p:nvGrpSpPr>
        <p:grpSpPr>
          <a:xfrm>
            <a:off x="4933949" y="4445794"/>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482443"/>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22130" y="3775999"/>
            <a:ext cx="0" cy="1699686"/>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22130" y="3767714"/>
            <a:ext cx="0" cy="1699688"/>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767556"/>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DAA6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741266"/>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DAA6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46874580-AA85-47AA-91EE-52EAFF9F6545}"/>
              </a:ext>
            </a:extLst>
          </p:cNvPr>
          <p:cNvGrpSpPr/>
          <p:nvPr/>
        </p:nvGrpSpPr>
        <p:grpSpPr>
          <a:xfrm>
            <a:off x="11510663" y="5759941"/>
            <a:ext cx="280178" cy="67893"/>
            <a:chOff x="6660452" y="3094221"/>
            <a:chExt cx="188672" cy="45719"/>
          </a:xfrm>
          <a:solidFill>
            <a:srgbClr val="000000"/>
          </a:solid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0B72EE0A-3ECE-4268-92B1-354AC80AEA14}"/>
              </a:ext>
            </a:extLst>
          </p:cNvPr>
          <p:cNvSpPr/>
          <p:nvPr/>
        </p:nvSpPr>
        <p:spPr bwMode="auto">
          <a:xfrm>
            <a:off x="9942008" y="2945395"/>
            <a:ext cx="209005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CASB</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719630" y="2945395"/>
            <a:ext cx="2090055" cy="809962"/>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rgbClr val="000000"/>
                </a:solidFill>
                <a:ea typeface="Segoe UI" pitchFamily="34" charset="0"/>
                <a:cs typeface="Segoe UI" pitchFamily="34" charset="0"/>
              </a:rPr>
              <a:t>FIREWALL MANAGEMENT</a:t>
            </a:r>
          </a:p>
        </p:txBody>
      </p:sp>
    </p:spTree>
    <p:extLst>
      <p:ext uri="{BB962C8B-B14F-4D97-AF65-F5344CB8AC3E}">
        <p14:creationId xmlns:p14="http://schemas.microsoft.com/office/powerpoint/2010/main" val="3904335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wipe(up)">
                                      <p:cBhvr>
                                        <p:cTn id="14" dur="500"/>
                                        <p:tgtEl>
                                          <p:spTgt spid="1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wipe(up)">
                                      <p:cBhvr>
                                        <p:cTn id="19" dur="500"/>
                                        <p:tgtEl>
                                          <p:spTgt spid="14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250"/>
                                        <p:tgtEl>
                                          <p:spTgt spid="137"/>
                                        </p:tgtEl>
                                      </p:cBhvr>
                                    </p:animEffect>
                                  </p:childTnLst>
                                </p:cTn>
                              </p:par>
                              <p:par>
                                <p:cTn id="24" presetID="22" presetClass="entr" presetSubtype="1"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wipe(up)">
                                      <p:cBhvr>
                                        <p:cTn id="26" dur="500"/>
                                        <p:tgtEl>
                                          <p:spTgt spid="176"/>
                                        </p:tgtEl>
                                      </p:cBhvr>
                                    </p:animEffect>
                                  </p:childTnLst>
                                </p:cTn>
                              </p:par>
                              <p:par>
                                <p:cTn id="27" presetID="22" presetClass="entr" presetSubtype="4"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wipe(down)">
                                      <p:cBhvr>
                                        <p:cTn id="33" dur="500"/>
                                        <p:tgtEl>
                                          <p:spTgt spid="175"/>
                                        </p:tgtEl>
                                      </p:cBhvr>
                                    </p:animEffect>
                                  </p:childTnLst>
                                </p:cTn>
                              </p:par>
                              <p:par>
                                <p:cTn id="34" presetID="22" presetClass="entr" presetSubtype="1"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up)">
                                      <p:cBhvr>
                                        <p:cTn id="36" dur="500"/>
                                        <p:tgtEl>
                                          <p:spTgt spid="56"/>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70"/>
                                        </p:tgtEl>
                                        <p:attrNameLst>
                                          <p:attrName>style.visibility</p:attrName>
                                        </p:attrNameLst>
                                      </p:cBhvr>
                                      <p:to>
                                        <p:strVal val="visible"/>
                                      </p:to>
                                    </p:set>
                                    <p:animEffect transition="in" filter="fade">
                                      <p:cBhvr>
                                        <p:cTn id="40" dur="250"/>
                                        <p:tgtEl>
                                          <p:spTgt spid="170"/>
                                        </p:tgtEl>
                                      </p:cBhvr>
                                    </p:animEffect>
                                  </p:childTnLst>
                                </p:cTn>
                              </p:par>
                            </p:childTnLst>
                          </p:cTn>
                        </p:par>
                        <p:par>
                          <p:cTn id="41" fill="hold">
                            <p:stCondLst>
                              <p:cond delay="1750"/>
                            </p:stCondLst>
                            <p:childTnLst>
                              <p:par>
                                <p:cTn id="42" presetID="22" presetClass="entr" presetSubtype="4" fill="hold" nodeType="after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down)">
                                      <p:cBhvr>
                                        <p:cTn id="44" dur="500"/>
                                        <p:tgtEl>
                                          <p:spTgt spid="164"/>
                                        </p:tgtEl>
                                      </p:cBhvr>
                                    </p:animEffect>
                                  </p:childTnLst>
                                </p:cTn>
                              </p:par>
                            </p:childTnLst>
                          </p:cTn>
                        </p:par>
                        <p:par>
                          <p:cTn id="45" fill="hold">
                            <p:stCondLst>
                              <p:cond delay="2250"/>
                            </p:stCondLst>
                            <p:childTnLst>
                              <p:par>
                                <p:cTn id="46" presetID="22" presetClass="entr" presetSubtype="1" fill="hold" nodeType="after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wipe(up)">
                                      <p:cBhvr>
                                        <p:cTn id="48" dur="500"/>
                                        <p:tgtEl>
                                          <p:spTgt spid="111"/>
                                        </p:tgtEl>
                                      </p:cBhvr>
                                    </p:animEffect>
                                  </p:childTnLst>
                                </p:cTn>
                              </p:par>
                            </p:childTnLst>
                          </p:cTn>
                        </p:par>
                        <p:par>
                          <p:cTn id="49" fill="hold">
                            <p:stCondLst>
                              <p:cond delay="2750"/>
                            </p:stCondLst>
                            <p:childTnLst>
                              <p:par>
                                <p:cTn id="50" presetID="22" presetClass="entr" presetSubtype="4" fill="hold"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21806" y="1898013"/>
            <a:ext cx="2734622"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44550" y="2078801"/>
            <a:ext cx="3656019" cy="1352462"/>
            <a:chOff x="-4808554" y="1942167"/>
            <a:chExt cx="10682671"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08554"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Lunch </a:t>
              </a:r>
              <a:r>
                <a:rPr kumimoji="0" lang="en-US" sz="1800" b="0" i="0" u="none" strike="noStrike" kern="0" cap="none" spc="0" normalizeH="0" baseline="0" noProof="0">
                  <a:ln>
                    <a:noFill/>
                  </a:ln>
                  <a:solidFill>
                    <a:schemeClr val="bg1">
                      <a:lumMod val="65000"/>
                    </a:schemeClr>
                  </a:solidFill>
                  <a:effectLst/>
                  <a:uLnTx/>
                  <a:uFillTx/>
                  <a:sym typeface="Wingdings" panose="05000000000000000000" pitchFamily="2" charset="2"/>
                </a:rPr>
                <a:t></a:t>
              </a:r>
              <a:endParaRPr kumimoji="0" lang="en-US" sz="1800" b="0" i="0" u="none" strike="noStrike" kern="0" cap="none" spc="0" normalizeH="0" baseline="0" noProof="0">
                <a:ln>
                  <a:noFill/>
                </a:ln>
                <a:solidFill>
                  <a:schemeClr val="bg1">
                    <a:lumMod val="65000"/>
                  </a:schemeClr>
                </a:solidFill>
                <a:effectLst/>
                <a:uLnTx/>
                <a:uFillTx/>
              </a:endParaRP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5261270" cy="276999"/>
            <a:chOff x="7438285" y="2281123"/>
            <a:chExt cx="5261270"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1" y="2281123"/>
              <a:ext cx="4314394"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Identity and access </a:t>
              </a:r>
              <a:r>
                <a:rPr lang="en-US" kern="0">
                  <a:solidFill>
                    <a:schemeClr val="bg1">
                      <a:lumMod val="65000"/>
                    </a:schemeClr>
                  </a:solidFill>
                </a:rPr>
                <a:t>management</a:t>
              </a:r>
              <a:endParaRPr kumimoji="0" lang="en-US" sz="1800" b="0" i="0" u="none" strike="noStrike" kern="0" cap="none" spc="0" normalizeH="0" baseline="0" noProof="0">
                <a:ln>
                  <a:noFill/>
                </a:ln>
                <a:solidFill>
                  <a:schemeClr val="bg1">
                    <a:lumMod val="65000"/>
                  </a:schemeClr>
                </a:solidFill>
                <a:effectLst/>
                <a:uLnTx/>
                <a:uFillTx/>
              </a:endParaRP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70726" cy="276999"/>
            <a:chOff x="7724934" y="2905190"/>
            <a:chExt cx="327072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90058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rgbClr val="0078D4"/>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5175169" cy="813501"/>
            <a:chOff x="6973935" y="1312651"/>
            <a:chExt cx="5175169"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4314394" cy="553998"/>
            </a:xfrm>
            <a:prstGeom prst="rect">
              <a:avLst/>
            </a:prstGeom>
            <a:noFill/>
          </p:spPr>
          <p:txBody>
            <a:bodyPr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Security management </a:t>
              </a:r>
              <a:br>
                <a:rPr kumimoji="0" lang="en-US" sz="1800" b="0" i="0" u="none" strike="noStrike" kern="0" cap="none" spc="0" normalizeH="0" baseline="0" noProof="0">
                  <a:ln>
                    <a:noFill/>
                  </a:ln>
                  <a:solidFill>
                    <a:schemeClr val="bg1">
                      <a:lumMod val="65000"/>
                    </a:schemeClr>
                  </a:solidFill>
                  <a:effectLst/>
                  <a:uLnTx/>
                  <a:uFillTx/>
                </a:rPr>
              </a:br>
              <a:r>
                <a:rPr kumimoji="0" lang="en-US" sz="1800" b="0" i="0" u="none" strike="noStrike" kern="0" cap="none" spc="0" normalizeH="0" baseline="0" noProof="0">
                  <a:ln>
                    <a:noFill/>
                  </a:ln>
                  <a:solidFill>
                    <a:schemeClr val="bg1">
                      <a:lumMod val="65000"/>
                    </a:schemeClr>
                  </a:solidFill>
                  <a:effectLst/>
                  <a:uLnTx/>
                  <a:uFillTx/>
                </a:rPr>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1" name="Rectangle 50">
            <a:extLst>
              <a:ext uri="{FF2B5EF4-FFF2-40B4-BE49-F238E27FC236}">
                <a16:creationId xmlns:a16="http://schemas.microsoft.com/office/drawing/2014/main" id="{076820DE-073D-4965-9FF9-42EA71B14B64}"/>
              </a:ext>
            </a:extLst>
          </p:cNvPr>
          <p:cNvSpPr/>
          <p:nvPr/>
        </p:nvSpPr>
        <p:spPr>
          <a:xfrm>
            <a:off x="394272" y="3556198"/>
            <a:ext cx="3328873" cy="11745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defRPr/>
            </a:pPr>
            <a:r>
              <a:rPr lang="en-US" sz="2000" b="1" cap="all">
                <a:solidFill>
                  <a:srgbClr val="505050"/>
                </a:solidFill>
              </a:rPr>
              <a:t>Typical Stakeholders</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SOC Analyst </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SOC Manager </a:t>
            </a:r>
          </a:p>
          <a:p>
            <a:pPr marL="285750" marR="0" lvl="1" indent="-285750"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05050"/>
                </a:solidFill>
                <a:effectLst/>
                <a:uLnTx/>
                <a:uFillTx/>
                <a:latin typeface="Segoe UI"/>
              </a:rPr>
              <a:t>Threat Intelligence Lead</a:t>
            </a: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927404" cy="567223"/>
            <a:chOff x="8813991" y="3223661"/>
            <a:chExt cx="2927404" cy="567223"/>
          </a:xfrm>
        </p:grpSpPr>
        <p:sp>
          <p:nvSpPr>
            <p:cNvPr id="52" name="TextBox 51">
              <a:extLst>
                <a:ext uri="{FF2B5EF4-FFF2-40B4-BE49-F238E27FC236}">
                  <a16:creationId xmlns:a16="http://schemas.microsoft.com/office/drawing/2014/main" id="{BA736240-74BE-495E-A9E2-5E527F2694BC}"/>
                </a:ext>
              </a:extLst>
            </p:cNvPr>
            <p:cNvSpPr txBox="1"/>
            <p:nvPr/>
          </p:nvSpPr>
          <p:spPr>
            <a:xfrm>
              <a:off x="8897248" y="3223661"/>
              <a:ext cx="2011255" cy="246221"/>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sz="1600">
                  <a:solidFill>
                    <a:srgbClr val="B9B9B9"/>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13991" y="3452330"/>
              <a:ext cx="2927404" cy="338554"/>
            </a:xfrm>
            <a:prstGeom prst="rect">
              <a:avLst/>
            </a:prstGeom>
          </p:spPr>
          <p:txBody>
            <a:bodyPr wrap="none">
              <a:spAutoFit/>
            </a:bodyPr>
            <a:lstStyle/>
            <a:p>
              <a:pPr lvl="0"/>
              <a:r>
                <a:rPr lang="en-US" sz="1600" b="1" kern="0">
                  <a:gradFill>
                    <a:gsLst>
                      <a:gs pos="2917">
                        <a:srgbClr val="0078D4"/>
                      </a:gs>
                      <a:gs pos="97000">
                        <a:srgbClr val="0078D4"/>
                      </a:gs>
                    </a:gsLst>
                    <a:lin ang="5400000" scaled="0"/>
                  </a:gradFill>
                </a:rPr>
                <a:t>(B) Detect-Respond-Recover</a:t>
              </a:r>
            </a:p>
          </p:txBody>
        </p:sp>
      </p:grpSp>
    </p:spTree>
    <p:extLst>
      <p:ext uri="{BB962C8B-B14F-4D97-AF65-F5344CB8AC3E}">
        <p14:creationId xmlns:p14="http://schemas.microsoft.com/office/powerpoint/2010/main" val="1311396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par>
                          <p:cTn id="37" fill="hold">
                            <p:stCondLst>
                              <p:cond delay="24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400"/>
                                        <p:tgtEl>
                                          <p:spTgt spid="105"/>
                                        </p:tgtEl>
                                      </p:cBhvr>
                                    </p:animEffect>
                                  </p:childTnLst>
                                </p:cTn>
                              </p:par>
                              <p:par>
                                <p:cTn id="41" presetID="22" presetClass="entr" presetSubtype="1" fill="hold" nodeType="withEffect">
                                  <p:stCondLst>
                                    <p:cond delay="25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left)">
                                      <p:cBhvr>
                                        <p:cTn id="51" dur="400"/>
                                        <p:tgtEl>
                                          <p:spTgt spid="108"/>
                                        </p:tgtEl>
                                      </p:cBhvr>
                                    </p:animEffect>
                                  </p:childTnLst>
                                </p:cTn>
                              </p:par>
                            </p:childTnLst>
                          </p:cTn>
                        </p:par>
                        <p:par>
                          <p:cTn id="52" fill="hold">
                            <p:stCondLst>
                              <p:cond delay="4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400"/>
                                        <p:tgtEl>
                                          <p:spTgt spid="74"/>
                                        </p:tgtEl>
                                      </p:cBhvr>
                                    </p:animEffect>
                                  </p:childTnLst>
                                </p:cTn>
                              </p:par>
                            </p:childTnLst>
                          </p:cTn>
                        </p:par>
                        <p:par>
                          <p:cTn id="56" fill="hold">
                            <p:stCondLst>
                              <p:cond delay="800"/>
                            </p:stCondLst>
                            <p:childTnLst>
                              <p:par>
                                <p:cTn id="57" presetID="22" presetClass="entr" presetSubtype="8" fill="hold" nodeType="after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wipe(left)">
                                      <p:cBhvr>
                                        <p:cTn id="59"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PC</a:t>
            </a:r>
            <a:r>
              <a:rPr kumimoji="0" lang="en-US" sz="1400" b="0" i="0" u="none" strike="noStrike" kern="1200" cap="none" spc="0" normalizeH="0" baseline="0" noProof="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Mobile</a:t>
            </a:r>
            <a:r>
              <a:rPr kumimoji="0" lang="en-US" sz="1400" b="0" i="0" u="none" strike="noStrike" kern="1200" cap="none" spc="0" normalizeH="0" baseline="0" noProof="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lvl="0">
              <a:defRPr/>
            </a:pPr>
            <a:r>
              <a:rPr lang="en-US" sz="1400" b="1" dirty="0">
                <a:solidFill>
                  <a:srgbClr val="1A1A1A"/>
                </a:solidFill>
              </a:rPr>
              <a:t>Proxy </a:t>
            </a:r>
            <a:r>
              <a:rPr lang="en-US" sz="1400" dirty="0">
                <a:solidFill>
                  <a:srgbClr val="1A1A1A"/>
                </a:solidFill>
              </a:rPr>
              <a:t>services to evade IP geolocation prices vary </a:t>
            </a:r>
          </a:p>
          <a:p>
            <a:pPr lvl="0">
              <a:defRPr/>
            </a:pPr>
            <a:r>
              <a:rPr lang="en-US" sz="1400" dirty="0">
                <a:solidFill>
                  <a:srgbClr val="1A1A1A"/>
                </a:solidFill>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42879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3" name="Rectangle 2">
            <a:extLst>
              <a:ext uri="{FF2B5EF4-FFF2-40B4-BE49-F238E27FC236}">
                <a16:creationId xmlns:a16="http://schemas.microsoft.com/office/drawing/2014/main" id="{05F64722-B8E0-4373-B075-10A108B00C6C}"/>
              </a:ext>
            </a:extLst>
          </p:cNvPr>
          <p:cNvSpPr/>
          <p:nvPr/>
        </p:nvSpPr>
        <p:spPr bwMode="auto">
          <a:xfrm>
            <a:off x="1437039" y="0"/>
            <a:ext cx="9157447" cy="6490107"/>
          </a:xfrm>
          <a:prstGeom prst="rect">
            <a:avLst/>
          </a:prstGeom>
          <a:solidFill>
            <a:srgbClr val="EAEAEA">
              <a:alpha val="9294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1"/>
            <a:ext cx="11018520" cy="553998"/>
          </a:xfrm>
          <a:noFill/>
        </p:spPr>
        <p:txBody>
          <a:bodyPr/>
          <a:lstStyle/>
          <a:p>
            <a:r>
              <a:rPr lang="en-US" dirty="0"/>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08698" y="2428301"/>
            <a:ext cx="2869632"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dirty="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PC</a:t>
            </a:r>
            <a:r>
              <a:rPr kumimoji="0" lang="en-US" sz="1400" b="0" i="0" u="none" strike="noStrike" kern="1200" cap="none" spc="0" normalizeH="0" baseline="0" noProof="0" dirty="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Mobile</a:t>
            </a:r>
            <a:r>
              <a:rPr kumimoji="0" lang="en-US" sz="1400" b="0" i="0" u="none" strike="noStrike" kern="1200" cap="none" spc="0" normalizeH="0" baseline="0" noProof="0" dirty="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273825" y="2997469"/>
            <a:ext cx="2786765"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415174" y="1383987"/>
            <a:ext cx="286963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9168754" y="143722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15174" y="4037648"/>
            <a:ext cx="2924730"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Proxy </a:t>
            </a:r>
            <a:r>
              <a:rPr kumimoji="0" lang="en-US" sz="1400" b="0" i="0" u="none" strike="noStrike" kern="1200" cap="none" spc="0" normalizeH="0" baseline="0" noProof="0" dirty="0">
                <a:ln>
                  <a:noFill/>
                </a:ln>
                <a:solidFill>
                  <a:srgbClr val="1A1A1A"/>
                </a:solidFill>
                <a:effectLst/>
                <a:uLnTx/>
                <a:uFillTx/>
                <a:latin typeface="Segoe UI"/>
                <a:ea typeface="+mn-ea"/>
                <a:cs typeface="+mn-cs"/>
              </a:rPr>
              <a:t>services to evade IP geolocation prices vary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15174" y="5211738"/>
            <a:ext cx="2472482"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258614" y="3654957"/>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As low as $150 for 400M. Averages $0.97 per 1k.</a:t>
            </a:r>
          </a:p>
        </p:txBody>
      </p:sp>
      <p:sp>
        <p:nvSpPr>
          <p:cNvPr id="118" name="Rectangle 117">
            <a:extLst>
              <a:ext uri="{FF2B5EF4-FFF2-40B4-BE49-F238E27FC236}">
                <a16:creationId xmlns:a16="http://schemas.microsoft.com/office/drawing/2014/main" id="{7D3157D3-7862-4E02-AD85-97A4823CF4D3}"/>
              </a:ext>
            </a:extLst>
          </p:cNvPr>
          <p:cNvSpPr/>
          <p:nvPr/>
        </p:nvSpPr>
        <p:spPr bwMode="auto">
          <a:xfrm>
            <a:off x="3483752" y="1354406"/>
            <a:ext cx="5247650" cy="133670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dirty="0">
                <a:gradFill>
                  <a:gsLst>
                    <a:gs pos="83000">
                      <a:schemeClr val="tx1"/>
                    </a:gs>
                    <a:gs pos="100000">
                      <a:schemeClr val="tx2"/>
                    </a:gs>
                  </a:gsLst>
                  <a:lin ang="5400000" scaled="1"/>
                </a:gradFill>
                <a:cs typeface="Segoe UI Semibold" panose="020B0702040204020203" pitchFamily="34" charset="0"/>
              </a:rPr>
              <a:t>PRIORITIZE HYGIENE OVER ‘ZERO DAY’ DEFENSES</a:t>
            </a:r>
          </a:p>
          <a:p>
            <a:pPr defTabSz="932472" fontAlgn="base">
              <a:spcBef>
                <a:spcPct val="0"/>
              </a:spcBef>
              <a:spcAft>
                <a:spcPct val="0"/>
              </a:spcAft>
            </a:pPr>
            <a:r>
              <a:rPr lang="en-US" sz="1200" dirty="0">
                <a:gradFill>
                  <a:gsLst>
                    <a:gs pos="83000">
                      <a:schemeClr val="tx1"/>
                    </a:gs>
                    <a:gs pos="100000">
                      <a:schemeClr val="tx2"/>
                    </a:gs>
                  </a:gsLst>
                  <a:lin ang="5400000" scaled="1"/>
                </a:gradFill>
                <a:cs typeface="Segoe UI Semibold" panose="020B0702040204020203" pitchFamily="34" charset="0"/>
              </a:rPr>
              <a:t>Zero day vulnerabilities are expensive and impractical for many attacks.  Focus first on critical security hygiene like rapidly applying security updates/patches (which have much lower cost to attackers)</a:t>
            </a:r>
          </a:p>
          <a:p>
            <a:pPr defTabSz="932472" fontAlgn="base">
              <a:spcBef>
                <a:spcPct val="0"/>
              </a:spcBef>
              <a:spcAft>
                <a:spcPct val="0"/>
              </a:spcAft>
            </a:pPr>
            <a:r>
              <a:rPr lang="en-US" sz="1200" dirty="0">
                <a:gradFill>
                  <a:gsLst>
                    <a:gs pos="83000">
                      <a:schemeClr val="tx1"/>
                    </a:gs>
                    <a:gs pos="100000">
                      <a:schemeClr val="tx2"/>
                    </a:gs>
                  </a:gsLst>
                  <a:lin ang="5400000" scaled="1"/>
                </a:gradFill>
                <a:cs typeface="Segoe UI Semibold" panose="020B0702040204020203" pitchFamily="34" charset="0"/>
                <a:hlinkClick r:id="rId3"/>
              </a:rPr>
              <a:t>https://aka.ms/CyberHygiene</a:t>
            </a:r>
            <a:r>
              <a:rPr lang="en-US" sz="1200" dirty="0">
                <a:gradFill>
                  <a:gsLst>
                    <a:gs pos="83000">
                      <a:schemeClr val="tx1"/>
                    </a:gs>
                    <a:gs pos="100000">
                      <a:schemeClr val="tx2"/>
                    </a:gs>
                  </a:gsLst>
                  <a:lin ang="5400000" scaled="1"/>
                </a:gradFill>
                <a:cs typeface="Segoe UI Semibold" panose="020B0702040204020203" pitchFamily="34" charset="0"/>
              </a:rPr>
              <a:t> has guidance from Microsoft + NIST + CIS + DHS NCCIC</a:t>
            </a:r>
          </a:p>
        </p:txBody>
      </p:sp>
      <p:sp>
        <p:nvSpPr>
          <p:cNvPr id="115" name="Rectangle 114">
            <a:extLst>
              <a:ext uri="{FF2B5EF4-FFF2-40B4-BE49-F238E27FC236}">
                <a16:creationId xmlns:a16="http://schemas.microsoft.com/office/drawing/2014/main" id="{3760C796-733C-4CE1-9317-60D26810E0B0}"/>
              </a:ext>
            </a:extLst>
          </p:cNvPr>
          <p:cNvSpPr/>
          <p:nvPr/>
        </p:nvSpPr>
        <p:spPr bwMode="auto">
          <a:xfrm>
            <a:off x="3475204" y="2780624"/>
            <a:ext cx="5247650" cy="147066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dirty="0">
                <a:gradFill>
                  <a:gsLst>
                    <a:gs pos="83000">
                      <a:schemeClr val="tx1"/>
                    </a:gs>
                    <a:gs pos="100000">
                      <a:schemeClr val="tx2"/>
                    </a:gs>
                  </a:gsLst>
                  <a:lin ang="5400000" scaled="1"/>
                </a:gradFill>
                <a:cs typeface="Segoe UI Semibold" panose="020B0702040204020203" pitchFamily="34" charset="0"/>
              </a:rPr>
              <a:t>SHIFT FROM NETWORK TO ZERO TRUST STRATEGIES</a:t>
            </a:r>
          </a:p>
          <a:p>
            <a:pPr defTabSz="932472" fontAlgn="base">
              <a:spcBef>
                <a:spcPct val="0"/>
              </a:spcBef>
              <a:spcAft>
                <a:spcPct val="0"/>
              </a:spcAft>
            </a:pPr>
            <a:r>
              <a:rPr lang="en-US" sz="1200" dirty="0">
                <a:gradFill>
                  <a:gsLst>
                    <a:gs pos="83000">
                      <a:schemeClr val="tx1"/>
                    </a:gs>
                    <a:gs pos="100000">
                      <a:schemeClr val="tx2"/>
                    </a:gs>
                  </a:gsLst>
                  <a:lin ang="5400000" scaled="1"/>
                </a:gradFill>
                <a:cs typeface="Segoe UI Semibold" panose="020B0702040204020203" pitchFamily="34" charset="0"/>
              </a:rPr>
              <a:t>Attackers can easily evade traditional network defenses. You should shift security strategy towards ‘zero trust’ of your network that focuses on</a:t>
            </a:r>
          </a:p>
          <a:p>
            <a:pPr marL="171450" indent="-171450" defTabSz="932472" fontAlgn="base">
              <a:spcBef>
                <a:spcPct val="0"/>
              </a:spcBef>
              <a:spcAft>
                <a:spcPct val="0"/>
              </a:spcAft>
              <a:buFont typeface="Arial" panose="020B0604020202020204" pitchFamily="34" charset="0"/>
              <a:buChar char="•"/>
            </a:pPr>
            <a:r>
              <a:rPr lang="en-US" sz="1200" dirty="0">
                <a:gradFill>
                  <a:gsLst>
                    <a:gs pos="83000">
                      <a:schemeClr val="tx1"/>
                    </a:gs>
                    <a:gs pos="100000">
                      <a:schemeClr val="tx2"/>
                    </a:gs>
                  </a:gsLst>
                  <a:lin ang="5400000" scaled="1"/>
                </a:gradFill>
                <a:cs typeface="Segoe UI Semibold" panose="020B0702040204020203" pitchFamily="34" charset="0"/>
              </a:rPr>
              <a:t>Endpoint and Identity security capabilities as the front line</a:t>
            </a:r>
          </a:p>
          <a:p>
            <a:pPr marL="171450" indent="-171450" defTabSz="932472" fontAlgn="base">
              <a:spcBef>
                <a:spcPct val="0"/>
              </a:spcBef>
              <a:spcAft>
                <a:spcPct val="0"/>
              </a:spcAft>
              <a:buFont typeface="Arial" panose="020B0604020202020204" pitchFamily="34" charset="0"/>
              <a:buChar char="•"/>
            </a:pPr>
            <a:r>
              <a:rPr lang="en-US" sz="1200" dirty="0">
                <a:gradFill>
                  <a:gsLst>
                    <a:gs pos="83000">
                      <a:schemeClr val="tx1"/>
                    </a:gs>
                    <a:gs pos="100000">
                      <a:schemeClr val="tx2"/>
                    </a:gs>
                  </a:gsLst>
                  <a:lin ang="5400000" scaled="1"/>
                </a:gradFill>
                <a:cs typeface="Segoe UI Semibold" panose="020B0702040204020203" pitchFamily="34" charset="0"/>
              </a:rPr>
              <a:t>Data centric security that prioritizes highest value assets</a:t>
            </a:r>
          </a:p>
          <a:p>
            <a:pPr marL="171450" indent="-171450" defTabSz="932472" fontAlgn="base">
              <a:spcBef>
                <a:spcPct val="0"/>
              </a:spcBef>
              <a:spcAft>
                <a:spcPct val="0"/>
              </a:spcAft>
              <a:buFont typeface="Arial" panose="020B0604020202020204" pitchFamily="34" charset="0"/>
              <a:buChar char="•"/>
            </a:pPr>
            <a:r>
              <a:rPr lang="en-US" sz="1200" dirty="0">
                <a:gradFill>
                  <a:gsLst>
                    <a:gs pos="83000">
                      <a:schemeClr val="tx1"/>
                    </a:gs>
                    <a:gs pos="100000">
                      <a:schemeClr val="tx2"/>
                    </a:gs>
                  </a:gsLst>
                  <a:lin ang="5400000" scaled="1"/>
                </a:gradFill>
                <a:cs typeface="Segoe UI Semibold" panose="020B0702040204020203" pitchFamily="34" charset="0"/>
              </a:rPr>
              <a:t>Application / SaaS protections</a:t>
            </a:r>
          </a:p>
          <a:p>
            <a:pPr marL="171450" indent="-171450" defTabSz="932472" fontAlgn="base">
              <a:spcBef>
                <a:spcPct val="0"/>
              </a:spcBef>
              <a:spcAft>
                <a:spcPct val="0"/>
              </a:spcAft>
              <a:buFont typeface="Arial" panose="020B0604020202020204" pitchFamily="34" charset="0"/>
              <a:buChar char="•"/>
            </a:pPr>
            <a:r>
              <a:rPr lang="en-US" sz="1200" dirty="0">
                <a:gradFill>
                  <a:gsLst>
                    <a:gs pos="83000">
                      <a:schemeClr val="tx1"/>
                    </a:gs>
                    <a:gs pos="100000">
                      <a:schemeClr val="tx2"/>
                    </a:gs>
                  </a:gsLst>
                  <a:lin ang="5400000" scaled="1"/>
                </a:gradFill>
                <a:cs typeface="Segoe UI Semibold" panose="020B0702040204020203" pitchFamily="34" charset="0"/>
              </a:rPr>
              <a:t>Centralized access control (such as Microsoft’s Conditional Access)</a:t>
            </a:r>
          </a:p>
        </p:txBody>
      </p:sp>
      <p:sp>
        <p:nvSpPr>
          <p:cNvPr id="5" name="Rectangle 4">
            <a:extLst>
              <a:ext uri="{FF2B5EF4-FFF2-40B4-BE49-F238E27FC236}">
                <a16:creationId xmlns:a16="http://schemas.microsoft.com/office/drawing/2014/main" id="{C484F4A0-DB61-4E43-ACB9-AC9C364C029B}"/>
              </a:ext>
            </a:extLst>
          </p:cNvPr>
          <p:cNvSpPr/>
          <p:nvPr/>
        </p:nvSpPr>
        <p:spPr bwMode="auto">
          <a:xfrm>
            <a:off x="3477309" y="4383869"/>
            <a:ext cx="5254093" cy="83362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dirty="0">
                <a:gradFill>
                  <a:gsLst>
                    <a:gs pos="83000">
                      <a:schemeClr val="tx1"/>
                    </a:gs>
                    <a:gs pos="100000">
                      <a:schemeClr val="tx2"/>
                    </a:gs>
                  </a:gsLst>
                  <a:lin ang="5400000" scaled="1"/>
                </a:gradFill>
                <a:cs typeface="Segoe UI Semibold" panose="020B0702040204020203" pitchFamily="34" charset="0"/>
              </a:rPr>
              <a:t>LIMIT EFFORTS TO RESTRICT TRAFFIC BY GEOGRAPHY</a:t>
            </a:r>
          </a:p>
          <a:p>
            <a:pPr defTabSz="932472" fontAlgn="base">
              <a:spcBef>
                <a:spcPct val="0"/>
              </a:spcBef>
              <a:spcAft>
                <a:spcPct val="0"/>
              </a:spcAft>
            </a:pPr>
            <a:r>
              <a:rPr lang="en-US" sz="1200" dirty="0">
                <a:gradFill>
                  <a:gsLst>
                    <a:gs pos="83000">
                      <a:schemeClr val="tx1"/>
                    </a:gs>
                    <a:gs pos="100000">
                      <a:schemeClr val="tx2"/>
                    </a:gs>
                  </a:gsLst>
                  <a:lin ang="5400000" scaled="1"/>
                </a:gradFill>
                <a:cs typeface="Segoe UI Semibold" panose="020B0702040204020203" pitchFamily="34" charset="0"/>
              </a:rPr>
              <a:t>Blocking IP addresses by geography (e.g. hostile countries) can be easily and cheaply evaded, so focus your security efforts elsewhere.</a:t>
            </a:r>
          </a:p>
        </p:txBody>
      </p:sp>
      <p:sp>
        <p:nvSpPr>
          <p:cNvPr id="113" name="Rectangle 112">
            <a:extLst>
              <a:ext uri="{FF2B5EF4-FFF2-40B4-BE49-F238E27FC236}">
                <a16:creationId xmlns:a16="http://schemas.microsoft.com/office/drawing/2014/main" id="{F3609EEC-55C8-48E3-A789-1A0F5D3AA42A}"/>
              </a:ext>
            </a:extLst>
          </p:cNvPr>
          <p:cNvSpPr/>
          <p:nvPr/>
        </p:nvSpPr>
        <p:spPr bwMode="auto">
          <a:xfrm>
            <a:off x="3494138" y="5331850"/>
            <a:ext cx="5254093"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dirty="0">
                <a:gradFill>
                  <a:gsLst>
                    <a:gs pos="83000">
                      <a:schemeClr val="tx1"/>
                    </a:gs>
                    <a:gs pos="100000">
                      <a:schemeClr val="tx2"/>
                    </a:gs>
                  </a:gsLst>
                  <a:lin ang="5400000" scaled="1"/>
                </a:gradFill>
                <a:cs typeface="Segoe UI Semibold" panose="020B0702040204020203" pitchFamily="34" charset="0"/>
              </a:rPr>
              <a:t>DDoS Protection FOR CRITICAL SERVICES</a:t>
            </a:r>
          </a:p>
          <a:p>
            <a:pPr defTabSz="932472" fontAlgn="base">
              <a:spcBef>
                <a:spcPct val="0"/>
              </a:spcBef>
              <a:spcAft>
                <a:spcPct val="0"/>
              </a:spcAft>
            </a:pPr>
            <a:r>
              <a:rPr lang="en-US" sz="1200" dirty="0">
                <a:gradFill>
                  <a:gsLst>
                    <a:gs pos="83000">
                      <a:schemeClr val="tx1"/>
                    </a:gs>
                    <a:gs pos="100000">
                      <a:schemeClr val="tx2"/>
                    </a:gs>
                  </a:gsLst>
                  <a:lin ang="5400000" scaled="1"/>
                </a:gradFill>
                <a:cs typeface="Segoe UI Semibold" panose="020B0702040204020203" pitchFamily="34" charset="0"/>
              </a:rPr>
              <a:t>Ensure that your business critical services have DDoS protection from Azure platform or a capable 3</a:t>
            </a:r>
            <a:r>
              <a:rPr lang="en-US" sz="1200" baseline="30000" dirty="0">
                <a:gradFill>
                  <a:gsLst>
                    <a:gs pos="83000">
                      <a:schemeClr val="tx1"/>
                    </a:gs>
                    <a:gs pos="100000">
                      <a:schemeClr val="tx2"/>
                    </a:gs>
                  </a:gsLst>
                  <a:lin ang="5400000" scaled="1"/>
                </a:gradFill>
                <a:cs typeface="Segoe UI Semibold" panose="020B0702040204020203" pitchFamily="34" charset="0"/>
              </a:rPr>
              <a:t>rd</a:t>
            </a:r>
            <a:r>
              <a:rPr lang="en-US" sz="1200" dirty="0">
                <a:gradFill>
                  <a:gsLst>
                    <a:gs pos="83000">
                      <a:schemeClr val="tx1"/>
                    </a:gs>
                    <a:gs pos="100000">
                      <a:schemeClr val="tx2"/>
                    </a:gs>
                  </a:gsLst>
                  <a:lin ang="5400000" scaled="1"/>
                </a:gradFill>
                <a:cs typeface="Segoe UI Semibold" panose="020B0702040204020203" pitchFamily="34" charset="0"/>
              </a:rPr>
              <a:t> parties</a:t>
            </a:r>
            <a:endParaRPr lang="en-US" sz="1600" dirty="0">
              <a:gradFill>
                <a:gsLst>
                  <a:gs pos="83000">
                    <a:schemeClr val="tx1"/>
                  </a:gs>
                  <a:gs pos="100000">
                    <a:schemeClr val="tx2"/>
                  </a:gs>
                </a:gsLst>
                <a:lin ang="5400000" scaled="1"/>
              </a:gradFill>
              <a:cs typeface="Segoe UI Semibold" panose="020B0702040204020203" pitchFamily="34" charset="0"/>
            </a:endParaRPr>
          </a:p>
        </p:txBody>
      </p:sp>
      <p:cxnSp>
        <p:nvCxnSpPr>
          <p:cNvPr id="6" name="Connector: Elbow 5">
            <a:extLst>
              <a:ext uri="{FF2B5EF4-FFF2-40B4-BE49-F238E27FC236}">
                <a16:creationId xmlns:a16="http://schemas.microsoft.com/office/drawing/2014/main" id="{56274FCC-988E-4FD6-A634-87CDB9292919}"/>
              </a:ext>
            </a:extLst>
          </p:cNvPr>
          <p:cNvCxnSpPr>
            <a:cxnSpLocks/>
            <a:endCxn id="118" idx="1"/>
          </p:cNvCxnSpPr>
          <p:nvPr/>
        </p:nvCxnSpPr>
        <p:spPr>
          <a:xfrm flipV="1">
            <a:off x="2915978" y="2022756"/>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8EA3E4D-9EDD-45A8-9F15-768C8637A324}"/>
              </a:ext>
            </a:extLst>
          </p:cNvPr>
          <p:cNvCxnSpPr>
            <a:cxnSpLocks/>
            <a:endCxn id="118" idx="1"/>
          </p:cNvCxnSpPr>
          <p:nvPr/>
        </p:nvCxnSpPr>
        <p:spPr>
          <a:xfrm>
            <a:off x="2915190" y="1684452"/>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3F355EA-7A34-4BD8-A297-333DF52BA8AF}"/>
              </a:ext>
            </a:extLst>
          </p:cNvPr>
          <p:cNvCxnSpPr>
            <a:cxnSpLocks/>
          </p:cNvCxnSpPr>
          <p:nvPr/>
        </p:nvCxnSpPr>
        <p:spPr>
          <a:xfrm flipV="1">
            <a:off x="2969056" y="3552026"/>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60769CE2-B8B4-4D34-A126-DC67AF3C1C84}"/>
              </a:ext>
            </a:extLst>
          </p:cNvPr>
          <p:cNvCxnSpPr>
            <a:cxnSpLocks/>
          </p:cNvCxnSpPr>
          <p:nvPr/>
        </p:nvCxnSpPr>
        <p:spPr>
          <a:xfrm>
            <a:off x="2968268" y="3213722"/>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1FE11609-1E49-456D-B48F-7050A937324D}"/>
              </a:ext>
            </a:extLst>
          </p:cNvPr>
          <p:cNvCxnSpPr>
            <a:cxnSpLocks/>
            <a:endCxn id="5" idx="1"/>
          </p:cNvCxnSpPr>
          <p:nvPr/>
        </p:nvCxnSpPr>
        <p:spPr>
          <a:xfrm>
            <a:off x="2738344" y="4084094"/>
            <a:ext cx="738965" cy="716589"/>
          </a:xfrm>
          <a:prstGeom prst="bentConnector3">
            <a:avLst>
              <a:gd name="adj1"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C47E9FCB-48B8-4500-876D-1A18A6230EEB}"/>
              </a:ext>
            </a:extLst>
          </p:cNvPr>
          <p:cNvCxnSpPr>
            <a:cxnSpLocks/>
          </p:cNvCxnSpPr>
          <p:nvPr/>
        </p:nvCxnSpPr>
        <p:spPr>
          <a:xfrm>
            <a:off x="2503587" y="5313257"/>
            <a:ext cx="1029760" cy="617560"/>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B149692A-6DF9-4876-8E3A-F81439191FD2}"/>
              </a:ext>
            </a:extLst>
          </p:cNvPr>
          <p:cNvCxnSpPr>
            <a:cxnSpLocks/>
          </p:cNvCxnSpPr>
          <p:nvPr/>
        </p:nvCxnSpPr>
        <p:spPr>
          <a:xfrm flipH="1" flipV="1">
            <a:off x="8685299" y="3306230"/>
            <a:ext cx="567774" cy="53206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D1320A61-0AB6-4CA5-99F0-8C18F74C93FE}"/>
              </a:ext>
            </a:extLst>
          </p:cNvPr>
          <p:cNvCxnSpPr>
            <a:cxnSpLocks/>
          </p:cNvCxnSpPr>
          <p:nvPr/>
        </p:nvCxnSpPr>
        <p:spPr>
          <a:xfrm flipH="1">
            <a:off x="8684511" y="2967926"/>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CA556D53-1EC3-47EF-A56F-6DC757B1CCD3}"/>
              </a:ext>
            </a:extLst>
          </p:cNvPr>
          <p:cNvCxnSpPr>
            <a:cxnSpLocks/>
          </p:cNvCxnSpPr>
          <p:nvPr/>
        </p:nvCxnSpPr>
        <p:spPr>
          <a:xfrm flipH="1">
            <a:off x="8722854" y="1689453"/>
            <a:ext cx="568562" cy="33830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4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5" grpId="0" animBg="1"/>
      <p:bldP spid="5"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1"/>
            <a:ext cx="11018520" cy="553998"/>
          </a:xfrm>
          <a:noFill/>
        </p:spPr>
        <p:txBody>
          <a:bodyPr vert="horz" wrap="square" lIns="0" tIns="0" rIns="0" bIns="0" rtlCol="0" anchor="t">
            <a:spAutoFit/>
          </a:bodyPr>
          <a:lstStyle/>
          <a:p>
            <a:r>
              <a:rPr lang="en-US"/>
              <a:t>Pragmatic intelligence investment</a:t>
            </a:r>
          </a:p>
        </p:txBody>
      </p:sp>
      <p:sp>
        <p:nvSpPr>
          <p:cNvPr id="2" name="Text Placeholder 1"/>
          <p:cNvSpPr>
            <a:spLocks noGrp="1"/>
          </p:cNvSpPr>
          <p:nvPr>
            <p:ph type="body" sz="quarter" idx="4294967295"/>
          </p:nvPr>
        </p:nvSpPr>
        <p:spPr>
          <a:xfrm>
            <a:off x="622045" y="1239847"/>
            <a:ext cx="8355001" cy="1871282"/>
          </a:xfrm>
        </p:spPr>
        <p:txBody>
          <a:bodyPr/>
          <a:lstStyle/>
          <a:p>
            <a:pPr marL="0" indent="0">
              <a:buNone/>
            </a:pPr>
            <a:r>
              <a:rPr lang="en-US" sz="3200" kern="0">
                <a:gradFill>
                  <a:gsLst>
                    <a:gs pos="2917">
                      <a:schemeClr val="accent1"/>
                    </a:gs>
                    <a:gs pos="30000">
                      <a:schemeClr val="accent1"/>
                    </a:gs>
                  </a:gsLst>
                  <a:lin ang="5400000" scaled="0"/>
                </a:gradFill>
                <a:latin typeface="Segoe UI"/>
                <a:cs typeface="+mn-cs"/>
              </a:rPr>
              <a:t>Attacks are commoditized and cheap </a:t>
            </a:r>
          </a:p>
          <a:p>
            <a:pPr marL="342900" lvl="1" indent="0">
              <a:buNone/>
            </a:pPr>
            <a:r>
              <a:rPr lang="en-US" sz="2400" kern="0">
                <a:gradFill>
                  <a:gsLst>
                    <a:gs pos="2917">
                      <a:schemeClr val="tx2"/>
                    </a:gs>
                    <a:gs pos="30000">
                      <a:schemeClr val="tx2"/>
                    </a:gs>
                  </a:gsLst>
                  <a:lin ang="5400000" scaled="0"/>
                </a:gradFill>
                <a:latin typeface="Segoe UI"/>
              </a:rPr>
              <a:t>Complicates attack attribution</a:t>
            </a:r>
          </a:p>
          <a:p>
            <a:pPr marL="342900" lvl="1" indent="0">
              <a:buNone/>
            </a:pPr>
            <a:r>
              <a:rPr lang="en-US" sz="2400" kern="0">
                <a:gradFill>
                  <a:gsLst>
                    <a:gs pos="2917">
                      <a:schemeClr val="tx2"/>
                    </a:gs>
                    <a:gs pos="30000">
                      <a:schemeClr val="tx2"/>
                    </a:gs>
                  </a:gsLst>
                  <a:lin ang="5400000" scaled="0"/>
                </a:gradFill>
                <a:latin typeface="Segoe UI"/>
              </a:rPr>
              <a:t>Enables new entrants with affiliate models</a:t>
            </a:r>
          </a:p>
        </p:txBody>
      </p:sp>
      <p:sp>
        <p:nvSpPr>
          <p:cNvPr id="707" name="Text Placeholder 1">
            <a:extLst>
              <a:ext uri="{FF2B5EF4-FFF2-40B4-BE49-F238E27FC236}">
                <a16:creationId xmlns:a16="http://schemas.microsoft.com/office/drawing/2014/main" id="{77D5DE5E-DB9A-44E4-AC6B-C4C89A63AFFF}"/>
              </a:ext>
            </a:extLst>
          </p:cNvPr>
          <p:cNvSpPr txBox="1">
            <a:spLocks/>
          </p:cNvSpPr>
          <p:nvPr/>
        </p:nvSpPr>
        <p:spPr>
          <a:xfrm>
            <a:off x="452989" y="2976568"/>
            <a:ext cx="9545557" cy="316702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kern="0">
                <a:gradFill>
                  <a:gsLst>
                    <a:gs pos="2917">
                      <a:schemeClr val="accent1"/>
                    </a:gs>
                    <a:gs pos="30000">
                      <a:schemeClr val="accent1"/>
                    </a:gs>
                  </a:gsLst>
                  <a:lin ang="5400000" scaled="0"/>
                </a:gradFill>
                <a:latin typeface="Segoe UI"/>
              </a:rPr>
              <a:t>Recommend a two part strategy</a:t>
            </a:r>
          </a:p>
          <a:p>
            <a:pPr marL="685800" lvl="1" indent="-342900">
              <a:buAutoNum type="arabicPeriod"/>
            </a:pPr>
            <a:r>
              <a:rPr lang="en-US" b="1" kern="0">
                <a:gradFill>
                  <a:gsLst>
                    <a:gs pos="2917">
                      <a:schemeClr val="tx2"/>
                    </a:gs>
                    <a:gs pos="30000">
                      <a:schemeClr val="tx2"/>
                    </a:gs>
                  </a:gsLst>
                  <a:lin ang="5400000" scaled="0"/>
                </a:gradFill>
                <a:latin typeface="Segoe UI"/>
              </a:rPr>
              <a:t>“Outsource” commodity threat intelligence</a:t>
            </a:r>
          </a:p>
          <a:p>
            <a:pPr marL="685800" lvl="1" indent="-342900">
              <a:buAutoNum type="arabicPeriod"/>
            </a:pPr>
            <a:r>
              <a:rPr lang="en-US" b="1" kern="0">
                <a:gradFill>
                  <a:gsLst>
                    <a:gs pos="2917">
                      <a:schemeClr val="tx2"/>
                    </a:gs>
                    <a:gs pos="30000">
                      <a:schemeClr val="tx2"/>
                    </a:gs>
                  </a:gsLst>
                  <a:lin ang="5400000" scaled="0"/>
                </a:gradFill>
                <a:latin typeface="Segoe UI"/>
              </a:rPr>
              <a:t>Focus on developing your unique intelligence</a:t>
            </a:r>
          </a:p>
          <a:p>
            <a:pPr marL="914400" lvl="2" indent="-342900">
              <a:buAutoNum type="arabicPeriod"/>
            </a:pPr>
            <a:r>
              <a:rPr lang="en-US" sz="1800" kern="0">
                <a:gradFill>
                  <a:gsLst>
                    <a:gs pos="2917">
                      <a:schemeClr val="tx2"/>
                    </a:gs>
                    <a:gs pos="30000">
                      <a:schemeClr val="tx2"/>
                    </a:gs>
                  </a:gsLst>
                  <a:lin ang="5400000" scaled="0"/>
                </a:gradFill>
              </a:rPr>
              <a:t>Which attackers would be interested in you</a:t>
            </a:r>
          </a:p>
          <a:p>
            <a:pPr marL="914400" lvl="2" indent="-342900">
              <a:buAutoNum type="arabicPeriod"/>
            </a:pPr>
            <a:r>
              <a:rPr lang="en-US" sz="1800" kern="0">
                <a:gradFill>
                  <a:gsLst>
                    <a:gs pos="2917">
                      <a:schemeClr val="tx2"/>
                    </a:gs>
                    <a:gs pos="30000">
                      <a:schemeClr val="tx2"/>
                    </a:gs>
                  </a:gsLst>
                  <a:lin ang="5400000" scaled="0"/>
                </a:gradFill>
              </a:rPr>
              <a:t>What they would target</a:t>
            </a:r>
          </a:p>
          <a:p>
            <a:pPr marL="914400" lvl="2" indent="-342900">
              <a:buAutoNum type="arabicPeriod"/>
            </a:pPr>
            <a:r>
              <a:rPr lang="en-US" sz="1800" kern="0">
                <a:gradFill>
                  <a:gsLst>
                    <a:gs pos="2917">
                      <a:schemeClr val="tx2"/>
                    </a:gs>
                    <a:gs pos="30000">
                      <a:schemeClr val="tx2"/>
                    </a:gs>
                  </a:gsLst>
                  <a:lin ang="5400000" scaled="0"/>
                </a:gradFill>
              </a:rPr>
              <a:t>What would damage your business/mission most</a:t>
            </a:r>
          </a:p>
          <a:p>
            <a:pPr marL="685800" lvl="1" indent="-342900">
              <a:buAutoNum type="arabicPeriod"/>
            </a:pPr>
            <a:endParaRPr lang="en-US" b="1" kern="0">
              <a:gradFill>
                <a:gsLst>
                  <a:gs pos="2917">
                    <a:schemeClr val="tx2"/>
                  </a:gs>
                  <a:gs pos="30000">
                    <a:schemeClr val="tx2"/>
                  </a:gs>
                </a:gsLst>
                <a:lin ang="5400000" scaled="0"/>
              </a:gradFill>
              <a:latin typeface="Segoe UI"/>
            </a:endParaRPr>
          </a:p>
          <a:p>
            <a:pPr marL="685800" lvl="1" indent="-342900">
              <a:buAutoNum type="arabicPeriod"/>
            </a:pPr>
            <a:endParaRPr lang="en-US" b="1" kern="0">
              <a:gradFill>
                <a:gsLst>
                  <a:gs pos="2917">
                    <a:schemeClr val="tx2"/>
                  </a:gs>
                  <a:gs pos="30000">
                    <a:schemeClr val="tx2"/>
                  </a:gs>
                </a:gsLst>
                <a:lin ang="5400000" scaled="0"/>
              </a:gradFill>
              <a:latin typeface="Segoe UI"/>
            </a:endParaRPr>
          </a:p>
        </p:txBody>
      </p:sp>
      <p:grpSp>
        <p:nvGrpSpPr>
          <p:cNvPr id="5" name="Group 4">
            <a:extLst>
              <a:ext uri="{FF2B5EF4-FFF2-40B4-BE49-F238E27FC236}">
                <a16:creationId xmlns:a16="http://schemas.microsoft.com/office/drawing/2014/main" id="{5DB59F49-83F0-40FD-85F4-536EEE83338D}"/>
              </a:ext>
            </a:extLst>
          </p:cNvPr>
          <p:cNvGrpSpPr/>
          <p:nvPr/>
        </p:nvGrpSpPr>
        <p:grpSpPr>
          <a:xfrm>
            <a:off x="0" y="5618152"/>
            <a:ext cx="12192000" cy="1239847"/>
            <a:chOff x="0" y="5618152"/>
            <a:chExt cx="12192000" cy="1239847"/>
          </a:xfrm>
        </p:grpSpPr>
        <p:sp>
          <p:nvSpPr>
            <p:cNvPr id="10" name="Rectangle 9">
              <a:extLst>
                <a:ext uri="{FF2B5EF4-FFF2-40B4-BE49-F238E27FC236}">
                  <a16:creationId xmlns:a16="http://schemas.microsoft.com/office/drawing/2014/main" id="{C133BE5E-27FF-408F-8DE6-620B5DC11A2D}"/>
                </a:ext>
              </a:extLst>
            </p:cNvPr>
            <p:cNvSpPr/>
            <p:nvPr/>
          </p:nvSpPr>
          <p:spPr bwMode="auto">
            <a:xfrm>
              <a:off x="0" y="5618152"/>
              <a:ext cx="12192000" cy="1239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8" name="Text Placeholder 1">
              <a:extLst>
                <a:ext uri="{FF2B5EF4-FFF2-40B4-BE49-F238E27FC236}">
                  <a16:creationId xmlns:a16="http://schemas.microsoft.com/office/drawing/2014/main" id="{4C8B9EE9-922A-4DFF-B438-E592096F1796}"/>
                </a:ext>
              </a:extLst>
            </p:cNvPr>
            <p:cNvSpPr txBox="1">
              <a:spLocks/>
            </p:cNvSpPr>
            <p:nvPr/>
          </p:nvSpPr>
          <p:spPr>
            <a:xfrm>
              <a:off x="452990" y="6059784"/>
              <a:ext cx="1140881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kern="0">
                  <a:gradFill>
                    <a:gsLst>
                      <a:gs pos="0">
                        <a:schemeClr val="bg1"/>
                      </a:gs>
                      <a:gs pos="100000">
                        <a:schemeClr val="bg1"/>
                      </a:gs>
                    </a:gsLst>
                    <a:lin ang="5400000" scaled="1"/>
                  </a:gradFill>
                  <a:latin typeface="Segoe UI"/>
                </a:rPr>
                <a:t>Microsoft’s intelligent security graph includes actionable dark market threat intelligence</a:t>
              </a:r>
            </a:p>
          </p:txBody>
        </p:sp>
      </p:grpSp>
      <p:grpSp>
        <p:nvGrpSpPr>
          <p:cNvPr id="159" name="Group 158">
            <a:extLst>
              <a:ext uri="{FF2B5EF4-FFF2-40B4-BE49-F238E27FC236}">
                <a16:creationId xmlns:a16="http://schemas.microsoft.com/office/drawing/2014/main" id="{F890FB4C-5D19-4D62-806C-0FFF4072741E}"/>
              </a:ext>
            </a:extLst>
          </p:cNvPr>
          <p:cNvGrpSpPr/>
          <p:nvPr/>
        </p:nvGrpSpPr>
        <p:grpSpPr>
          <a:xfrm>
            <a:off x="8418339" y="1029931"/>
            <a:ext cx="3320672" cy="2178286"/>
            <a:chOff x="4124621" y="1314450"/>
            <a:chExt cx="8006088" cy="5251814"/>
          </a:xfrm>
        </p:grpSpPr>
        <p:grpSp>
          <p:nvGrpSpPr>
            <p:cNvPr id="160" name="Group 159">
              <a:extLst>
                <a:ext uri="{FF2B5EF4-FFF2-40B4-BE49-F238E27FC236}">
                  <a16:creationId xmlns:a16="http://schemas.microsoft.com/office/drawing/2014/main" id="{6076803C-DF4A-4E5D-9996-5F52A7C4AE38}"/>
                </a:ext>
              </a:extLst>
            </p:cNvPr>
            <p:cNvGrpSpPr/>
            <p:nvPr/>
          </p:nvGrpSpPr>
          <p:grpSpPr>
            <a:xfrm>
              <a:off x="4540821" y="1333500"/>
              <a:ext cx="7395066" cy="4917983"/>
              <a:chOff x="740592" y="466914"/>
              <a:chExt cx="9356970" cy="6222719"/>
            </a:xfrm>
          </p:grpSpPr>
          <p:sp>
            <p:nvSpPr>
              <p:cNvPr id="166" name="Oval 165">
                <a:extLst>
                  <a:ext uri="{FF2B5EF4-FFF2-40B4-BE49-F238E27FC236}">
                    <a16:creationId xmlns:a16="http://schemas.microsoft.com/office/drawing/2014/main" id="{A4BAB372-1066-47EA-A921-DFCF05E9B14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a:extLst>
                  <a:ext uri="{FF2B5EF4-FFF2-40B4-BE49-F238E27FC236}">
                    <a16:creationId xmlns:a16="http://schemas.microsoft.com/office/drawing/2014/main" id="{563B3EBC-0DA2-4D50-89FB-D123047BF21B}"/>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2D48DDBE-DFFF-495E-BC3F-9755CBE7E9BC}"/>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2F00343C-75F1-4D42-AA57-89ABCCE691B3}"/>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99E6510B-423B-4660-9E8E-15B9BF750364}"/>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812102DA-4CA0-40CA-AA1F-FE96FF90AA5D}"/>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C46CA11D-C136-40DE-BC33-AB43413E7B2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a:extLst>
                  <a:ext uri="{FF2B5EF4-FFF2-40B4-BE49-F238E27FC236}">
                    <a16:creationId xmlns:a16="http://schemas.microsoft.com/office/drawing/2014/main" id="{73827639-A23C-43CE-A6AC-456A02922278}"/>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76C29F05-E2B1-415B-BE45-8649492E8B6F}"/>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98501BEB-898E-45C6-A26D-7068B43DB263}"/>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BEA770F3-85CD-4F7F-AEF9-6FA33693AA9B}"/>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178" name="Connector: Elbow 177">
                <a:extLst>
                  <a:ext uri="{FF2B5EF4-FFF2-40B4-BE49-F238E27FC236}">
                    <a16:creationId xmlns:a16="http://schemas.microsoft.com/office/drawing/2014/main" id="{D8E20B80-0A0C-4104-B9B6-D0312BEB53A3}"/>
                  </a:ext>
                </a:extLst>
              </p:cNvPr>
              <p:cNvCxnSpPr>
                <a:cxnSpLocks/>
                <a:stCxn id="168" idx="6"/>
                <a:endCxn id="166"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1C06CF1-4A64-4955-BCE1-C39B6FB49DA2}"/>
                  </a:ext>
                </a:extLst>
              </p:cNvPr>
              <p:cNvCxnSpPr>
                <a:cxnSpLocks/>
                <a:stCxn id="167" idx="4"/>
                <a:endCxn id="166"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98CFC6CB-8304-4F4C-B72E-8484A49FD2D7}"/>
                  </a:ext>
                </a:extLst>
              </p:cNvPr>
              <p:cNvCxnSpPr>
                <a:stCxn id="170" idx="6"/>
                <a:endCxn id="167"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FED412A5-7DD5-4B45-8E59-8746FB2B9E22}"/>
                  </a:ext>
                </a:extLst>
              </p:cNvPr>
              <p:cNvCxnSpPr>
                <a:cxnSpLocks/>
                <a:stCxn id="170" idx="4"/>
                <a:endCxn id="166"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2C11BF30-DCA0-4AC0-B819-9FFD5D689B11}"/>
                  </a:ext>
                </a:extLst>
              </p:cNvPr>
              <p:cNvCxnSpPr>
                <a:stCxn id="170" idx="4"/>
                <a:endCxn id="168"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F3937B21-BF76-49C1-B9CB-A41B910DA4A1}"/>
                  </a:ext>
                </a:extLst>
              </p:cNvPr>
              <p:cNvCxnSpPr>
                <a:stCxn id="176" idx="6"/>
                <a:endCxn id="168"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195F0AB9-A20B-4303-9CFD-E8527F8748A2}"/>
                  </a:ext>
                </a:extLst>
              </p:cNvPr>
              <p:cNvCxnSpPr>
                <a:stCxn id="177" idx="6"/>
                <a:endCxn id="176"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050E2017-F8C5-4632-B812-7205BEB17C40}"/>
                  </a:ext>
                </a:extLst>
              </p:cNvPr>
              <p:cNvCxnSpPr>
                <a:cxnSpLocks/>
                <a:stCxn id="168" idx="4"/>
                <a:endCxn id="166"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4DB7F5A2-4CFF-45B2-8BD6-45584A2C7D6F}"/>
                  </a:ext>
                </a:extLst>
              </p:cNvPr>
              <p:cNvCxnSpPr>
                <a:cxnSpLocks/>
                <a:stCxn id="174" idx="4"/>
                <a:endCxn id="166"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C27A8192-DDFD-4F91-9477-E4C75B27198E}"/>
                  </a:ext>
                </a:extLst>
              </p:cNvPr>
              <p:cNvCxnSpPr>
                <a:cxnSpLocks/>
                <a:stCxn id="175" idx="0"/>
                <a:endCxn id="166"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6D7577A0-F07C-449D-A047-FDAF060A2D9B}"/>
                  </a:ext>
                </a:extLst>
              </p:cNvPr>
              <p:cNvCxnSpPr>
                <a:cxnSpLocks/>
                <a:stCxn id="176" idx="4"/>
                <a:endCxn id="166"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94604E53-4159-492B-9F21-99311C2C7DD1}"/>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CAC53FF9-9AF1-402E-9E70-A40AA3DF7A0D}"/>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B180F459-1433-4E0C-96BF-6C3BECC4CAAC}"/>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7B5CAE6-BCF7-4AE0-A846-83BBB8D38D0A}"/>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5C4BCDEC-E582-4755-8B94-37C68FBED69A}"/>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8986B3F5-852A-4D21-AA72-98365973214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BA7603E-F4F4-463D-824B-07A268AF1AC8}"/>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a:extLst>
                  <a:ext uri="{FF2B5EF4-FFF2-40B4-BE49-F238E27FC236}">
                    <a16:creationId xmlns:a16="http://schemas.microsoft.com/office/drawing/2014/main" id="{3A70B0A2-D429-4C94-8D4A-A5155D894DDB}"/>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55E45E66-4474-4C3E-85F0-AAB2E0EEF862}"/>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Connector: Elbow 242">
                <a:extLst>
                  <a:ext uri="{FF2B5EF4-FFF2-40B4-BE49-F238E27FC236}">
                    <a16:creationId xmlns:a16="http://schemas.microsoft.com/office/drawing/2014/main" id="{9711E4D0-A747-42ED-855E-7BE878D035F2}"/>
                  </a:ext>
                </a:extLst>
              </p:cNvPr>
              <p:cNvCxnSpPr>
                <a:cxnSpLocks/>
                <a:stCxn id="202" idx="4"/>
                <a:endCxn id="166"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ECB3428D-0370-4B3A-B6F7-2488773E39E7}"/>
                  </a:ext>
                </a:extLst>
              </p:cNvPr>
              <p:cNvCxnSpPr>
                <a:stCxn id="204" idx="6"/>
                <a:endCxn id="203"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8A50A178-1207-499F-81A0-FCDECEF8ACC2}"/>
                  </a:ext>
                </a:extLst>
              </p:cNvPr>
              <p:cNvCxnSpPr>
                <a:cxnSpLocks/>
                <a:stCxn id="203" idx="4"/>
                <a:endCxn id="166"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CE7B2673-10CA-410B-B9FD-88FF5346AFE8}"/>
                  </a:ext>
                </a:extLst>
              </p:cNvPr>
              <p:cNvCxnSpPr>
                <a:stCxn id="206" idx="0"/>
                <a:endCxn id="205"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66A91BD0-FF8F-4EDD-A561-C6A6BB82CC43}"/>
                  </a:ext>
                </a:extLst>
              </p:cNvPr>
              <p:cNvCxnSpPr>
                <a:cxnSpLocks/>
                <a:stCxn id="206" idx="4"/>
                <a:endCxn id="166"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486580BD-6B19-4B41-9EE4-244BFC3E4318}"/>
                  </a:ext>
                </a:extLst>
              </p:cNvPr>
              <p:cNvCxnSpPr>
                <a:cxnSpLocks/>
                <a:stCxn id="207"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0A92ED85-5D59-427E-BB62-2E2F1711C6B3}"/>
                  </a:ext>
                </a:extLst>
              </p:cNvPr>
              <p:cNvCxnSpPr>
                <a:cxnSpLocks/>
                <a:stCxn id="241" idx="4"/>
                <a:endCxn id="166"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BE89FB4-886A-4430-852A-D08876CF5D34}"/>
                  </a:ext>
                </a:extLst>
              </p:cNvPr>
              <p:cNvCxnSpPr>
                <a:cxnSpLocks/>
                <a:stCxn id="208" idx="2"/>
                <a:endCxn id="166"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33979DAA-2BFC-47C8-AF16-F9077147A339}"/>
                  </a:ext>
                </a:extLst>
              </p:cNvPr>
              <p:cNvCxnSpPr>
                <a:cxnSpLocks/>
                <a:stCxn id="242" idx="2"/>
                <a:endCxn id="166"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FA91EFC8-C6C5-4627-9C67-6CBAEFA1C46B}"/>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A6D034FC-5490-446C-AE52-F270A07B610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604E2F60-1177-42D7-86A3-F261867EB42D}"/>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1039EF53-81DF-4523-8163-F2D9A04E18CE}"/>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a:extLst>
                  <a:ext uri="{FF2B5EF4-FFF2-40B4-BE49-F238E27FC236}">
                    <a16:creationId xmlns:a16="http://schemas.microsoft.com/office/drawing/2014/main" id="{27976533-204B-4A28-A053-0F0A5FE5E5D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57" name="Connector: Elbow 256">
                <a:extLst>
                  <a:ext uri="{FF2B5EF4-FFF2-40B4-BE49-F238E27FC236}">
                    <a16:creationId xmlns:a16="http://schemas.microsoft.com/office/drawing/2014/main" id="{E14171CD-B00E-46B1-8FF8-F2A190881521}"/>
                  </a:ext>
                </a:extLst>
              </p:cNvPr>
              <p:cNvCxnSpPr>
                <a:cxnSpLocks/>
                <a:stCxn id="253" idx="6"/>
                <a:endCxn id="166"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8A5B751D-000D-460A-9690-835327C60A47}"/>
                  </a:ext>
                </a:extLst>
              </p:cNvPr>
              <p:cNvCxnSpPr>
                <a:cxnSpLocks/>
                <a:stCxn id="252" idx="6"/>
                <a:endCxn id="166"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EC5C690C-A6D8-4A77-A716-192583014357}"/>
                  </a:ext>
                </a:extLst>
              </p:cNvPr>
              <p:cNvCxnSpPr>
                <a:cxnSpLocks/>
                <a:stCxn id="254" idx="6"/>
                <a:endCxn id="166"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45166C63-CD63-4FA7-9EEF-A250F8E37B78}"/>
                  </a:ext>
                </a:extLst>
              </p:cNvPr>
              <p:cNvCxnSpPr>
                <a:cxnSpLocks/>
                <a:stCxn id="255" idx="0"/>
                <a:endCxn id="166"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D1065CA2-9ACA-4286-8FF2-9D3620DE7EE8}"/>
                  </a:ext>
                </a:extLst>
              </p:cNvPr>
              <p:cNvCxnSpPr>
                <a:cxnSpLocks/>
                <a:stCxn id="256" idx="0"/>
                <a:endCxn id="166"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BB049916-3165-4D09-B013-B2899FAD7E8B}"/>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63" name="Connector: Elbow 262">
                <a:extLst>
                  <a:ext uri="{FF2B5EF4-FFF2-40B4-BE49-F238E27FC236}">
                    <a16:creationId xmlns:a16="http://schemas.microsoft.com/office/drawing/2014/main" id="{A4E14697-D9A4-4F7C-AEDD-D50FE2D3E83A}"/>
                  </a:ext>
                </a:extLst>
              </p:cNvPr>
              <p:cNvCxnSpPr>
                <a:cxnSpLocks/>
                <a:stCxn id="262" idx="0"/>
                <a:endCxn id="166"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635E1645-A5F7-40E3-AAEF-423EC1C9165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DEB35D99-FBF6-47B5-928C-7819A86AD3F2}"/>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1871F964-A64A-4D8E-9598-193C8E342E5C}"/>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7" name="Oval 266">
                <a:extLst>
                  <a:ext uri="{FF2B5EF4-FFF2-40B4-BE49-F238E27FC236}">
                    <a16:creationId xmlns:a16="http://schemas.microsoft.com/office/drawing/2014/main" id="{B3F4409C-71EA-4F21-A953-ADCE89BF74ED}"/>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7171893E-54B1-467D-9D6B-868FD050C0B3}"/>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69" name="Connector: Elbow 268">
                <a:extLst>
                  <a:ext uri="{FF2B5EF4-FFF2-40B4-BE49-F238E27FC236}">
                    <a16:creationId xmlns:a16="http://schemas.microsoft.com/office/drawing/2014/main" id="{BCB21E09-CB6B-4CA6-A7C3-8DF34844D502}"/>
                  </a:ext>
                </a:extLst>
              </p:cNvPr>
              <p:cNvCxnSpPr>
                <a:cxnSpLocks/>
                <a:stCxn id="166" idx="3"/>
                <a:endCxn id="265"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706341D-FF8C-443A-9C8A-9F1AC18CF289}"/>
                  </a:ext>
                </a:extLst>
              </p:cNvPr>
              <p:cNvCxnSpPr>
                <a:stCxn id="268" idx="6"/>
                <a:endCxn id="266"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AF562106-A0DE-49FB-BE75-3CF9CDEA1C2F}"/>
                  </a:ext>
                </a:extLst>
              </p:cNvPr>
              <p:cNvCxnSpPr>
                <a:cxnSpLocks/>
                <a:stCxn id="264" idx="6"/>
                <a:endCxn id="166"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096E753A-D21A-4DCD-9140-6D88E8D7EA85}"/>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10FBD107-70B4-4A90-9F82-84D6DA8D2A2E}"/>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74" name="Connector: Elbow 273">
                <a:extLst>
                  <a:ext uri="{FF2B5EF4-FFF2-40B4-BE49-F238E27FC236}">
                    <a16:creationId xmlns:a16="http://schemas.microsoft.com/office/drawing/2014/main" id="{3AD21109-BDA7-4E82-987F-528250F43115}"/>
                  </a:ext>
                </a:extLst>
              </p:cNvPr>
              <p:cNvCxnSpPr>
                <a:cxnSpLocks/>
                <a:stCxn id="166" idx="4"/>
                <a:endCxn id="272"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6459E5D1-F42E-4093-82A4-C40D377E4B9A}"/>
                  </a:ext>
                </a:extLst>
              </p:cNvPr>
              <p:cNvCxnSpPr>
                <a:cxnSpLocks/>
                <a:stCxn id="273" idx="2"/>
                <a:endCxn id="166"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F94D58C4-6E0C-47E5-B05A-EC291F018109}"/>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74C28210-2A45-4DDC-9E7C-9D595C1D5DB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B3C407E9-EAD9-479E-BFF7-E8CAA7042CC5}"/>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ABCD0814-E265-45BB-A2EC-B88B0AF5AF68}"/>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DBA5C58F-971E-4F5F-A47B-062F7DDA5154}"/>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EAFDD766-C700-418F-AEB3-13C625F1E062}"/>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cxnSp>
            <p:nvCxnSpPr>
              <p:cNvPr id="282" name="Connector: Elbow 281">
                <a:extLst>
                  <a:ext uri="{FF2B5EF4-FFF2-40B4-BE49-F238E27FC236}">
                    <a16:creationId xmlns:a16="http://schemas.microsoft.com/office/drawing/2014/main" id="{6D4B7CE7-469D-4DD8-8EF9-2A37C51830FF}"/>
                  </a:ext>
                </a:extLst>
              </p:cNvPr>
              <p:cNvCxnSpPr>
                <a:cxnSpLocks/>
                <a:stCxn id="166" idx="5"/>
                <a:endCxn id="276"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BC136DDA-6FE5-4B9A-A1D8-42A2A710EA58}"/>
                  </a:ext>
                </a:extLst>
              </p:cNvPr>
              <p:cNvCxnSpPr>
                <a:cxnSpLocks/>
                <a:stCxn id="166" idx="5"/>
                <a:endCxn id="277"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D16A6473-BD45-4900-B75F-C9724D3D9B8F}"/>
                  </a:ext>
                </a:extLst>
              </p:cNvPr>
              <p:cNvCxnSpPr>
                <a:cxnSpLocks/>
                <a:stCxn id="166" idx="5"/>
                <a:endCxn id="278"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71D30307-71EC-4AE5-8E54-EF421ED718FA}"/>
                  </a:ext>
                </a:extLst>
              </p:cNvPr>
              <p:cNvCxnSpPr>
                <a:cxnSpLocks/>
                <a:stCxn id="166" idx="5"/>
                <a:endCxn id="279"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E12EF8A9-7D79-431E-887C-A46E0CAAE72A}"/>
                  </a:ext>
                </a:extLst>
              </p:cNvPr>
              <p:cNvCxnSpPr>
                <a:stCxn id="276" idx="6"/>
                <a:endCxn id="280"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19CF18D0-9A78-4EF1-9544-35EFC1DD925E}"/>
                  </a:ext>
                </a:extLst>
              </p:cNvPr>
              <p:cNvCxnSpPr>
                <a:stCxn id="276" idx="6"/>
                <a:endCxn id="281"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3307137B-9D81-462E-A419-C84EF9DEEDD0}"/>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57E6D775-F1AB-4EC5-90FF-8D2EFE229502}"/>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a:extLst>
                  <a:ext uri="{FF2B5EF4-FFF2-40B4-BE49-F238E27FC236}">
                    <a16:creationId xmlns:a16="http://schemas.microsoft.com/office/drawing/2014/main" id="{754B69F0-E894-4D62-AAE5-193DE8378093}"/>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a:extLst>
                  <a:ext uri="{FF2B5EF4-FFF2-40B4-BE49-F238E27FC236}">
                    <a16:creationId xmlns:a16="http://schemas.microsoft.com/office/drawing/2014/main" id="{A300D572-024E-41D7-BADF-5F65F43DFB24}"/>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2" name="Oval 291">
                <a:extLst>
                  <a:ext uri="{FF2B5EF4-FFF2-40B4-BE49-F238E27FC236}">
                    <a16:creationId xmlns:a16="http://schemas.microsoft.com/office/drawing/2014/main" id="{154974E4-2493-481D-BB48-E99AA3DA6792}"/>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27E120A5-F06C-462B-B65C-6236231A2062}"/>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C3C9B068-6175-49EB-9B8F-39217A364CA0}"/>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DEB4033B-6032-4175-8626-15F4CBFB8003}"/>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C87101F-9FD6-4162-BC0C-20A956A9A5EE}"/>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a:extLst>
                <a:ext uri="{FF2B5EF4-FFF2-40B4-BE49-F238E27FC236}">
                  <a16:creationId xmlns:a16="http://schemas.microsoft.com/office/drawing/2014/main" id="{76C1D339-2618-4EDE-852F-75B3D847662E}"/>
                </a:ext>
              </a:extLst>
            </p:cNvPr>
            <p:cNvSpPr txBox="1"/>
            <p:nvPr/>
          </p:nvSpPr>
          <p:spPr>
            <a:xfrm>
              <a:off x="4581526" y="1371600"/>
              <a:ext cx="2040624" cy="222613"/>
            </a:xfrm>
            <a:prstGeom prst="rect">
              <a:avLst/>
            </a:prstGeom>
            <a:noFill/>
          </p:spPr>
          <p:txBody>
            <a:bodyPr wrap="none" lIns="0" tIns="0" rIns="0" bIns="0" rtlCol="0">
              <a:spAutoFit/>
            </a:bodyPr>
            <a:lstStyle/>
            <a:p>
              <a:pPr algn="l"/>
              <a:r>
                <a:rPr lang="en-US" sz="600" b="1">
                  <a:gradFill>
                    <a:gsLst>
                      <a:gs pos="2917">
                        <a:schemeClr val="accent1"/>
                      </a:gs>
                      <a:gs pos="31000">
                        <a:schemeClr val="accent1"/>
                      </a:gs>
                    </a:gsLst>
                    <a:lin ang="5400000" scaled="0"/>
                  </a:gradFill>
                </a:rPr>
                <a:t>ATTACKS AGAINST PCs</a:t>
              </a:r>
            </a:p>
          </p:txBody>
        </p:sp>
        <p:sp>
          <p:nvSpPr>
            <p:cNvPr id="162" name="TextBox 161">
              <a:extLst>
                <a:ext uri="{FF2B5EF4-FFF2-40B4-BE49-F238E27FC236}">
                  <a16:creationId xmlns:a16="http://schemas.microsoft.com/office/drawing/2014/main" id="{28655EA1-7949-43DE-8B38-BB7F18294D51}"/>
                </a:ext>
              </a:extLst>
            </p:cNvPr>
            <p:cNvSpPr txBox="1"/>
            <p:nvPr/>
          </p:nvSpPr>
          <p:spPr>
            <a:xfrm>
              <a:off x="9467849" y="1314450"/>
              <a:ext cx="2662860" cy="445227"/>
            </a:xfrm>
            <a:prstGeom prst="rect">
              <a:avLst/>
            </a:prstGeom>
            <a:noFill/>
          </p:spPr>
          <p:txBody>
            <a:bodyPr wrap="none" lIns="0" tIns="0" rIns="0" bIns="0" rtlCol="0">
              <a:spAutoFit/>
            </a:bodyPr>
            <a:lstStyle/>
            <a:p>
              <a:pPr algn="l"/>
              <a:r>
                <a:rPr lang="en-US" sz="600" b="1">
                  <a:gradFill>
                    <a:gsLst>
                      <a:gs pos="2917">
                        <a:schemeClr val="tx1"/>
                      </a:gs>
                      <a:gs pos="30000">
                        <a:schemeClr val="tx1"/>
                      </a:gs>
                    </a:gsLst>
                    <a:lin ang="5400000" scaled="0"/>
                  </a:gradFill>
                </a:rPr>
                <a:t>ATTACKS AGAINST </a:t>
              </a:r>
              <a:br>
                <a:rPr lang="en-US" sz="600" b="1">
                  <a:gradFill>
                    <a:gsLst>
                      <a:gs pos="2917">
                        <a:schemeClr val="tx1"/>
                      </a:gs>
                      <a:gs pos="30000">
                        <a:schemeClr val="tx1"/>
                      </a:gs>
                    </a:gsLst>
                    <a:lin ang="5400000" scaled="0"/>
                  </a:gradFill>
                </a:rPr>
              </a:br>
              <a:r>
                <a:rPr lang="en-US" sz="600" b="1">
                  <a:gradFill>
                    <a:gsLst>
                      <a:gs pos="2917">
                        <a:schemeClr val="tx1"/>
                      </a:gs>
                      <a:gs pos="30000">
                        <a:schemeClr val="tx1"/>
                      </a:gs>
                    </a:gsLst>
                    <a:lin ang="5400000" scaled="0"/>
                  </a:gradFill>
                </a:rPr>
                <a:t>EMPLOYEES AND CUSTOMERS</a:t>
              </a:r>
            </a:p>
          </p:txBody>
        </p:sp>
        <p:sp>
          <p:nvSpPr>
            <p:cNvPr id="163" name="TextBox 162">
              <a:extLst>
                <a:ext uri="{FF2B5EF4-FFF2-40B4-BE49-F238E27FC236}">
                  <a16:creationId xmlns:a16="http://schemas.microsoft.com/office/drawing/2014/main" id="{ED08EB74-0EEF-4975-A8E3-AC2108C370F1}"/>
                </a:ext>
              </a:extLst>
            </p:cNvPr>
            <p:cNvSpPr txBox="1"/>
            <p:nvPr/>
          </p:nvSpPr>
          <p:spPr>
            <a:xfrm>
              <a:off x="4124621" y="5705475"/>
              <a:ext cx="1600033" cy="445227"/>
            </a:xfrm>
            <a:prstGeom prst="rect">
              <a:avLst/>
            </a:prstGeom>
            <a:noFill/>
          </p:spPr>
          <p:txBody>
            <a:bodyPr wrap="none" lIns="0" tIns="0" rIns="0" bIns="0" rtlCol="0">
              <a:spAutoFit/>
            </a:bodyPr>
            <a:lstStyle/>
            <a:p>
              <a:pPr algn="r"/>
              <a:r>
                <a:rPr lang="en-US" sz="600" b="1">
                  <a:gradFill>
                    <a:gsLst>
                      <a:gs pos="2917">
                        <a:schemeClr val="accent5"/>
                      </a:gs>
                      <a:gs pos="31000">
                        <a:schemeClr val="accent5"/>
                      </a:gs>
                    </a:gsLst>
                    <a:lin ang="5400000" scaled="0"/>
                  </a:gradFill>
                </a:rPr>
                <a:t>ATTACKER </a:t>
              </a:r>
            </a:p>
            <a:p>
              <a:pPr algn="r"/>
              <a:r>
                <a:rPr lang="en-US" sz="600" b="1">
                  <a:gradFill>
                    <a:gsLst>
                      <a:gs pos="2917">
                        <a:schemeClr val="accent5"/>
                      </a:gs>
                      <a:gs pos="31000">
                        <a:schemeClr val="accent5"/>
                      </a:gs>
                    </a:gsLst>
                    <a:lin ang="5400000" scaled="0"/>
                  </a:gradFill>
                </a:rPr>
                <a:t>INFRASTRUCTURE</a:t>
              </a:r>
            </a:p>
          </p:txBody>
        </p:sp>
        <p:sp>
          <p:nvSpPr>
            <p:cNvPr id="164" name="TextBox 163">
              <a:extLst>
                <a:ext uri="{FF2B5EF4-FFF2-40B4-BE49-F238E27FC236}">
                  <a16:creationId xmlns:a16="http://schemas.microsoft.com/office/drawing/2014/main" id="{C085BC74-7BB4-4C81-8116-5099BB603F13}"/>
                </a:ext>
              </a:extLst>
            </p:cNvPr>
            <p:cNvSpPr txBox="1"/>
            <p:nvPr/>
          </p:nvSpPr>
          <p:spPr>
            <a:xfrm>
              <a:off x="7867650" y="6343651"/>
              <a:ext cx="2260917" cy="222613"/>
            </a:xfrm>
            <a:prstGeom prst="rect">
              <a:avLst/>
            </a:prstGeom>
            <a:noFill/>
          </p:spPr>
          <p:txBody>
            <a:bodyPr wrap="none" lIns="0" tIns="0" rIns="0" bIns="0" rtlCol="0">
              <a:spAutoFit/>
            </a:bodyPr>
            <a:lstStyle/>
            <a:p>
              <a:pPr algn="l"/>
              <a:r>
                <a:rPr lang="en-US" sz="600" b="1">
                  <a:gradFill>
                    <a:gsLst>
                      <a:gs pos="2917">
                        <a:schemeClr val="tx1"/>
                      </a:gs>
                      <a:gs pos="30000">
                        <a:schemeClr val="tx1"/>
                      </a:gs>
                    </a:gsLst>
                    <a:lin ang="5400000" scaled="0"/>
                  </a:gradFill>
                </a:rPr>
                <a:t>COLLECTIVE KNOWLEDGE</a:t>
              </a:r>
            </a:p>
          </p:txBody>
        </p:sp>
        <p:sp>
          <p:nvSpPr>
            <p:cNvPr id="165" name="TextBox 164">
              <a:extLst>
                <a:ext uri="{FF2B5EF4-FFF2-40B4-BE49-F238E27FC236}">
                  <a16:creationId xmlns:a16="http://schemas.microsoft.com/office/drawing/2014/main" id="{793CBB6B-28CA-4F05-AE48-F34CDBDB6E03}"/>
                </a:ext>
              </a:extLst>
            </p:cNvPr>
            <p:cNvSpPr txBox="1"/>
            <p:nvPr/>
          </p:nvSpPr>
          <p:spPr>
            <a:xfrm>
              <a:off x="10182226" y="5248275"/>
              <a:ext cx="1588441" cy="445227"/>
            </a:xfrm>
            <a:prstGeom prst="rect">
              <a:avLst/>
            </a:prstGeom>
            <a:noFill/>
          </p:spPr>
          <p:txBody>
            <a:bodyPr wrap="none" lIns="0" tIns="0" rIns="0" bIns="0" rtlCol="0">
              <a:spAutoFit/>
            </a:bodyPr>
            <a:lstStyle/>
            <a:p>
              <a:pPr algn="l"/>
              <a:r>
                <a:rPr lang="en-US" sz="600" b="1">
                  <a:gradFill>
                    <a:gsLst>
                      <a:gs pos="2917">
                        <a:srgbClr val="00BCF2"/>
                      </a:gs>
                      <a:gs pos="30000">
                        <a:srgbClr val="00BCF2"/>
                      </a:gs>
                    </a:gsLst>
                    <a:lin ang="5400000" scaled="0"/>
                  </a:gradFill>
                </a:rPr>
                <a:t>SERVICES AIDING </a:t>
              </a:r>
              <a:br>
                <a:rPr lang="en-US" sz="600" b="1">
                  <a:gradFill>
                    <a:gsLst>
                      <a:gs pos="2917">
                        <a:srgbClr val="00BCF2"/>
                      </a:gs>
                      <a:gs pos="30000">
                        <a:srgbClr val="00BCF2"/>
                      </a:gs>
                    </a:gsLst>
                    <a:lin ang="5400000" scaled="0"/>
                  </a:gradFill>
                </a:rPr>
              </a:br>
              <a:r>
                <a:rPr lang="en-US" sz="600" b="1">
                  <a:gradFill>
                    <a:gsLst>
                      <a:gs pos="2917">
                        <a:srgbClr val="00BCF2"/>
                      </a:gs>
                      <a:gs pos="30000">
                        <a:srgbClr val="00BCF2"/>
                      </a:gs>
                    </a:gsLst>
                    <a:lin ang="5400000" scaled="0"/>
                  </a:gradFill>
                </a:rPr>
                <a:t>THE “CASH OUT”</a:t>
              </a:r>
            </a:p>
          </p:txBody>
        </p:sp>
      </p:grpSp>
    </p:spTree>
    <p:extLst>
      <p:ext uri="{BB962C8B-B14F-4D97-AF65-F5344CB8AC3E}">
        <p14:creationId xmlns:p14="http://schemas.microsoft.com/office/powerpoint/2010/main" val="146104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7">
                                            <p:txEl>
                                              <p:pRg st="0" end="0"/>
                                            </p:txEl>
                                          </p:spTgt>
                                        </p:tgtEl>
                                        <p:attrNameLst>
                                          <p:attrName>style.visibility</p:attrName>
                                        </p:attrNameLst>
                                      </p:cBhvr>
                                      <p:to>
                                        <p:strVal val="visible"/>
                                      </p:to>
                                    </p:set>
                                    <p:animEffect transition="in" filter="fade">
                                      <p:cBhvr>
                                        <p:cTn id="20" dur="500"/>
                                        <p:tgtEl>
                                          <p:spTgt spid="70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07">
                                            <p:txEl>
                                              <p:pRg st="1" end="1"/>
                                            </p:txEl>
                                          </p:spTgt>
                                        </p:tgtEl>
                                        <p:attrNameLst>
                                          <p:attrName>style.visibility</p:attrName>
                                        </p:attrNameLst>
                                      </p:cBhvr>
                                      <p:to>
                                        <p:strVal val="visible"/>
                                      </p:to>
                                    </p:set>
                                    <p:animEffect transition="in" filter="fade">
                                      <p:cBhvr>
                                        <p:cTn id="24" dur="250"/>
                                        <p:tgtEl>
                                          <p:spTgt spid="70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07">
                                            <p:txEl>
                                              <p:pRg st="2" end="2"/>
                                            </p:txEl>
                                          </p:spTgt>
                                        </p:tgtEl>
                                        <p:attrNameLst>
                                          <p:attrName>style.visibility</p:attrName>
                                        </p:attrNameLst>
                                      </p:cBhvr>
                                      <p:to>
                                        <p:strVal val="visible"/>
                                      </p:to>
                                    </p:set>
                                    <p:animEffect transition="in" filter="fade">
                                      <p:cBhvr>
                                        <p:cTn id="29" dur="250"/>
                                        <p:tgtEl>
                                          <p:spTgt spid="707">
                                            <p:txEl>
                                              <p:pRg st="2" end="2"/>
                                            </p:txEl>
                                          </p:spTgt>
                                        </p:tgtEl>
                                      </p:cBhvr>
                                    </p:animEffect>
                                  </p:childTnLst>
                                </p:cTn>
                              </p:par>
                            </p:childTnLst>
                          </p:cTn>
                        </p:par>
                        <p:par>
                          <p:cTn id="30" fill="hold">
                            <p:stCondLst>
                              <p:cond delay="250"/>
                            </p:stCondLst>
                            <p:childTnLst>
                              <p:par>
                                <p:cTn id="31" presetID="10" presetClass="entr" presetSubtype="0" fill="hold" nodeType="afterEffect">
                                  <p:stCondLst>
                                    <p:cond delay="0"/>
                                  </p:stCondLst>
                                  <p:childTnLst>
                                    <p:set>
                                      <p:cBhvr>
                                        <p:cTn id="32" dur="1" fill="hold">
                                          <p:stCondLst>
                                            <p:cond delay="0"/>
                                          </p:stCondLst>
                                        </p:cTn>
                                        <p:tgtEl>
                                          <p:spTgt spid="707">
                                            <p:txEl>
                                              <p:pRg st="3" end="3"/>
                                            </p:txEl>
                                          </p:spTgt>
                                        </p:tgtEl>
                                        <p:attrNameLst>
                                          <p:attrName>style.visibility</p:attrName>
                                        </p:attrNameLst>
                                      </p:cBhvr>
                                      <p:to>
                                        <p:strVal val="visible"/>
                                      </p:to>
                                    </p:set>
                                    <p:animEffect transition="in" filter="fade">
                                      <p:cBhvr>
                                        <p:cTn id="33" dur="250"/>
                                        <p:tgtEl>
                                          <p:spTgt spid="707">
                                            <p:txEl>
                                              <p:pRg st="3" end="3"/>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07">
                                            <p:txEl>
                                              <p:pRg st="4" end="4"/>
                                            </p:txEl>
                                          </p:spTgt>
                                        </p:tgtEl>
                                        <p:attrNameLst>
                                          <p:attrName>style.visibility</p:attrName>
                                        </p:attrNameLst>
                                      </p:cBhvr>
                                      <p:to>
                                        <p:strVal val="visible"/>
                                      </p:to>
                                    </p:set>
                                    <p:animEffect transition="in" filter="fade">
                                      <p:cBhvr>
                                        <p:cTn id="37" dur="250"/>
                                        <p:tgtEl>
                                          <p:spTgt spid="707">
                                            <p:txEl>
                                              <p:pRg st="4" end="4"/>
                                            </p:txEl>
                                          </p:spTgt>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707">
                                            <p:txEl>
                                              <p:pRg st="5" end="5"/>
                                            </p:txEl>
                                          </p:spTgt>
                                        </p:tgtEl>
                                        <p:attrNameLst>
                                          <p:attrName>style.visibility</p:attrName>
                                        </p:attrNameLst>
                                      </p:cBhvr>
                                      <p:to>
                                        <p:strVal val="visible"/>
                                      </p:to>
                                    </p:set>
                                    <p:animEffect transition="in" filter="fade">
                                      <p:cBhvr>
                                        <p:cTn id="41" dur="250"/>
                                        <p:tgtEl>
                                          <p:spTgt spid="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1" y="1350562"/>
            <a:ext cx="12191999" cy="533159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1046414" y="1946524"/>
            <a:ext cx="961269" cy="961269"/>
          </a:xfrm>
          <a:prstGeom prst="ellipse">
            <a:avLst/>
          </a:prstGeom>
          <a:solidFill>
            <a:srgbClr val="FF9084"/>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400698" y="277702"/>
            <a:ext cx="11018520" cy="923330"/>
          </a:xfrm>
        </p:spPr>
        <p:txBody>
          <a:bodyPr/>
          <a:lstStyle/>
          <a:p>
            <a:r>
              <a:rPr lang="en-US"/>
              <a:t>Machine Learning </a:t>
            </a:r>
            <a:r>
              <a:rPr lang="en-US">
                <a:solidFill>
                  <a:srgbClr val="FF0000"/>
                </a:solidFill>
              </a:rPr>
              <a:t>also brings risks</a:t>
            </a:r>
            <a:br>
              <a:rPr lang="en-US"/>
            </a:br>
            <a:r>
              <a:rPr lang="en-US" sz="2400" b="0">
                <a:latin typeface="Segoe UI Semilight" panose="020B0402040204020203" pitchFamily="34" charset="0"/>
                <a:cs typeface="Segoe UI Semilight" panose="020B0402040204020203" pitchFamily="34" charset="0"/>
              </a:rPr>
              <a:t>Must manage potential negative consequences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84775" y="2019490"/>
            <a:ext cx="6813549" cy="2654738"/>
            <a:chOff x="1377950" y="2025650"/>
            <a:chExt cx="9613901" cy="3745828"/>
          </a:xfrm>
          <a:solidFill>
            <a:srgbClr val="FF9084"/>
          </a:solidFill>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grp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grp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1046414" y="4688851"/>
            <a:ext cx="7381123" cy="461665"/>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2. Can inadvertently reveal private/secret information</a:t>
            </a:r>
          </a:p>
        </p:txBody>
      </p:sp>
      <p:sp>
        <p:nvSpPr>
          <p:cNvPr id="22" name="Rectangle 21">
            <a:extLst>
              <a:ext uri="{FF2B5EF4-FFF2-40B4-BE49-F238E27FC236}">
                <a16:creationId xmlns:a16="http://schemas.microsoft.com/office/drawing/2014/main" id="{34E4A37C-348F-47FC-84C1-7A1CFA13C666}"/>
              </a:ext>
            </a:extLst>
          </p:cNvPr>
          <p:cNvSpPr/>
          <p:nvPr/>
        </p:nvSpPr>
        <p:spPr>
          <a:xfrm>
            <a:off x="868256" y="1411386"/>
            <a:ext cx="3773918" cy="461665"/>
          </a:xfrm>
          <a:prstGeom prst="rect">
            <a:avLst/>
          </a:prstGeom>
        </p:spPr>
        <p:txBody>
          <a:bodyPr wrap="square">
            <a:spAutoFit/>
          </a:bodyPr>
          <a:lstStyle/>
          <a:p>
            <a:pPr defTabSz="932472" fontAlgn="base">
              <a:spcBef>
                <a:spcPct val="0"/>
              </a:spcBef>
              <a:spcAft>
                <a:spcPct val="0"/>
              </a:spcAft>
            </a:pPr>
            <a:r>
              <a:rPr lang="en-US" sz="2400">
                <a:solidFill>
                  <a:srgbClr val="FF9084"/>
                </a:solidFill>
                <a:latin typeface="Segoe UI"/>
                <a:ea typeface="Segoe UI" pitchFamily="34" charset="0"/>
                <a:cs typeface="Segoe UI" pitchFamily="34" charset="0"/>
              </a:rPr>
              <a:t>1. Can amplify human bias</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521" y="2229341"/>
            <a:ext cx="415529" cy="415529"/>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047237" y="3416689"/>
            <a:ext cx="1365626" cy="1252223"/>
          </a:xfrm>
          <a:prstGeom prst="diamond">
            <a:avLst/>
          </a:prstGeom>
          <a:solidFill>
            <a:srgbClr val="FF9084"/>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2285" y="3875283"/>
            <a:ext cx="415529" cy="415529"/>
          </a:xfrm>
          <a:prstGeom prst="rect">
            <a:avLst/>
          </a:prstGeom>
        </p:spPr>
      </p:pic>
      <p:sp>
        <p:nvSpPr>
          <p:cNvPr id="16" name="Rectangle 15">
            <a:extLst>
              <a:ext uri="{FF2B5EF4-FFF2-40B4-BE49-F238E27FC236}">
                <a16:creationId xmlns:a16="http://schemas.microsoft.com/office/drawing/2014/main" id="{B7BBC43C-B0A2-4949-80D9-989C0108FCBE}"/>
              </a:ext>
            </a:extLst>
          </p:cNvPr>
          <p:cNvSpPr/>
          <p:nvPr/>
        </p:nvSpPr>
        <p:spPr>
          <a:xfrm>
            <a:off x="1046414" y="5221114"/>
            <a:ext cx="10752360" cy="738664"/>
          </a:xfrm>
          <a:prstGeom prst="rect">
            <a:avLst/>
          </a:prstGeom>
        </p:spPr>
        <p:txBody>
          <a:bodyPr wrap="square">
            <a:spAutoFit/>
          </a:bodyPr>
          <a:lstStyle/>
          <a:p>
            <a:pPr marL="342900" marR="0" lvl="0" indent="-34290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3. Can miss</a:t>
            </a:r>
            <a:r>
              <a:rPr kumimoji="0" lang="en-US" sz="2400" b="0" i="0" u="none" strike="noStrike" kern="1200" cap="none" spc="0" normalizeH="0" noProof="0" dirty="0">
                <a:ln>
                  <a:noFill/>
                </a:ln>
                <a:solidFill>
                  <a:srgbClr val="FF9084"/>
                </a:solidFill>
                <a:effectLst/>
                <a:uLnTx/>
                <a:uFillTx/>
                <a:latin typeface="Segoe UI"/>
                <a:ea typeface="Segoe UI" pitchFamily="34" charset="0"/>
                <a:cs typeface="Segoe UI" pitchFamily="34" charset="0"/>
              </a:rPr>
              <a:t> critical </a:t>
            </a:r>
            <a:r>
              <a:rPr kumimoji="0" lang="en-US" sz="2400" b="0" i="0"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context and implications</a:t>
            </a:r>
          </a:p>
          <a:p>
            <a:pPr marL="342900" lvl="1" defTabSz="932472" fontAlgn="base">
              <a:spcBef>
                <a:spcPct val="0"/>
              </a:spcBef>
              <a:spcAft>
                <a:spcPct val="0"/>
              </a:spcAft>
              <a:defRPr/>
            </a:pPr>
            <a:r>
              <a:rPr kumimoji="0" lang="en-US" b="0" i="1"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(e.g. Confuse innocent “John Smith” with </a:t>
            </a:r>
            <a:r>
              <a:rPr lang="en-US" i="1" dirty="0">
                <a:solidFill>
                  <a:srgbClr val="FF9084"/>
                </a:solidFill>
                <a:latin typeface="Segoe UI"/>
                <a:ea typeface="Segoe UI" pitchFamily="34" charset="0"/>
                <a:cs typeface="Segoe UI" pitchFamily="34" charset="0"/>
              </a:rPr>
              <a:t>another </a:t>
            </a:r>
            <a:r>
              <a:rPr kumimoji="0" lang="en-US" b="0" i="1" u="none" strike="noStrike" kern="1200" cap="none" spc="0" normalizeH="0" noProof="0" dirty="0">
                <a:ln>
                  <a:noFill/>
                </a:ln>
                <a:solidFill>
                  <a:srgbClr val="FF9084"/>
                </a:solidFill>
                <a:effectLst/>
                <a:uLnTx/>
                <a:uFillTx/>
                <a:latin typeface="Segoe UI"/>
                <a:ea typeface="Segoe UI" pitchFamily="34" charset="0"/>
                <a:cs typeface="Segoe UI" pitchFamily="34" charset="0"/>
              </a:rPr>
              <a:t>“</a:t>
            </a:r>
            <a:r>
              <a:rPr kumimoji="0" lang="en-US" b="0" i="1"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John Smith” with criminal record and same birthdate)</a:t>
            </a:r>
          </a:p>
        </p:txBody>
      </p:sp>
      <p:sp>
        <p:nvSpPr>
          <p:cNvPr id="18" name="Rectangle 17">
            <a:extLst>
              <a:ext uri="{FF2B5EF4-FFF2-40B4-BE49-F238E27FC236}">
                <a16:creationId xmlns:a16="http://schemas.microsoft.com/office/drawing/2014/main" id="{F8D9E84C-5E1B-4F97-9175-35DE3F0F5AF2}"/>
              </a:ext>
            </a:extLst>
          </p:cNvPr>
          <p:cNvSpPr/>
          <p:nvPr/>
        </p:nvSpPr>
        <p:spPr>
          <a:xfrm>
            <a:off x="1046414" y="5917753"/>
            <a:ext cx="10752360" cy="461665"/>
          </a:xfrm>
          <a:prstGeom prst="rect">
            <a:avLst/>
          </a:prstGeom>
        </p:spPr>
        <p:txBody>
          <a:bodyPr wrap="square">
            <a:spAutoFit/>
          </a:bodyPr>
          <a:lstStyle/>
          <a:p>
            <a:pPr marL="342900" lvl="0" indent="-342900" defTabSz="932472" fontAlgn="base">
              <a:spcBef>
                <a:spcPct val="0"/>
              </a:spcBef>
              <a:spcAft>
                <a:spcPct val="0"/>
              </a:spcAft>
              <a:defRPr/>
            </a:pPr>
            <a:r>
              <a:rPr lang="en-US" sz="2400" dirty="0">
                <a:solidFill>
                  <a:srgbClr val="FF9084"/>
                </a:solidFill>
                <a:latin typeface="Segoe UI"/>
                <a:ea typeface="Segoe UI" pitchFamily="34" charset="0"/>
                <a:cs typeface="Segoe UI" pitchFamily="34" charset="0"/>
              </a:rPr>
              <a:t>4</a:t>
            </a:r>
            <a:r>
              <a:rPr kumimoji="0" lang="en-US" sz="2400" b="0" i="0"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 Can be </a:t>
            </a:r>
            <a:r>
              <a:rPr kumimoji="0" lang="en-US" sz="2400" b="0" i="0" u="none" strike="noStrike" kern="1200" cap="none" spc="0" normalizeH="0" noProof="0" dirty="0">
                <a:ln>
                  <a:noFill/>
                </a:ln>
                <a:solidFill>
                  <a:srgbClr val="FF9084"/>
                </a:solidFill>
                <a:effectLst/>
                <a:uLnTx/>
                <a:uFillTx/>
                <a:latin typeface="Segoe UI"/>
                <a:ea typeface="Segoe UI" pitchFamily="34" charset="0"/>
                <a:cs typeface="Segoe UI" pitchFamily="34" charset="0"/>
              </a:rPr>
              <a:t>fed </a:t>
            </a:r>
            <a:r>
              <a:rPr kumimoji="0" lang="en-US" sz="2400" b="0" i="0" u="none" strike="noStrike" kern="1200" cap="none" spc="0" normalizeH="0" baseline="0" noProof="0" dirty="0">
                <a:ln>
                  <a:noFill/>
                </a:ln>
                <a:solidFill>
                  <a:srgbClr val="FF9084"/>
                </a:solidFill>
                <a:effectLst/>
                <a:uLnTx/>
                <a:uFillTx/>
                <a:latin typeface="Segoe UI"/>
                <a:ea typeface="Segoe UI" pitchFamily="34" charset="0"/>
                <a:cs typeface="Segoe UI" pitchFamily="34" charset="0"/>
              </a:rPr>
              <a:t>false/malicious </a:t>
            </a:r>
            <a:r>
              <a:rPr lang="en-US" sz="2400" dirty="0">
                <a:solidFill>
                  <a:srgbClr val="FF9084"/>
                </a:solidFill>
                <a:ea typeface="Segoe UI" pitchFamily="34" charset="0"/>
                <a:cs typeface="Segoe UI" pitchFamily="34" charset="0"/>
              </a:rPr>
              <a:t>data </a:t>
            </a:r>
            <a:r>
              <a:rPr kumimoji="0" lang="en-US" sz="2400" b="0" i="0" u="none" strike="noStrike" kern="1200" cap="none" spc="0" normalizeH="0" noProof="0" dirty="0">
                <a:ln>
                  <a:noFill/>
                </a:ln>
                <a:solidFill>
                  <a:srgbClr val="FF9084"/>
                </a:solidFill>
                <a:effectLst/>
                <a:uLnTx/>
                <a:uFillTx/>
                <a:latin typeface="Segoe UI"/>
                <a:ea typeface="Segoe UI" pitchFamily="34" charset="0"/>
                <a:cs typeface="Segoe UI" pitchFamily="34" charset="0"/>
              </a:rPr>
              <a:t> </a:t>
            </a:r>
            <a:endParaRPr kumimoji="0" lang="en-US" b="0" i="1" u="none" strike="noStrike" kern="1200" cap="none" spc="0" normalizeH="0" baseline="0" noProof="0" dirty="0">
              <a:ln>
                <a:noFill/>
              </a:ln>
              <a:solidFill>
                <a:srgbClr val="FF9084"/>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FBB59DF-5A53-4DFD-88F2-440313F0D4AF}"/>
              </a:ext>
            </a:extLst>
          </p:cNvPr>
          <p:cNvSpPr/>
          <p:nvPr/>
        </p:nvSpPr>
        <p:spPr>
          <a:xfrm>
            <a:off x="5817114" y="6000321"/>
            <a:ext cx="5602104" cy="338554"/>
          </a:xfrm>
          <a:prstGeom prst="rect">
            <a:avLst/>
          </a:prstGeom>
          <a:solidFill>
            <a:schemeClr val="bg1"/>
          </a:solidFill>
        </p:spPr>
        <p:txBody>
          <a:bodyPr wrap="square">
            <a:spAutoFit/>
          </a:bodyPr>
          <a:lstStyle/>
          <a:p>
            <a:r>
              <a:rPr lang="en-US" sz="1600" i="1" dirty="0">
                <a:ea typeface="Segoe UI" pitchFamily="34" charset="0"/>
                <a:cs typeface="Segoe UI" pitchFamily="34" charset="0"/>
              </a:rPr>
              <a:t>Microsoft Mitigation Approach – </a:t>
            </a:r>
            <a:r>
              <a:rPr lang="en-US" sz="1600" i="1" dirty="0">
                <a:ea typeface="Segoe UI" pitchFamily="34" charset="0"/>
                <a:cs typeface="Segoe UI" pitchFamily="34" charset="0"/>
                <a:hlinkClick r:id="rId5"/>
              </a:rPr>
              <a:t>https://aka.ms/ProtectingML</a:t>
            </a:r>
            <a:r>
              <a:rPr lang="en-US" sz="1600" i="1" dirty="0">
                <a:ea typeface="Segoe UI" pitchFamily="34" charset="0"/>
                <a:cs typeface="Segoe UI" pitchFamily="34" charset="0"/>
              </a:rPr>
              <a:t> </a:t>
            </a:r>
            <a:endParaRPr lang="en-US" sz="1600" dirty="0"/>
          </a:p>
        </p:txBody>
      </p:sp>
    </p:spTree>
    <p:extLst>
      <p:ext uri="{BB962C8B-B14F-4D97-AF65-F5344CB8AC3E}">
        <p14:creationId xmlns:p14="http://schemas.microsoft.com/office/powerpoint/2010/main" val="36879465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6" grpId="0"/>
      <p:bldP spid="18"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4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E85227-1643-4155-B21C-D7BC9ADD98A7}"/>
              </a:ext>
            </a:extLst>
          </p:cNvPr>
          <p:cNvPicPr>
            <a:picLocks noChangeAspect="1"/>
          </p:cNvPicPr>
          <p:nvPr/>
        </p:nvPicPr>
        <p:blipFill>
          <a:blip r:embed="rId3"/>
          <a:stretch>
            <a:fillRect/>
          </a:stretch>
        </p:blipFill>
        <p:spPr>
          <a:xfrm>
            <a:off x="7158945" y="830700"/>
            <a:ext cx="4668879" cy="4669542"/>
          </a:xfrm>
          <a:prstGeom prst="rect">
            <a:avLst/>
          </a:prstGeom>
        </p:spPr>
      </p:pic>
      <p:sp>
        <p:nvSpPr>
          <p:cNvPr id="4" name="Title 3">
            <a:extLst>
              <a:ext uri="{FF2B5EF4-FFF2-40B4-BE49-F238E27FC236}">
                <a16:creationId xmlns:a16="http://schemas.microsoft.com/office/drawing/2014/main" id="{096EEAFD-B979-4678-AC1D-1F050792A115}"/>
              </a:ext>
            </a:extLst>
          </p:cNvPr>
          <p:cNvSpPr>
            <a:spLocks noGrp="1"/>
          </p:cNvSpPr>
          <p:nvPr>
            <p:ph type="title"/>
          </p:nvPr>
        </p:nvSpPr>
        <p:spPr/>
        <p:txBody>
          <a:bodyPr/>
          <a:lstStyle/>
          <a:p>
            <a:r>
              <a:rPr lang="en-US">
                <a:solidFill>
                  <a:schemeClr val="bg1"/>
                </a:solidFill>
              </a:rPr>
              <a:t>Machine Learning in Microsoft Security</a:t>
            </a:r>
          </a:p>
        </p:txBody>
      </p:sp>
      <p:sp>
        <p:nvSpPr>
          <p:cNvPr id="6" name="Text Placeholder 5">
            <a:extLst>
              <a:ext uri="{FF2B5EF4-FFF2-40B4-BE49-F238E27FC236}">
                <a16:creationId xmlns:a16="http://schemas.microsoft.com/office/drawing/2014/main" id="{C2DC94C6-1718-4225-9062-0F3FED2E870A}"/>
              </a:ext>
            </a:extLst>
          </p:cNvPr>
          <p:cNvSpPr>
            <a:spLocks noGrp="1"/>
          </p:cNvSpPr>
          <p:nvPr>
            <p:ph type="body" sz="quarter" idx="10"/>
          </p:nvPr>
        </p:nvSpPr>
        <p:spPr>
          <a:xfrm>
            <a:off x="588263" y="1357758"/>
            <a:ext cx="11018520" cy="4493538"/>
          </a:xfrm>
          <a:prstGeom prst="rect">
            <a:avLst/>
          </a:prstGeom>
        </p:spPr>
        <p:txBody>
          <a:bodyPr wrap="square">
            <a:spAutoFit/>
          </a:bodyPr>
          <a:lstStyle/>
          <a:p>
            <a:r>
              <a:rPr lang="en-US" dirty="0">
                <a:solidFill>
                  <a:schemeClr val="bg1"/>
                </a:solidFill>
                <a:latin typeface="Calibri" panose="020F0502020204030204" pitchFamily="34" charset="0"/>
                <a:ea typeface="Calibri" panose="020F0502020204030204" pitchFamily="34" charset="0"/>
              </a:rPr>
              <a:t>We use machine learning extensively to</a:t>
            </a:r>
          </a:p>
          <a:p>
            <a:pPr marL="457200" indent="-45720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rPr>
              <a:t>Reduce manual effort</a:t>
            </a:r>
          </a:p>
          <a:p>
            <a:pPr marL="457200" indent="-45720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rPr>
              <a:t>Reduce wasted effort on false positives</a:t>
            </a:r>
          </a:p>
          <a:p>
            <a:pPr marL="457200" indent="-457200">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rPr>
              <a:t>Speed up detection</a:t>
            </a:r>
          </a:p>
          <a:p>
            <a:endParaRPr lang="en-US" sz="1200" dirty="0">
              <a:solidFill>
                <a:schemeClr val="bg1"/>
              </a:solidFill>
              <a:latin typeface="Calibri" panose="020F0502020204030204" pitchFamily="34" charset="0"/>
              <a:ea typeface="Calibri" panose="020F0502020204030204" pitchFamily="34" charset="0"/>
            </a:endParaRPr>
          </a:p>
          <a:p>
            <a:endParaRPr lang="en-US" sz="1200" dirty="0">
              <a:solidFill>
                <a:schemeClr val="bg1"/>
              </a:solidFill>
              <a:latin typeface="Calibri" panose="020F0502020204030204" pitchFamily="34" charset="0"/>
              <a:ea typeface="Calibri" panose="020F0502020204030204" pitchFamily="34" charset="0"/>
            </a:endParaRPr>
          </a:p>
          <a:p>
            <a:endParaRPr lang="en-US" sz="1200" dirty="0">
              <a:solidFill>
                <a:schemeClr val="bg1"/>
              </a:solidFill>
              <a:latin typeface="Calibri" panose="020F0502020204030204" pitchFamily="34" charset="0"/>
              <a:ea typeface="Calibri" panose="020F0502020204030204" pitchFamily="34" charset="0"/>
            </a:endParaRPr>
          </a:p>
          <a:p>
            <a:endParaRPr lang="en-US" sz="1200" dirty="0">
              <a:solidFill>
                <a:schemeClr val="bg1"/>
              </a:solidFill>
              <a:latin typeface="Calibri" panose="020F0502020204030204" pitchFamily="34" charset="0"/>
              <a:ea typeface="Calibri" panose="020F0502020204030204" pitchFamily="34" charset="0"/>
            </a:endParaRPr>
          </a:p>
          <a:p>
            <a:endParaRPr lang="en-US" sz="1200" dirty="0">
              <a:solidFill>
                <a:schemeClr val="bg1"/>
              </a:solidFill>
              <a:latin typeface="Calibri" panose="020F0502020204030204" pitchFamily="34" charset="0"/>
              <a:ea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rPr>
              <a:t>Examples:</a:t>
            </a: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solidFill>
                  <a:schemeClr val="bg1"/>
                </a:solidFill>
                <a:latin typeface="Calibri" panose="020F0502020204030204" pitchFamily="34" charset="0"/>
                <a:ea typeface="Times New Roman" panose="02020603050405020304" pitchFamily="18" charset="0"/>
              </a:rPr>
              <a:t>Defender ATP Antivirus - rapid detection and blocking of new threats</a:t>
            </a: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solidFill>
                  <a:schemeClr val="bg1"/>
                </a:solidFill>
                <a:latin typeface="Calibri" panose="020F0502020204030204" pitchFamily="34" charset="0"/>
                <a:ea typeface="Times New Roman" panose="02020603050405020304" pitchFamily="18" charset="0"/>
              </a:rPr>
              <a:t>Azure - Rule recommendations for Application whitelisting</a:t>
            </a: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solidFill>
                  <a:schemeClr val="bg1"/>
                </a:solidFill>
                <a:latin typeface="Calibri" panose="020F0502020204030204" pitchFamily="34" charset="0"/>
                <a:ea typeface="Times New Roman" panose="02020603050405020304" pitchFamily="18" charset="0"/>
              </a:rPr>
              <a:t>Azure - Threat detection via Malicious User Profiling, Compromised VM behavior</a:t>
            </a:r>
            <a:endParaRPr lang="en-US" sz="2400" dirty="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00548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26536-F6D4-40D9-8B6D-C061A4186420}"/>
              </a:ext>
            </a:extLst>
          </p:cNvPr>
          <p:cNvSpPr>
            <a:spLocks noGrp="1"/>
          </p:cNvSpPr>
          <p:nvPr>
            <p:ph type="title"/>
          </p:nvPr>
        </p:nvSpPr>
        <p:spPr/>
        <p:txBody>
          <a:bodyPr/>
          <a:lstStyle/>
          <a:p>
            <a:r>
              <a:rPr lang="en-US"/>
              <a:t>Results from Machine Learning</a:t>
            </a:r>
          </a:p>
        </p:txBody>
      </p:sp>
      <p:sp>
        <p:nvSpPr>
          <p:cNvPr id="5" name="Shape 382">
            <a:extLst>
              <a:ext uri="{FF2B5EF4-FFF2-40B4-BE49-F238E27FC236}">
                <a16:creationId xmlns:a16="http://schemas.microsoft.com/office/drawing/2014/main" id="{771434C3-82E1-489C-B1EB-7DF174772BA2}"/>
              </a:ext>
            </a:extLst>
          </p:cNvPr>
          <p:cNvSpPr txBox="1"/>
          <p:nvPr/>
        </p:nvSpPr>
        <p:spPr>
          <a:xfrm>
            <a:off x="7471731" y="5904743"/>
            <a:ext cx="3708358" cy="380400"/>
          </a:xfrm>
          <a:prstGeom prst="rect">
            <a:avLst/>
          </a:prstGeom>
          <a:noFill/>
          <a:ln>
            <a:noFill/>
          </a:ln>
        </p:spPr>
        <p:txBody>
          <a:bodyPr lIns="91425" tIns="91425" rIns="91425" bIns="91425" anchor="t" anchorCtr="0">
            <a:noAutofit/>
          </a:bodyPr>
          <a:lstStyle/>
          <a:p>
            <a:pPr lvl="0">
              <a:spcBef>
                <a:spcPts val="0"/>
              </a:spcBef>
              <a:buNone/>
            </a:pPr>
            <a:r>
              <a:rPr lang="en-US">
                <a:gradFill>
                  <a:gsLst>
                    <a:gs pos="0">
                      <a:schemeClr val="tx1"/>
                    </a:gs>
                    <a:gs pos="100000">
                      <a:schemeClr val="tx1"/>
                    </a:gs>
                  </a:gsLst>
                  <a:lin ang="5400000" scaled="1"/>
                </a:gradFill>
              </a:rPr>
              <a:t>Work by Mace et. al, Microsoft</a:t>
            </a:r>
          </a:p>
        </p:txBody>
      </p:sp>
      <p:grpSp>
        <p:nvGrpSpPr>
          <p:cNvPr id="4" name="Group 3">
            <a:extLst>
              <a:ext uri="{FF2B5EF4-FFF2-40B4-BE49-F238E27FC236}">
                <a16:creationId xmlns:a16="http://schemas.microsoft.com/office/drawing/2014/main" id="{7338EAA6-839F-43F6-ACD9-AEBF5DE9ACB2}"/>
              </a:ext>
            </a:extLst>
          </p:cNvPr>
          <p:cNvGrpSpPr/>
          <p:nvPr/>
        </p:nvGrpSpPr>
        <p:grpSpPr>
          <a:xfrm>
            <a:off x="6714352" y="2101311"/>
            <a:ext cx="3404785" cy="2652436"/>
            <a:chOff x="7860115" y="1979650"/>
            <a:chExt cx="3404785" cy="2652436"/>
          </a:xfrm>
        </p:grpSpPr>
        <p:sp>
          <p:nvSpPr>
            <p:cNvPr id="53" name="Text Placeholder 2">
              <a:extLst>
                <a:ext uri="{FF2B5EF4-FFF2-40B4-BE49-F238E27FC236}">
                  <a16:creationId xmlns:a16="http://schemas.microsoft.com/office/drawing/2014/main" id="{A6B855C4-6820-43D0-A222-AC4C3E88B094}"/>
                </a:ext>
              </a:extLst>
            </p:cNvPr>
            <p:cNvSpPr txBox="1">
              <a:spLocks/>
            </p:cNvSpPr>
            <p:nvPr/>
          </p:nvSpPr>
          <p:spPr>
            <a:xfrm>
              <a:off x="7860115" y="1979650"/>
              <a:ext cx="3404785" cy="26524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54" name="TextBox 53">
              <a:extLst>
                <a:ext uri="{FF2B5EF4-FFF2-40B4-BE49-F238E27FC236}">
                  <a16:creationId xmlns:a16="http://schemas.microsoft.com/office/drawing/2014/main" id="{9AB3C497-BB55-40EA-9711-ABAC0DD991F1}"/>
                </a:ext>
              </a:extLst>
            </p:cNvPr>
            <p:cNvSpPr txBox="1"/>
            <p:nvPr/>
          </p:nvSpPr>
          <p:spPr>
            <a:xfrm>
              <a:off x="7987635" y="2057757"/>
              <a:ext cx="3149745" cy="1037554"/>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After applying Machine Learning with rules, the rate dropped to less than </a:t>
              </a:r>
            </a:p>
          </p:txBody>
        </p:sp>
        <p:sp>
          <p:nvSpPr>
            <p:cNvPr id="56" name="TextBox 55">
              <a:extLst>
                <a:ext uri="{FF2B5EF4-FFF2-40B4-BE49-F238E27FC236}">
                  <a16:creationId xmlns:a16="http://schemas.microsoft.com/office/drawing/2014/main" id="{667D46D8-656C-41E0-88CC-77E63C75919E}"/>
                </a:ext>
              </a:extLst>
            </p:cNvPr>
            <p:cNvSpPr txBox="1"/>
            <p:nvPr/>
          </p:nvSpPr>
          <p:spPr>
            <a:xfrm>
              <a:off x="8196519" y="3258964"/>
              <a:ext cx="2731976" cy="830997"/>
            </a:xfrm>
            <a:prstGeom prst="rect">
              <a:avLst/>
            </a:prstGeom>
            <a:noFill/>
          </p:spPr>
          <p:txBody>
            <a:bodyPr wrap="square" lIns="0" tIns="0" rIns="0" bIns="0" rtlCol="0">
              <a:spAutoFit/>
            </a:bodyPr>
            <a:lstStyle/>
            <a:p>
              <a:pPr algn="ctr"/>
              <a:r>
                <a:rPr lang="en-US" sz="5400" b="1">
                  <a:gradFill>
                    <a:gsLst>
                      <a:gs pos="2917">
                        <a:schemeClr val="accent1"/>
                      </a:gs>
                      <a:gs pos="100000">
                        <a:schemeClr val="accent1"/>
                      </a:gs>
                    </a:gsLst>
                    <a:lin ang="5400000" scaled="0"/>
                  </a:gradFill>
                </a:rPr>
                <a:t>0.001%</a:t>
              </a:r>
              <a:endParaRPr lang="en-US" sz="2800">
                <a:gradFill>
                  <a:gsLst>
                    <a:gs pos="2917">
                      <a:schemeClr val="tx1"/>
                    </a:gs>
                    <a:gs pos="30000">
                      <a:schemeClr val="tx1"/>
                    </a:gs>
                  </a:gsLst>
                  <a:lin ang="5400000" scaled="0"/>
                </a:gradFill>
              </a:endParaRPr>
            </a:p>
          </p:txBody>
        </p:sp>
      </p:grpSp>
      <p:grpSp>
        <p:nvGrpSpPr>
          <p:cNvPr id="67" name="Group 66">
            <a:extLst>
              <a:ext uri="{FF2B5EF4-FFF2-40B4-BE49-F238E27FC236}">
                <a16:creationId xmlns:a16="http://schemas.microsoft.com/office/drawing/2014/main" id="{68449413-F550-47B4-8EF8-1943F0F5E615}"/>
              </a:ext>
            </a:extLst>
          </p:cNvPr>
          <p:cNvGrpSpPr/>
          <p:nvPr/>
        </p:nvGrpSpPr>
        <p:grpSpPr>
          <a:xfrm>
            <a:off x="2484767" y="2101312"/>
            <a:ext cx="4060275" cy="2667486"/>
            <a:chOff x="588264" y="1979652"/>
            <a:chExt cx="4060275" cy="2667486"/>
          </a:xfrm>
        </p:grpSpPr>
        <p:sp>
          <p:nvSpPr>
            <p:cNvPr id="12" name="Text Placeholder 2">
              <a:extLst>
                <a:ext uri="{FF2B5EF4-FFF2-40B4-BE49-F238E27FC236}">
                  <a16:creationId xmlns:a16="http://schemas.microsoft.com/office/drawing/2014/main" id="{89B0419F-293F-4D78-A502-981AFF2479BC}"/>
                </a:ext>
              </a:extLst>
            </p:cNvPr>
            <p:cNvSpPr txBox="1">
              <a:spLocks/>
            </p:cNvSpPr>
            <p:nvPr/>
          </p:nvSpPr>
          <p:spPr>
            <a:xfrm>
              <a:off x="588264" y="1984803"/>
              <a:ext cx="3587052" cy="26524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13" name="TextBox 12">
              <a:extLst>
                <a:ext uri="{FF2B5EF4-FFF2-40B4-BE49-F238E27FC236}">
                  <a16:creationId xmlns:a16="http://schemas.microsoft.com/office/drawing/2014/main" id="{CB0A12DA-D061-4D0F-B88D-2CB0F49AAD70}"/>
                </a:ext>
              </a:extLst>
            </p:cNvPr>
            <p:cNvSpPr txBox="1"/>
            <p:nvPr/>
          </p:nvSpPr>
          <p:spPr>
            <a:xfrm>
              <a:off x="726971" y="2062910"/>
              <a:ext cx="3454852" cy="788255"/>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A former rules-based</a:t>
              </a:r>
              <a:br>
                <a:rPr lang="en-US" b="1">
                  <a:gradFill>
                    <a:gsLst>
                      <a:gs pos="2917">
                        <a:srgbClr val="525252"/>
                      </a:gs>
                      <a:gs pos="100000">
                        <a:srgbClr val="525252"/>
                      </a:gs>
                    </a:gsLst>
                    <a:lin ang="5400000" scaled="0"/>
                  </a:gradFill>
                </a:rPr>
              </a:br>
              <a:r>
                <a:rPr lang="en-US" b="1">
                  <a:gradFill>
                    <a:gsLst>
                      <a:gs pos="2917">
                        <a:srgbClr val="525252"/>
                      </a:gs>
                      <a:gs pos="100000">
                        <a:srgbClr val="525252"/>
                      </a:gs>
                    </a:gsLst>
                    <a:lin ang="5400000" scaled="0"/>
                  </a:gradFill>
                </a:rPr>
                <a:t>Microsoft system scored</a:t>
              </a:r>
            </a:p>
          </p:txBody>
        </p:sp>
        <p:grpSp>
          <p:nvGrpSpPr>
            <p:cNvPr id="34" name="Group 33">
              <a:extLst>
                <a:ext uri="{FF2B5EF4-FFF2-40B4-BE49-F238E27FC236}">
                  <a16:creationId xmlns:a16="http://schemas.microsoft.com/office/drawing/2014/main" id="{BE8777F5-5AD4-413D-BB83-09DAEE7A1A48}"/>
                </a:ext>
              </a:extLst>
            </p:cNvPr>
            <p:cNvGrpSpPr/>
            <p:nvPr/>
          </p:nvGrpSpPr>
          <p:grpSpPr>
            <a:xfrm>
              <a:off x="963090" y="2930597"/>
              <a:ext cx="2632124" cy="738664"/>
              <a:chOff x="1248643" y="2484764"/>
              <a:chExt cx="2632124" cy="738664"/>
            </a:xfrm>
          </p:grpSpPr>
          <p:sp>
            <p:nvSpPr>
              <p:cNvPr id="30" name="TextBox 29">
                <a:extLst>
                  <a:ext uri="{FF2B5EF4-FFF2-40B4-BE49-F238E27FC236}">
                    <a16:creationId xmlns:a16="http://schemas.microsoft.com/office/drawing/2014/main" id="{CB657918-18DA-4DA4-810A-E0560FDE8641}"/>
                  </a:ext>
                </a:extLst>
              </p:cNvPr>
              <p:cNvSpPr txBox="1"/>
              <p:nvPr/>
            </p:nvSpPr>
            <p:spPr>
              <a:xfrm>
                <a:off x="1248643" y="2484764"/>
                <a:ext cx="1316062" cy="738664"/>
              </a:xfrm>
              <a:prstGeom prst="rect">
                <a:avLst/>
              </a:prstGeom>
              <a:noFill/>
            </p:spPr>
            <p:txBody>
              <a:bodyPr wrap="square" lIns="0" tIns="0" rIns="0" bIns="0" rtlCol="0">
                <a:spAutoFit/>
              </a:bodyPr>
              <a:lstStyle/>
              <a:p>
                <a:r>
                  <a:rPr lang="en-US" sz="4800" b="1">
                    <a:gradFill>
                      <a:gsLst>
                        <a:gs pos="2917">
                          <a:schemeClr val="accent1"/>
                        </a:gs>
                        <a:gs pos="100000">
                          <a:schemeClr val="accent1"/>
                        </a:gs>
                      </a:gsLst>
                      <a:lin ang="5400000" scaled="0"/>
                    </a:gradFill>
                  </a:rPr>
                  <a:t>28%</a:t>
                </a:r>
                <a:endParaRPr lang="en-US" sz="240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3714CFBB-4D06-4BE0-B237-F55CD6E8D3D8}"/>
                  </a:ext>
                </a:extLst>
              </p:cNvPr>
              <p:cNvSpPr txBox="1"/>
              <p:nvPr/>
            </p:nvSpPr>
            <p:spPr>
              <a:xfrm>
                <a:off x="2564705" y="2585783"/>
                <a:ext cx="1316062" cy="492443"/>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of logins </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as suspicious</a:t>
                </a:r>
              </a:p>
            </p:txBody>
          </p:sp>
        </p:grpSp>
        <p:sp>
          <p:nvSpPr>
            <p:cNvPr id="50" name="Isosceles Triangle 49">
              <a:extLst>
                <a:ext uri="{FF2B5EF4-FFF2-40B4-BE49-F238E27FC236}">
                  <a16:creationId xmlns:a16="http://schemas.microsoft.com/office/drawing/2014/main" id="{50D99665-FAD3-481C-B88B-64A851322E23}"/>
                </a:ext>
              </a:extLst>
            </p:cNvPr>
            <p:cNvSpPr/>
            <p:nvPr/>
          </p:nvSpPr>
          <p:spPr bwMode="auto">
            <a:xfrm rot="5400000">
              <a:off x="3078302" y="3076900"/>
              <a:ext cx="2667486" cy="472989"/>
            </a:xfrm>
            <a:prstGeom prst="triangle">
              <a:avLst/>
            </a:prstGeom>
            <a:solidFill>
              <a:schemeClr val="bg1"/>
            </a:solidFill>
            <a:ln>
              <a:noFill/>
            </a:ln>
            <a:effectLst>
              <a:outerShdw blurRad="114300" dist="88900" dir="18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err="1">
                <a:gradFill>
                  <a:gsLst>
                    <a:gs pos="1250">
                      <a:srgbClr val="1A1A1A"/>
                    </a:gs>
                    <a:gs pos="100000">
                      <a:srgbClr val="1A1A1A"/>
                    </a:gs>
                  </a:gsLst>
                  <a:lin ang="5400000" scaled="0"/>
                </a:gradFill>
                <a:latin typeface="Segoe UI"/>
                <a:cs typeface="Segoe UI" pitchFamily="34" charset="0"/>
              </a:endParaRPr>
            </a:p>
          </p:txBody>
        </p:sp>
        <p:grpSp>
          <p:nvGrpSpPr>
            <p:cNvPr id="39" name="Group 38">
              <a:extLst>
                <a:ext uri="{FF2B5EF4-FFF2-40B4-BE49-F238E27FC236}">
                  <a16:creationId xmlns:a16="http://schemas.microsoft.com/office/drawing/2014/main" id="{04A483F4-70DE-4A4E-BA3E-39940777F495}"/>
                </a:ext>
              </a:extLst>
            </p:cNvPr>
            <p:cNvGrpSpPr/>
            <p:nvPr/>
          </p:nvGrpSpPr>
          <p:grpSpPr>
            <a:xfrm>
              <a:off x="588264" y="3923903"/>
              <a:ext cx="3854759" cy="713336"/>
              <a:chOff x="588264" y="3372312"/>
              <a:chExt cx="3854759" cy="713336"/>
            </a:xfrm>
          </p:grpSpPr>
          <p:sp>
            <p:nvSpPr>
              <p:cNvPr id="38" name="Rectangle 37">
                <a:extLst>
                  <a:ext uri="{FF2B5EF4-FFF2-40B4-BE49-F238E27FC236}">
                    <a16:creationId xmlns:a16="http://schemas.microsoft.com/office/drawing/2014/main" id="{EFC835F0-0DB7-4120-ACBA-F0AD7C2DCF13}"/>
                  </a:ext>
                </a:extLst>
              </p:cNvPr>
              <p:cNvSpPr/>
              <p:nvPr/>
            </p:nvSpPr>
            <p:spPr bwMode="auto">
              <a:xfrm>
                <a:off x="588264" y="3372312"/>
                <a:ext cx="3854759" cy="713336"/>
              </a:xfrm>
              <a:custGeom>
                <a:avLst/>
                <a:gdLst>
                  <a:gd name="connsiteX0" fmla="*/ 0 w 3732269"/>
                  <a:gd name="connsiteY0" fmla="*/ 0 h 710318"/>
                  <a:gd name="connsiteX1" fmla="*/ 3732269 w 3732269"/>
                  <a:gd name="connsiteY1" fmla="*/ 0 h 710318"/>
                  <a:gd name="connsiteX2" fmla="*/ 3732269 w 3732269"/>
                  <a:gd name="connsiteY2" fmla="*/ 710318 h 710318"/>
                  <a:gd name="connsiteX3" fmla="*/ 0 w 3732269"/>
                  <a:gd name="connsiteY3" fmla="*/ 710318 h 710318"/>
                  <a:gd name="connsiteX4" fmla="*/ 0 w 3732269"/>
                  <a:gd name="connsiteY4" fmla="*/ 0 h 710318"/>
                  <a:gd name="connsiteX0" fmla="*/ 0 w 3979730"/>
                  <a:gd name="connsiteY0" fmla="*/ 3018 h 713336"/>
                  <a:gd name="connsiteX1" fmla="*/ 3979730 w 3979730"/>
                  <a:gd name="connsiteY1" fmla="*/ 0 h 713336"/>
                  <a:gd name="connsiteX2" fmla="*/ 3732269 w 3979730"/>
                  <a:gd name="connsiteY2" fmla="*/ 713336 h 713336"/>
                  <a:gd name="connsiteX3" fmla="*/ 0 w 3979730"/>
                  <a:gd name="connsiteY3" fmla="*/ 713336 h 713336"/>
                  <a:gd name="connsiteX4" fmla="*/ 0 w 3979730"/>
                  <a:gd name="connsiteY4" fmla="*/ 3018 h 713336"/>
                  <a:gd name="connsiteX0" fmla="*/ 0 w 3982748"/>
                  <a:gd name="connsiteY0" fmla="*/ 3018 h 713336"/>
                  <a:gd name="connsiteX1" fmla="*/ 3982748 w 3982748"/>
                  <a:gd name="connsiteY1" fmla="*/ 0 h 713336"/>
                  <a:gd name="connsiteX2" fmla="*/ 3732269 w 3982748"/>
                  <a:gd name="connsiteY2" fmla="*/ 713336 h 713336"/>
                  <a:gd name="connsiteX3" fmla="*/ 0 w 3982748"/>
                  <a:gd name="connsiteY3" fmla="*/ 713336 h 713336"/>
                  <a:gd name="connsiteX4" fmla="*/ 0 w 3982748"/>
                  <a:gd name="connsiteY4" fmla="*/ 3018 h 71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2748" h="713336">
                    <a:moveTo>
                      <a:pt x="0" y="3018"/>
                    </a:moveTo>
                    <a:lnTo>
                      <a:pt x="3982748" y="0"/>
                    </a:lnTo>
                    <a:lnTo>
                      <a:pt x="3732269" y="713336"/>
                    </a:lnTo>
                    <a:lnTo>
                      <a:pt x="0" y="713336"/>
                    </a:lnTo>
                    <a:lnTo>
                      <a:pt x="0" y="301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77480DB-5302-4C40-9109-B9091484B6DF}"/>
                  </a:ext>
                </a:extLst>
              </p:cNvPr>
              <p:cNvSpPr txBox="1"/>
              <p:nvPr/>
            </p:nvSpPr>
            <p:spPr>
              <a:xfrm>
                <a:off x="852795" y="3464143"/>
                <a:ext cx="3522056" cy="492443"/>
              </a:xfrm>
              <a:prstGeom prst="rect">
                <a:avLst/>
              </a:prstGeom>
              <a:noFill/>
            </p:spPr>
            <p:txBody>
              <a:bodyPr wrap="square" lIns="0" tIns="0" rIns="0" bIns="0" rtlCol="0">
                <a:spAutoFit/>
              </a:bodyPr>
              <a:lstStyle/>
              <a:p>
                <a:r>
                  <a:rPr lang="en-US" sz="1600">
                    <a:gradFill>
                      <a:gsLst>
                        <a:gs pos="2917">
                          <a:schemeClr val="bg1"/>
                        </a:gs>
                        <a:gs pos="100000">
                          <a:schemeClr val="bg1"/>
                        </a:gs>
                      </a:gsLst>
                      <a:lin ang="5400000" scaled="0"/>
                    </a:gradFill>
                  </a:rPr>
                  <a:t>With 1 billion logins per day</a:t>
                </a:r>
              </a:p>
              <a:p>
                <a:r>
                  <a:rPr lang="en-US" sz="1600">
                    <a:gradFill>
                      <a:gsLst>
                        <a:gs pos="2917">
                          <a:schemeClr val="bg1"/>
                        </a:gs>
                        <a:gs pos="100000">
                          <a:schemeClr val="bg1"/>
                        </a:gs>
                      </a:gsLst>
                      <a:lin ang="5400000" scaled="0"/>
                    </a:gradFill>
                  </a:rPr>
                  <a:t>=280 million “suspicious” logins</a:t>
                </a:r>
              </a:p>
            </p:txBody>
          </p:sp>
        </p:grpSp>
      </p:grpSp>
      <p:grpSp>
        <p:nvGrpSpPr>
          <p:cNvPr id="2" name="Group 1">
            <a:extLst>
              <a:ext uri="{FF2B5EF4-FFF2-40B4-BE49-F238E27FC236}">
                <a16:creationId xmlns:a16="http://schemas.microsoft.com/office/drawing/2014/main" id="{25E3553C-DA9E-4CF6-A248-CF5CE902C1EB}"/>
              </a:ext>
            </a:extLst>
          </p:cNvPr>
          <p:cNvGrpSpPr/>
          <p:nvPr/>
        </p:nvGrpSpPr>
        <p:grpSpPr>
          <a:xfrm>
            <a:off x="2484767" y="4828459"/>
            <a:ext cx="3593559" cy="1512720"/>
            <a:chOff x="4480380" y="2203092"/>
            <a:chExt cx="3593559" cy="1512720"/>
          </a:xfrm>
        </p:grpSpPr>
        <p:sp>
          <p:nvSpPr>
            <p:cNvPr id="40" name="Text Placeholder 2">
              <a:extLst>
                <a:ext uri="{FF2B5EF4-FFF2-40B4-BE49-F238E27FC236}">
                  <a16:creationId xmlns:a16="http://schemas.microsoft.com/office/drawing/2014/main" id="{19C24F26-FB6F-4E82-ACEC-DD9CED5A9ED5}"/>
                </a:ext>
              </a:extLst>
            </p:cNvPr>
            <p:cNvSpPr txBox="1">
              <a:spLocks/>
            </p:cNvSpPr>
            <p:nvPr/>
          </p:nvSpPr>
          <p:spPr>
            <a:xfrm>
              <a:off x="4480380" y="2203092"/>
              <a:ext cx="3080396" cy="15127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5D48825B-2BAA-4C65-8F2A-A7F670340A30}"/>
                </a:ext>
              </a:extLst>
            </p:cNvPr>
            <p:cNvGrpSpPr/>
            <p:nvPr/>
          </p:nvGrpSpPr>
          <p:grpSpPr>
            <a:xfrm>
              <a:off x="4849015" y="2701450"/>
              <a:ext cx="2593291" cy="892552"/>
              <a:chOff x="4976015" y="2701450"/>
              <a:chExt cx="2593291" cy="892552"/>
            </a:xfrm>
          </p:grpSpPr>
          <p:sp>
            <p:nvSpPr>
              <p:cNvPr id="44" name="TextBox 43">
                <a:extLst>
                  <a:ext uri="{FF2B5EF4-FFF2-40B4-BE49-F238E27FC236}">
                    <a16:creationId xmlns:a16="http://schemas.microsoft.com/office/drawing/2014/main" id="{271348EB-2F2A-4EBD-AC86-A1CB93E238DD}"/>
                  </a:ext>
                </a:extLst>
              </p:cNvPr>
              <p:cNvSpPr txBox="1"/>
              <p:nvPr/>
            </p:nvSpPr>
            <p:spPr>
              <a:xfrm>
                <a:off x="5377720" y="2701450"/>
                <a:ext cx="2191586" cy="892552"/>
              </a:xfrm>
              <a:prstGeom prst="rect">
                <a:avLst/>
              </a:prstGeom>
              <a:noFill/>
            </p:spPr>
            <p:txBody>
              <a:bodyPr wrap="square" lIns="0" tIns="0" rIns="0" bIns="0" rtlCol="0">
                <a:spAutoFit/>
              </a:bodyPr>
              <a:lstStyle/>
              <a:p>
                <a:pPr>
                  <a:spcAft>
                    <a:spcPts val="600"/>
                  </a:spcAft>
                </a:pPr>
                <a:r>
                  <a:rPr lang="en-US" sz="1600">
                    <a:gradFill>
                      <a:gsLst>
                        <a:gs pos="2917">
                          <a:schemeClr val="tx1"/>
                        </a:gs>
                        <a:gs pos="30000">
                          <a:schemeClr val="tx1"/>
                        </a:gs>
                      </a:gsLst>
                      <a:lin ang="5400000" scaled="0"/>
                    </a:gradFill>
                  </a:rPr>
                  <a:t>Company Proxy</a:t>
                </a:r>
              </a:p>
              <a:p>
                <a:pPr>
                  <a:spcAft>
                    <a:spcPts val="600"/>
                  </a:spcAft>
                </a:pPr>
                <a:r>
                  <a:rPr lang="en-US" sz="1600">
                    <a:gradFill>
                      <a:gsLst>
                        <a:gs pos="2917">
                          <a:schemeClr val="tx1"/>
                        </a:gs>
                        <a:gs pos="30000">
                          <a:schemeClr val="tx1"/>
                        </a:gs>
                      </a:gsLst>
                      <a:lin ang="5400000" scaled="0"/>
                    </a:gradFill>
                  </a:rPr>
                  <a:t>Cellphone networks</a:t>
                </a:r>
              </a:p>
              <a:p>
                <a:pPr>
                  <a:spcAft>
                    <a:spcPts val="600"/>
                  </a:spcAft>
                </a:pPr>
                <a:r>
                  <a:rPr lang="en-US" sz="1600">
                    <a:gradFill>
                      <a:gsLst>
                        <a:gs pos="2917">
                          <a:schemeClr val="tx1"/>
                        </a:gs>
                        <a:gs pos="30000">
                          <a:schemeClr val="tx1"/>
                        </a:gs>
                      </a:gsLst>
                      <a:lin ang="5400000" scaled="0"/>
                    </a:gradFill>
                  </a:rPr>
                  <a:t>Vacations/Travel</a:t>
                </a:r>
              </a:p>
            </p:txBody>
          </p:sp>
          <p:sp>
            <p:nvSpPr>
              <p:cNvPr id="45" name="globe_2">
                <a:extLst>
                  <a:ext uri="{FF2B5EF4-FFF2-40B4-BE49-F238E27FC236}">
                    <a16:creationId xmlns:a16="http://schemas.microsoft.com/office/drawing/2014/main" id="{990EB1E5-3EA0-4061-9A03-6756DEF4459C}"/>
                  </a:ext>
                </a:extLst>
              </p:cNvPr>
              <p:cNvSpPr>
                <a:spLocks noChangeAspect="1" noEditPoints="1"/>
              </p:cNvSpPr>
              <p:nvPr/>
            </p:nvSpPr>
            <p:spPr bwMode="auto">
              <a:xfrm>
                <a:off x="4976015" y="2777634"/>
                <a:ext cx="168989" cy="168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CellPhone_E8EA">
                <a:extLst>
                  <a:ext uri="{FF2B5EF4-FFF2-40B4-BE49-F238E27FC236}">
                    <a16:creationId xmlns:a16="http://schemas.microsoft.com/office/drawing/2014/main" id="{68EC42BE-8C33-46F2-9B45-C4465201F798}"/>
                  </a:ext>
                </a:extLst>
              </p:cNvPr>
              <p:cNvSpPr>
                <a:spLocks noChangeAspect="1" noEditPoints="1"/>
              </p:cNvSpPr>
              <p:nvPr/>
            </p:nvSpPr>
            <p:spPr bwMode="auto">
              <a:xfrm>
                <a:off x="4996343" y="3047255"/>
                <a:ext cx="139295" cy="2321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car">
                <a:extLst>
                  <a:ext uri="{FF2B5EF4-FFF2-40B4-BE49-F238E27FC236}">
                    <a16:creationId xmlns:a16="http://schemas.microsoft.com/office/drawing/2014/main" id="{C2C28EE0-998D-4298-838E-5DB7FCF63BB9}"/>
                  </a:ext>
                </a:extLst>
              </p:cNvPr>
              <p:cNvSpPr>
                <a:spLocks noChangeAspect="1" noEditPoints="1"/>
              </p:cNvSpPr>
              <p:nvPr/>
            </p:nvSpPr>
            <p:spPr bwMode="auto">
              <a:xfrm>
                <a:off x="4988703" y="3404892"/>
                <a:ext cx="184267" cy="14120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41" name="TextBox 40">
              <a:extLst>
                <a:ext uri="{FF2B5EF4-FFF2-40B4-BE49-F238E27FC236}">
                  <a16:creationId xmlns:a16="http://schemas.microsoft.com/office/drawing/2014/main" id="{5D5386EC-672D-4B28-A825-41DC6F9B8687}"/>
                </a:ext>
              </a:extLst>
            </p:cNvPr>
            <p:cNvSpPr txBox="1"/>
            <p:nvPr/>
          </p:nvSpPr>
          <p:spPr>
            <a:xfrm>
              <a:off x="4619087" y="2203092"/>
              <a:ext cx="3454852" cy="538956"/>
            </a:xfrm>
            <a:prstGeom prst="rect">
              <a:avLst/>
            </a:prstGeom>
            <a:noFill/>
          </p:spPr>
          <p:txBody>
            <a:bodyPr wrap="square" lIns="179285" tIns="143428" rIns="179285" bIns="143428" rtlCol="0">
              <a:spAutoFit/>
            </a:bodyPr>
            <a:lstStyle/>
            <a:p>
              <a:pPr lvl="0">
                <a:lnSpc>
                  <a:spcPct val="90000"/>
                </a:lnSpc>
                <a:spcAft>
                  <a:spcPts val="588"/>
                </a:spcAft>
                <a:defRPr/>
              </a:pPr>
              <a:r>
                <a:rPr lang="en-US" b="1">
                  <a:gradFill>
                    <a:gsLst>
                      <a:gs pos="2917">
                        <a:srgbClr val="525252"/>
                      </a:gs>
                      <a:gs pos="100000">
                        <a:srgbClr val="525252"/>
                      </a:gs>
                    </a:gsLst>
                    <a:lin ang="5400000" scaled="0"/>
                  </a:gradFill>
                </a:rPr>
                <a:t>Noisy Results</a:t>
              </a:r>
            </a:p>
          </p:txBody>
        </p:sp>
      </p:grpSp>
    </p:spTree>
    <p:extLst>
      <p:ext uri="{BB962C8B-B14F-4D97-AF65-F5344CB8AC3E}">
        <p14:creationId xmlns:p14="http://schemas.microsoft.com/office/powerpoint/2010/main" val="2643255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750"/>
                                        <p:tgtEl>
                                          <p:spTgt spid="67"/>
                                        </p:tgtEl>
                                      </p:cBhvr>
                                    </p:animEffect>
                                  </p:childTnLst>
                                </p:cTn>
                              </p:par>
                              <p:par>
                                <p:cTn id="8" presetID="42" presetClass="path" presetSubtype="0" decel="100000" fill="hold" nodeType="withEffect">
                                  <p:stCondLst>
                                    <p:cond delay="0"/>
                                  </p:stCondLst>
                                  <p:childTnLst>
                                    <p:animMotion origin="layout" path="M -3.54167E-6 -3.33333E-6 L -3.54167E-6 0.04861 " pathEditMode="relative" rAng="0" ptsTypes="AA">
                                      <p:cBhvr>
                                        <p:cTn id="9" dur="500" spd="-100000" fill="hold"/>
                                        <p:tgtEl>
                                          <p:spTgt spid="67"/>
                                        </p:tgtEl>
                                        <p:attrNameLst>
                                          <p:attrName>ppt_x</p:attrName>
                                          <p:attrName>ppt_y</p:attrName>
                                        </p:attrNameLst>
                                      </p:cBhvr>
                                      <p:rCtr x="0" y="24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750"/>
                                        <p:tgtEl>
                                          <p:spTgt spid="2"/>
                                        </p:tgtEl>
                                      </p:cBhvr>
                                    </p:animEffect>
                                  </p:childTnLst>
                                </p:cTn>
                              </p:par>
                              <p:par>
                                <p:cTn id="15" presetID="42" presetClass="path" presetSubtype="0" decel="100000" fill="hold" nodeType="withEffect">
                                  <p:stCondLst>
                                    <p:cond delay="0"/>
                                  </p:stCondLst>
                                  <p:childTnLst>
                                    <p:animMotion origin="layout" path="M -3.75E-6 0 L -3.75E-6 0.04861 " pathEditMode="relative" rAng="0" ptsTypes="AA">
                                      <p:cBhvr>
                                        <p:cTn id="16" dur="500" spd="-100000" fill="hold"/>
                                        <p:tgtEl>
                                          <p:spTgt spid="2"/>
                                        </p:tgtEl>
                                        <p:attrNameLst>
                                          <p:attrName>ppt_x</p:attrName>
                                          <p:attrName>ppt_y</p:attrName>
                                        </p:attrNameLst>
                                      </p:cBhvr>
                                      <p:rCtr x="0" y="2431"/>
                                    </p:animMotion>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childTnLst>
                          </p:cTn>
                        </p:par>
                        <p:par>
                          <p:cTn id="21" fill="hold">
                            <p:stCondLst>
                              <p:cond delay="1500"/>
                            </p:stCondLst>
                            <p:childTnLst>
                              <p:par>
                                <p:cTn id="22" presetID="42" presetClass="path" presetSubtype="0" decel="100000" fill="hold" nodeType="afterEffect">
                                  <p:stCondLst>
                                    <p:cond delay="0"/>
                                  </p:stCondLst>
                                  <p:childTnLst>
                                    <p:animMotion origin="layout" path="M -4.79167E-6 4.07407E-6 L -4.79167E-6 0.04861 " pathEditMode="relative" rAng="0" ptsTypes="AA">
                                      <p:cBhvr>
                                        <p:cTn id="23" dur="500" spd="-100000" fill="hold"/>
                                        <p:tgtEl>
                                          <p:spTgt spid="4"/>
                                        </p:tgtEl>
                                        <p:attrNameLst>
                                          <p:attrName>ppt_x</p:attrName>
                                          <p:attrName>ppt_y</p:attrName>
                                        </p:attrNameLst>
                                      </p:cBhvr>
                                      <p:rCtr x="0" y="2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7C3FD401-A619-408A-9624-7149B3CAA82D}"/>
              </a:ext>
            </a:extLst>
          </p:cNvPr>
          <p:cNvGraphicFramePr/>
          <p:nvPr>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a:extLst>
              <a:ext uri="{FF2B5EF4-FFF2-40B4-BE49-F238E27FC236}">
                <a16:creationId xmlns:a16="http://schemas.microsoft.com/office/drawing/2014/main" id="{003AFBDD-4EB9-46C8-BFCD-C0F802EDB04D}"/>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cxnSp>
        <p:nvCxnSpPr>
          <p:cNvPr id="30" name="Straight Connector 29">
            <a:extLst>
              <a:ext uri="{FF2B5EF4-FFF2-40B4-BE49-F238E27FC236}">
                <a16:creationId xmlns:a16="http://schemas.microsoft.com/office/drawing/2014/main" id="{52062B20-8235-4E4E-A23E-6C9E6795FBEE}"/>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a:t>Machine Learning in Windows Defender AV</a:t>
            </a:r>
          </a:p>
        </p:txBody>
      </p:sp>
      <p:sp>
        <p:nvSpPr>
          <p:cNvPr id="7" name="TextBox 6">
            <a:extLst>
              <a:ext uri="{FF2B5EF4-FFF2-40B4-BE49-F238E27FC236}">
                <a16:creationId xmlns:a16="http://schemas.microsoft.com/office/drawing/2014/main" id="{DAA0C92E-CE5A-423B-8306-171E5E07642A}"/>
              </a:ext>
            </a:extLst>
          </p:cNvPr>
          <p:cNvSpPr txBox="1"/>
          <p:nvPr/>
        </p:nvSpPr>
        <p:spPr>
          <a:xfrm>
            <a:off x="8313058" y="1262640"/>
            <a:ext cx="3911600"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milliseconds</a:t>
            </a:r>
          </a:p>
          <a:p>
            <a:pPr algn="r"/>
            <a:r>
              <a:rPr lang="en-US" sz="1500"/>
              <a:t>Most common malware blocked by high-precision detection on the client</a:t>
            </a:r>
          </a:p>
        </p:txBody>
      </p:sp>
      <p:sp>
        <p:nvSpPr>
          <p:cNvPr id="8" name="TextBox 7">
            <a:extLst>
              <a:ext uri="{FF2B5EF4-FFF2-40B4-BE49-F238E27FC236}">
                <a16:creationId xmlns:a16="http://schemas.microsoft.com/office/drawing/2014/main" id="{96C21FBE-071F-4E9B-ADF3-18EE91544FDF}"/>
              </a:ext>
            </a:extLst>
          </p:cNvPr>
          <p:cNvSpPr txBox="1"/>
          <p:nvPr/>
        </p:nvSpPr>
        <p:spPr>
          <a:xfrm>
            <a:off x="8190745" y="2341682"/>
            <a:ext cx="4033913"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milliseconds</a:t>
            </a:r>
          </a:p>
          <a:p>
            <a:pPr algn="r"/>
            <a:r>
              <a:rPr lang="en-US" sz="1500"/>
              <a:t>ML powered cloud rules evaluate </a:t>
            </a:r>
            <a:br>
              <a:rPr lang="en-US" sz="1500"/>
            </a:br>
            <a:r>
              <a:rPr lang="en-US" sz="1500"/>
              <a:t>suspicious files based on metadata</a:t>
            </a:r>
          </a:p>
        </p:txBody>
      </p:sp>
      <p:sp>
        <p:nvSpPr>
          <p:cNvPr id="9" name="TextBox 8">
            <a:extLst>
              <a:ext uri="{FF2B5EF4-FFF2-40B4-BE49-F238E27FC236}">
                <a16:creationId xmlns:a16="http://schemas.microsoft.com/office/drawing/2014/main" id="{65F7D2CA-EC29-4016-B0DC-4D0BABF58AA8}"/>
              </a:ext>
            </a:extLst>
          </p:cNvPr>
          <p:cNvSpPr txBox="1"/>
          <p:nvPr/>
        </p:nvSpPr>
        <p:spPr>
          <a:xfrm>
            <a:off x="7949033" y="3420724"/>
            <a:ext cx="4275625"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seconds</a:t>
            </a:r>
          </a:p>
          <a:p>
            <a:pPr algn="r"/>
            <a:r>
              <a:rPr lang="en-US" sz="1500"/>
              <a:t>A sample is uploaded for inspection </a:t>
            </a:r>
          </a:p>
          <a:p>
            <a:pPr algn="r"/>
            <a:r>
              <a:rPr lang="en-US" sz="1500"/>
              <a:t>by multi-class ML classifiers</a:t>
            </a:r>
          </a:p>
        </p:txBody>
      </p:sp>
      <p:sp>
        <p:nvSpPr>
          <p:cNvPr id="10" name="TextBox 9">
            <a:extLst>
              <a:ext uri="{FF2B5EF4-FFF2-40B4-BE49-F238E27FC236}">
                <a16:creationId xmlns:a16="http://schemas.microsoft.com/office/drawing/2014/main" id="{34715FDF-50E2-4314-A718-563F2557E541}"/>
              </a:ext>
            </a:extLst>
          </p:cNvPr>
          <p:cNvSpPr txBox="1"/>
          <p:nvPr/>
        </p:nvSpPr>
        <p:spPr>
          <a:xfrm>
            <a:off x="7670630" y="4499766"/>
            <a:ext cx="4554028"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minutes</a:t>
            </a:r>
          </a:p>
          <a:p>
            <a:pPr algn="r"/>
            <a:r>
              <a:rPr lang="en-US" sz="1500"/>
              <a:t>Sample run in sandbox for dynamic</a:t>
            </a:r>
          </a:p>
          <a:p>
            <a:pPr algn="r"/>
            <a:r>
              <a:rPr lang="en-US" sz="1500"/>
              <a:t>analysis by multi-class ML classifiers</a:t>
            </a:r>
          </a:p>
        </p:txBody>
      </p:sp>
      <p:sp>
        <p:nvSpPr>
          <p:cNvPr id="17" name="Rectangle 16">
            <a:extLst>
              <a:ext uri="{FF2B5EF4-FFF2-40B4-BE49-F238E27FC236}">
                <a16:creationId xmlns:a16="http://schemas.microsoft.com/office/drawing/2014/main" id="{7E15A035-EA72-4A2D-9476-6549CEDC18CF}"/>
              </a:ext>
            </a:extLst>
          </p:cNvPr>
          <p:cNvSpPr/>
          <p:nvPr/>
        </p:nvSpPr>
        <p:spPr bwMode="auto">
          <a:xfrm>
            <a:off x="-354736" y="2333339"/>
            <a:ext cx="6947292" cy="1069848"/>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Rectangle 17">
            <a:extLst>
              <a:ext uri="{FF2B5EF4-FFF2-40B4-BE49-F238E27FC236}">
                <a16:creationId xmlns:a16="http://schemas.microsoft.com/office/drawing/2014/main" id="{1FF61FA3-FF3C-49E9-9D8D-58B47E6F37C9}"/>
              </a:ext>
            </a:extLst>
          </p:cNvPr>
          <p:cNvSpPr/>
          <p:nvPr/>
        </p:nvSpPr>
        <p:spPr bwMode="auto">
          <a:xfrm>
            <a:off x="-354736" y="3404087"/>
            <a:ext cx="6947292" cy="1069800"/>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9" name="Rectangle 18">
            <a:extLst>
              <a:ext uri="{FF2B5EF4-FFF2-40B4-BE49-F238E27FC236}">
                <a16:creationId xmlns:a16="http://schemas.microsoft.com/office/drawing/2014/main" id="{A5A8C20D-D6B9-4616-9F1D-FD48D8F5F7B1}"/>
              </a:ext>
            </a:extLst>
          </p:cNvPr>
          <p:cNvSpPr/>
          <p:nvPr/>
        </p:nvSpPr>
        <p:spPr bwMode="auto">
          <a:xfrm>
            <a:off x="-203206" y="4470604"/>
            <a:ext cx="6947292" cy="1069108"/>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1" name="Rectangle 20">
            <a:extLst>
              <a:ext uri="{FF2B5EF4-FFF2-40B4-BE49-F238E27FC236}">
                <a16:creationId xmlns:a16="http://schemas.microsoft.com/office/drawing/2014/main" id="{17F6CF8B-4705-4EF0-8E62-4CFDE854F08F}"/>
              </a:ext>
            </a:extLst>
          </p:cNvPr>
          <p:cNvSpPr/>
          <p:nvPr/>
        </p:nvSpPr>
        <p:spPr bwMode="auto">
          <a:xfrm>
            <a:off x="-435976" y="5539712"/>
            <a:ext cx="6947292" cy="1170455"/>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76C435B3-97F0-4D35-A910-D75166918F20}"/>
              </a:ext>
            </a:extLst>
          </p:cNvPr>
          <p:cNvSpPr txBox="1"/>
          <p:nvPr/>
        </p:nvSpPr>
        <p:spPr>
          <a:xfrm>
            <a:off x="7061656" y="5578810"/>
            <a:ext cx="5163002" cy="99770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457200" bIns="137160" numCol="1" spcCol="0" rtlCol="0" fromWordArt="0" anchor="t" anchorCtr="0" forceAA="0" compatLnSpc="1">
            <a:prstTxWarp prst="textNoShape">
              <a:avLst/>
            </a:prstTxWarp>
            <a:spAutoFit/>
          </a:bodyPr>
          <a:lstStyle>
            <a:defPPr>
              <a:defRPr lang="en-US"/>
            </a:defPPr>
            <a:lvl1pPr marR="0" lvl="0" indent="0" defTabSz="932472" fontAlgn="base">
              <a:lnSpc>
                <a:spcPct val="100000"/>
              </a:lnSpc>
              <a:spcBef>
                <a:spcPct val="0"/>
              </a:spcBef>
              <a:spcAft>
                <a:spcPct val="0"/>
              </a:spcAft>
              <a:buClrTx/>
              <a:buSzTx/>
              <a:buFontTx/>
              <a:buNone/>
              <a:tabLst/>
              <a:defRPr kumimoji="0" sz="1600" b="0" i="0" u="none" strike="noStrike" cap="none" spc="0" normalizeH="0" baseline="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400" fontAlgn="auto">
              <a:lnSpc>
                <a:spcPct val="90000"/>
              </a:lnSpc>
              <a:spcBef>
                <a:spcPts val="0"/>
              </a:spcBef>
              <a:spcAft>
                <a:spcPts val="300"/>
              </a:spcAft>
              <a:defRPr/>
            </a:pPr>
            <a:r>
              <a:rPr lang="en-US" sz="1500" b="1">
                <a:gradFill>
                  <a:gsLst>
                    <a:gs pos="2917">
                      <a:schemeClr val="accent1"/>
                    </a:gs>
                    <a:gs pos="63000">
                      <a:schemeClr val="accent1"/>
                    </a:gs>
                  </a:gsLst>
                  <a:lin ang="5400000" scaled="0"/>
                </a:gradFill>
                <a:ea typeface="+mn-ea"/>
                <a:cs typeface="+mn-cs"/>
              </a:rPr>
              <a:t>Protection in hours</a:t>
            </a:r>
          </a:p>
          <a:p>
            <a:pPr algn="r"/>
            <a:r>
              <a:rPr lang="en-US" sz="1500"/>
              <a:t>ML models and expert rules correlate signals </a:t>
            </a:r>
          </a:p>
          <a:p>
            <a:pPr algn="r"/>
            <a:r>
              <a:rPr lang="en-US" sz="1500"/>
              <a:t>from a vast network of sensors to classify threats</a:t>
            </a:r>
          </a:p>
        </p:txBody>
      </p:sp>
      <p:sp>
        <p:nvSpPr>
          <p:cNvPr id="27" name="TextBox 26">
            <a:extLst>
              <a:ext uri="{FF2B5EF4-FFF2-40B4-BE49-F238E27FC236}">
                <a16:creationId xmlns:a16="http://schemas.microsoft.com/office/drawing/2014/main" id="{D32A66AD-CC66-493A-8184-0A6CC91AD83C}"/>
              </a:ext>
            </a:extLst>
          </p:cNvPr>
          <p:cNvSpPr txBox="1"/>
          <p:nvPr/>
        </p:nvSpPr>
        <p:spPr>
          <a:xfrm rot="17944316">
            <a:off x="5261785" y="1449435"/>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grpSp>
        <p:nvGrpSpPr>
          <p:cNvPr id="12" name="Group 11">
            <a:extLst>
              <a:ext uri="{FF2B5EF4-FFF2-40B4-BE49-F238E27FC236}">
                <a16:creationId xmlns:a16="http://schemas.microsoft.com/office/drawing/2014/main" id="{07E11598-5FD6-4311-8B52-5A5BF030D070}"/>
              </a:ext>
            </a:extLst>
          </p:cNvPr>
          <p:cNvGrpSpPr/>
          <p:nvPr/>
        </p:nvGrpSpPr>
        <p:grpSpPr>
          <a:xfrm>
            <a:off x="3343520" y="2336721"/>
            <a:ext cx="2283101" cy="4278899"/>
            <a:chOff x="3343520" y="2336721"/>
            <a:chExt cx="2283101" cy="4278899"/>
          </a:xfrm>
        </p:grpSpPr>
        <p:cxnSp>
          <p:nvCxnSpPr>
            <p:cNvPr id="28" name="Straight Connector 27">
              <a:extLst>
                <a:ext uri="{FF2B5EF4-FFF2-40B4-BE49-F238E27FC236}">
                  <a16:creationId xmlns:a16="http://schemas.microsoft.com/office/drawing/2014/main" id="{EDB1B752-811E-40D2-8167-A7AFFB0DA131}"/>
                </a:ext>
              </a:extLst>
            </p:cNvPr>
            <p:cNvCxnSpPr>
              <a:cxnSpLocks/>
              <a:stCxn id="27" idx="1"/>
            </p:cNvCxnSpPr>
            <p:nvPr/>
          </p:nvCxnSpPr>
          <p:spPr>
            <a:xfrm flipH="1">
              <a:off x="3343520" y="2336721"/>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9" name="TextBox 28">
              <a:extLst>
                <a:ext uri="{FF2B5EF4-FFF2-40B4-BE49-F238E27FC236}">
                  <a16:creationId xmlns:a16="http://schemas.microsoft.com/office/drawing/2014/main" id="{D61EFCDA-C50A-4677-A223-FE6295EBD76C}"/>
                </a:ext>
              </a:extLst>
            </p:cNvPr>
            <p:cNvSpPr txBox="1"/>
            <p:nvPr/>
          </p:nvSpPr>
          <p:spPr>
            <a:xfrm rot="17854997">
              <a:off x="4122664" y="3642657"/>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Tree>
    <p:extLst>
      <p:ext uri="{BB962C8B-B14F-4D97-AF65-F5344CB8AC3E}">
        <p14:creationId xmlns:p14="http://schemas.microsoft.com/office/powerpoint/2010/main" val="269686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1" grpId="0" animBg="1"/>
      <p:bldP spid="11"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lvl="0"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a:t>Real world example – </a:t>
            </a:r>
            <a:r>
              <a:rPr lang="en-US" err="1"/>
              <a:t>Dofoil</a:t>
            </a:r>
            <a:r>
              <a:rPr lang="en-US"/>
              <a:t> / Smoke Loader</a:t>
            </a:r>
          </a:p>
        </p:txBody>
      </p:sp>
      <p:graphicFrame>
        <p:nvGraphicFramePr>
          <p:cNvPr id="5" name="Diagram 4">
            <a:extLst>
              <a:ext uri="{FF2B5EF4-FFF2-40B4-BE49-F238E27FC236}">
                <a16:creationId xmlns:a16="http://schemas.microsoft.com/office/drawing/2014/main" id="{2C91E431-960C-4132-8733-56DED00FE7FC}"/>
              </a:ext>
            </a:extLst>
          </p:cNvPr>
          <p:cNvGraphicFramePr/>
          <p:nvPr>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73BCCAB7-4F3E-4252-8A98-2656F0DF6886}"/>
              </a:ext>
            </a:extLst>
          </p:cNvPr>
          <p:cNvGrpSpPr/>
          <p:nvPr/>
        </p:nvGrpSpPr>
        <p:grpSpPr>
          <a:xfrm>
            <a:off x="7230978" y="1262640"/>
            <a:ext cx="4961021" cy="1114499"/>
            <a:chOff x="7230978" y="1262640"/>
            <a:chExt cx="4961021" cy="1114499"/>
          </a:xfrm>
        </p:grpSpPr>
        <p:sp>
          <p:nvSpPr>
            <p:cNvPr id="17" name="Text Placeholder 2">
              <a:extLst>
                <a:ext uri="{FF2B5EF4-FFF2-40B4-BE49-F238E27FC236}">
                  <a16:creationId xmlns:a16="http://schemas.microsoft.com/office/drawing/2014/main" id="{31FECC38-BD32-4686-8D17-3BD02C434EB8}"/>
                </a:ext>
              </a:extLst>
            </p:cNvPr>
            <p:cNvSpPr txBox="1">
              <a:spLocks/>
            </p:cNvSpPr>
            <p:nvPr/>
          </p:nvSpPr>
          <p:spPr>
            <a:xfrm>
              <a:off x="7230978" y="1262641"/>
              <a:ext cx="4961021"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DAA0C92E-CE5A-423B-8306-171E5E07642A}"/>
                </a:ext>
              </a:extLst>
            </p:cNvPr>
            <p:cNvSpPr txBox="1"/>
            <p:nvPr/>
          </p:nvSpPr>
          <p:spPr>
            <a:xfrm>
              <a:off x="7393533" y="1262640"/>
              <a:ext cx="4569867" cy="1114499"/>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a:ea typeface="+mn-ea"/>
                  <a:cs typeface="+mn-cs"/>
                </a:rPr>
                <a:t>Protection in milliseconds</a:t>
              </a:r>
            </a:p>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rPr>
                <a:t>Just before noon, behavior-based algorithms detected a massive campaign</a:t>
              </a:r>
              <a:endParaRPr kumimoji="0" lang="en-US" sz="16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11F9BA-ABF6-4F40-A2D0-1866D92C7037}"/>
              </a:ext>
            </a:extLst>
          </p:cNvPr>
          <p:cNvGrpSpPr/>
          <p:nvPr/>
        </p:nvGrpSpPr>
        <p:grpSpPr>
          <a:xfrm>
            <a:off x="6780511" y="2478207"/>
            <a:ext cx="5411489" cy="1114499"/>
            <a:chOff x="6780511" y="2478207"/>
            <a:chExt cx="5411489" cy="1114499"/>
          </a:xfrm>
        </p:grpSpPr>
        <p:sp>
          <p:nvSpPr>
            <p:cNvPr id="18" name="Text Placeholder 2">
              <a:extLst>
                <a:ext uri="{FF2B5EF4-FFF2-40B4-BE49-F238E27FC236}">
                  <a16:creationId xmlns:a16="http://schemas.microsoft.com/office/drawing/2014/main" id="{3FCE7D8E-F806-4923-A7C6-F47E5B8D4BA0}"/>
                </a:ext>
              </a:extLst>
            </p:cNvPr>
            <p:cNvSpPr txBox="1">
              <a:spLocks/>
            </p:cNvSpPr>
            <p:nvPr/>
          </p:nvSpPr>
          <p:spPr>
            <a:xfrm>
              <a:off x="6780511" y="2507293"/>
              <a:ext cx="5411489"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96C21FBE-071F-4E9B-ADF3-18EE91544FDF}"/>
                </a:ext>
              </a:extLst>
            </p:cNvPr>
            <p:cNvSpPr txBox="1"/>
            <p:nvPr/>
          </p:nvSpPr>
          <p:spPr>
            <a:xfrm>
              <a:off x="6896101" y="2478207"/>
              <a:ext cx="5067300"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milliseconds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Most components of the attack were blocked at first sight by metadata-based ML models</a:t>
              </a:r>
            </a:p>
          </p:txBody>
        </p:sp>
      </p:grpSp>
      <p:grpSp>
        <p:nvGrpSpPr>
          <p:cNvPr id="13" name="Group 12">
            <a:extLst>
              <a:ext uri="{FF2B5EF4-FFF2-40B4-BE49-F238E27FC236}">
                <a16:creationId xmlns:a16="http://schemas.microsoft.com/office/drawing/2014/main" id="{145243E3-B86A-4AE3-97D9-5A481C94D59D}"/>
              </a:ext>
            </a:extLst>
          </p:cNvPr>
          <p:cNvGrpSpPr/>
          <p:nvPr/>
        </p:nvGrpSpPr>
        <p:grpSpPr>
          <a:xfrm>
            <a:off x="6235431" y="3697883"/>
            <a:ext cx="5956570" cy="1114499"/>
            <a:chOff x="6235431" y="3697883"/>
            <a:chExt cx="5956570" cy="1114499"/>
          </a:xfrm>
        </p:grpSpPr>
        <p:sp>
          <p:nvSpPr>
            <p:cNvPr id="19" name="Text Placeholder 2">
              <a:extLst>
                <a:ext uri="{FF2B5EF4-FFF2-40B4-BE49-F238E27FC236}">
                  <a16:creationId xmlns:a16="http://schemas.microsoft.com/office/drawing/2014/main" id="{D6A2C8A7-20B5-4F47-9B00-3B536A562903}"/>
                </a:ext>
              </a:extLst>
            </p:cNvPr>
            <p:cNvSpPr txBox="1">
              <a:spLocks/>
            </p:cNvSpPr>
            <p:nvPr/>
          </p:nvSpPr>
          <p:spPr>
            <a:xfrm>
              <a:off x="6235431" y="3726969"/>
              <a:ext cx="5956570"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65F7D2CA-EC29-4016-B0DC-4D0BABF58AA8}"/>
                </a:ext>
              </a:extLst>
            </p:cNvPr>
            <p:cNvSpPr txBox="1"/>
            <p:nvPr/>
          </p:nvSpPr>
          <p:spPr>
            <a:xfrm>
              <a:off x="6549675" y="3697883"/>
              <a:ext cx="5413725"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Additional Protection was provided by sample analysis-based ML models for some components</a:t>
              </a:r>
            </a:p>
          </p:txBody>
        </p:sp>
      </p:grpSp>
      <p:sp>
        <p:nvSpPr>
          <p:cNvPr id="20" name="TextBox 19">
            <a:extLst>
              <a:ext uri="{FF2B5EF4-FFF2-40B4-BE49-F238E27FC236}">
                <a16:creationId xmlns:a16="http://schemas.microsoft.com/office/drawing/2014/main" id="{4957F1C9-C369-479B-9E58-CC501FDB7B61}"/>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grpSp>
        <p:nvGrpSpPr>
          <p:cNvPr id="4" name="Group 3">
            <a:extLst>
              <a:ext uri="{FF2B5EF4-FFF2-40B4-BE49-F238E27FC236}">
                <a16:creationId xmlns:a16="http://schemas.microsoft.com/office/drawing/2014/main" id="{84A9955F-87C8-4262-A5E0-55F7BAFCD16D}"/>
              </a:ext>
            </a:extLst>
          </p:cNvPr>
          <p:cNvGrpSpPr/>
          <p:nvPr/>
        </p:nvGrpSpPr>
        <p:grpSpPr>
          <a:xfrm rot="21138375">
            <a:off x="3265123" y="1170816"/>
            <a:ext cx="3251046" cy="5384989"/>
            <a:chOff x="4488516" y="1402717"/>
            <a:chExt cx="3251046" cy="5384989"/>
          </a:xfrm>
        </p:grpSpPr>
        <p:sp>
          <p:nvSpPr>
            <p:cNvPr id="22" name="TextBox 21">
              <a:extLst>
                <a:ext uri="{FF2B5EF4-FFF2-40B4-BE49-F238E27FC236}">
                  <a16:creationId xmlns:a16="http://schemas.microsoft.com/office/drawing/2014/main" id="{1088E942-29C0-497F-B13D-887CFC10DE01}"/>
                </a:ext>
              </a:extLst>
            </p:cNvPr>
            <p:cNvSpPr txBox="1"/>
            <p:nvPr/>
          </p:nvSpPr>
          <p:spPr>
            <a:xfrm rot="18405941">
              <a:off x="6762864" y="1845359"/>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cxnSp>
          <p:nvCxnSpPr>
            <p:cNvPr id="23" name="Straight Connector 22">
              <a:extLst>
                <a:ext uri="{FF2B5EF4-FFF2-40B4-BE49-F238E27FC236}">
                  <a16:creationId xmlns:a16="http://schemas.microsoft.com/office/drawing/2014/main" id="{903163C4-29E0-45FD-960F-EFDA1168F2E7}"/>
                </a:ext>
              </a:extLst>
            </p:cNvPr>
            <p:cNvCxnSpPr>
              <a:cxnSpLocks/>
              <a:stCxn id="22" idx="1"/>
            </p:cNvCxnSpPr>
            <p:nvPr/>
          </p:nvCxnSpPr>
          <p:spPr>
            <a:xfrm rot="461625" flipH="1">
              <a:off x="4488516" y="2508807"/>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4" name="TextBox 23">
              <a:extLst>
                <a:ext uri="{FF2B5EF4-FFF2-40B4-BE49-F238E27FC236}">
                  <a16:creationId xmlns:a16="http://schemas.microsoft.com/office/drawing/2014/main" id="{9B76DDDE-00F7-413B-AFED-00EEC33DABC5}"/>
                </a:ext>
              </a:extLst>
            </p:cNvPr>
            <p:cNvSpPr txBox="1"/>
            <p:nvPr/>
          </p:nvSpPr>
          <p:spPr>
            <a:xfrm rot="18316622">
              <a:off x="5340373" y="3866334"/>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
        <p:nvSpPr>
          <p:cNvPr id="27" name="TextBox 26">
            <a:extLst>
              <a:ext uri="{FF2B5EF4-FFF2-40B4-BE49-F238E27FC236}">
                <a16:creationId xmlns:a16="http://schemas.microsoft.com/office/drawing/2014/main" id="{19A6F4B4-81C2-42F7-A181-40DE64EA0F0F}"/>
              </a:ext>
            </a:extLst>
          </p:cNvPr>
          <p:cNvSpPr txBox="1"/>
          <p:nvPr/>
        </p:nvSpPr>
        <p:spPr>
          <a:xfrm>
            <a:off x="6235430" y="5134335"/>
            <a:ext cx="5906497" cy="830997"/>
          </a:xfrm>
          <a:prstGeom prst="rect">
            <a:avLst/>
          </a:prstGeom>
          <a:noFill/>
        </p:spPr>
        <p:txBody>
          <a:bodyPr wrap="square" lIns="0" tIns="0" rIns="0" bIns="0" rtlCol="0">
            <a:spAutoFit/>
          </a:bodyPr>
          <a:lstStyle/>
          <a:p>
            <a:pPr>
              <a:lnSpc>
                <a:spcPct val="90000"/>
              </a:lnSpc>
              <a:spcAft>
                <a:spcPts val="588"/>
              </a:spcAft>
              <a:defRPr/>
            </a:pPr>
            <a:r>
              <a:rPr lang="en-US">
                <a:gradFill>
                  <a:gsLst>
                    <a:gs pos="2917">
                      <a:schemeClr val="tx1"/>
                    </a:gs>
                    <a:gs pos="68000">
                      <a:schemeClr val="tx1"/>
                    </a:gs>
                  </a:gsLst>
                  <a:lin ang="5400000" scaled="0"/>
                </a:gradFill>
                <a:latin typeface="Segoe UI"/>
              </a:rPr>
              <a:t>On March 6, Windows Defender Antivirus blocked more than 400,000 instances of several sophisticated trojans</a:t>
            </a:r>
          </a:p>
          <a:p>
            <a:pPr>
              <a:lnSpc>
                <a:spcPct val="90000"/>
              </a:lnSpc>
              <a:spcAft>
                <a:spcPts val="588"/>
              </a:spcAft>
              <a:defRPr/>
            </a:pPr>
            <a:r>
              <a:rPr lang="en-US">
                <a:gradFill>
                  <a:gsLst>
                    <a:gs pos="2917">
                      <a:schemeClr val="tx1"/>
                    </a:gs>
                    <a:gs pos="68000">
                      <a:schemeClr val="tx1"/>
                    </a:gs>
                  </a:gsLst>
                  <a:lin ang="5400000" scaled="0"/>
                </a:gradFill>
                <a:latin typeface="Segoe UI"/>
                <a:hlinkClick r:id="rId8"/>
              </a:rPr>
              <a:t>http://aka.ms/dofoil</a:t>
            </a:r>
            <a:r>
              <a:rPr lang="en-US">
                <a:gradFill>
                  <a:gsLst>
                    <a:gs pos="2917">
                      <a:schemeClr val="tx1"/>
                    </a:gs>
                    <a:gs pos="68000">
                      <a:schemeClr val="tx1"/>
                    </a:gs>
                  </a:gsLst>
                  <a:lin ang="5400000" scaled="0"/>
                </a:gradFill>
                <a:latin typeface="Segoe UI"/>
              </a:rPr>
              <a:t> </a:t>
            </a:r>
          </a:p>
        </p:txBody>
      </p:sp>
      <p:sp>
        <p:nvSpPr>
          <p:cNvPr id="3" name="TextBox 2">
            <a:extLst>
              <a:ext uri="{FF2B5EF4-FFF2-40B4-BE49-F238E27FC236}">
                <a16:creationId xmlns:a16="http://schemas.microsoft.com/office/drawing/2014/main" id="{DC37DB93-92BC-4EE7-8919-09794C7F75E4}"/>
              </a:ext>
            </a:extLst>
          </p:cNvPr>
          <p:cNvSpPr txBox="1"/>
          <p:nvPr/>
        </p:nvSpPr>
        <p:spPr>
          <a:xfrm>
            <a:off x="7803107" y="6275253"/>
            <a:ext cx="4135748" cy="249299"/>
          </a:xfrm>
          <a:prstGeom prst="rect">
            <a:avLst/>
          </a:prstGeom>
          <a:noFill/>
        </p:spPr>
        <p:txBody>
          <a:bodyPr wrap="none" lIns="0" tIns="0" rIns="0" bIns="0" rtlCol="0">
            <a:spAutoFit/>
          </a:bodyPr>
          <a:lstStyle/>
          <a:p>
            <a:pPr algn="r">
              <a:lnSpc>
                <a:spcPct val="90000"/>
              </a:lnSpc>
              <a:spcAft>
                <a:spcPts val="588"/>
              </a:spcAft>
              <a:defRPr/>
            </a:pPr>
            <a:r>
              <a:rPr lang="en-US">
                <a:gradFill>
                  <a:gsLst>
                    <a:gs pos="2917">
                      <a:schemeClr val="tx1"/>
                    </a:gs>
                    <a:gs pos="68000">
                      <a:schemeClr val="tx1"/>
                    </a:gs>
                  </a:gsLst>
                  <a:lin ang="5400000" scaled="0"/>
                </a:gradFill>
                <a:latin typeface="Segoe UI"/>
              </a:rPr>
              <a:t>Other recent cases: </a:t>
            </a:r>
            <a:r>
              <a:rPr lang="en-US" err="1">
                <a:gradFill>
                  <a:gsLst>
                    <a:gs pos="2917">
                      <a:schemeClr val="tx1"/>
                    </a:gs>
                    <a:gs pos="68000">
                      <a:schemeClr val="tx1"/>
                    </a:gs>
                  </a:gsLst>
                  <a:lin ang="5400000" scaled="0"/>
                </a:gradFill>
                <a:latin typeface="Segoe UI"/>
                <a:hlinkClick r:id="rId9"/>
              </a:rPr>
              <a:t>Emotet</a:t>
            </a:r>
            <a:r>
              <a:rPr lang="en-US">
                <a:gradFill>
                  <a:gsLst>
                    <a:gs pos="2917">
                      <a:schemeClr val="tx1"/>
                    </a:gs>
                    <a:gs pos="68000">
                      <a:schemeClr val="tx1"/>
                    </a:gs>
                  </a:gsLst>
                  <a:lin ang="5400000" scaled="0"/>
                </a:gradFill>
                <a:latin typeface="Segoe UI"/>
              </a:rPr>
              <a:t> | </a:t>
            </a:r>
            <a:r>
              <a:rPr lang="en-US">
                <a:gradFill>
                  <a:gsLst>
                    <a:gs pos="2917">
                      <a:schemeClr val="tx1"/>
                    </a:gs>
                    <a:gs pos="68000">
                      <a:schemeClr val="tx1"/>
                    </a:gs>
                  </a:gsLst>
                  <a:lin ang="5400000" scaled="0"/>
                </a:gradFill>
                <a:latin typeface="Segoe UI"/>
                <a:hlinkClick r:id="rId10"/>
              </a:rPr>
              <a:t>Bad Rabbit</a:t>
            </a:r>
            <a:r>
              <a:rPr lang="en-US">
                <a:gradFill>
                  <a:gsLst>
                    <a:gs pos="2917">
                      <a:schemeClr val="tx1"/>
                    </a:gs>
                    <a:gs pos="68000">
                      <a:schemeClr val="tx1"/>
                    </a:gs>
                  </a:gsLst>
                  <a:lin ang="5400000" scaled="0"/>
                </a:gradFill>
                <a:latin typeface="Segoe UI"/>
              </a:rPr>
              <a:t>  </a:t>
            </a:r>
          </a:p>
        </p:txBody>
      </p:sp>
      <p:cxnSp>
        <p:nvCxnSpPr>
          <p:cNvPr id="12" name="Straight Connector 11">
            <a:extLst>
              <a:ext uri="{FF2B5EF4-FFF2-40B4-BE49-F238E27FC236}">
                <a16:creationId xmlns:a16="http://schemas.microsoft.com/office/drawing/2014/main" id="{ECFDA20B-4368-4565-B288-63D7D932B792}"/>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4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4C62E1-FD09-4D0B-81D5-6C32D8ED2D49}"/>
              </a:ext>
            </a:extLst>
          </p:cNvPr>
          <p:cNvSpPr/>
          <p:nvPr/>
        </p:nvSpPr>
        <p:spPr bwMode="auto">
          <a:xfrm>
            <a:off x="0" y="3429000"/>
            <a:ext cx="8140390" cy="3429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71F4F68D-93C2-4E38-B5C9-C46847491D4D}"/>
              </a:ext>
            </a:extLst>
          </p:cNvPr>
          <p:cNvPicPr>
            <a:picLocks noChangeAspect="1"/>
          </p:cNvPicPr>
          <p:nvPr/>
        </p:nvPicPr>
        <p:blipFill rotWithShape="1">
          <a:blip r:embed="rId3"/>
          <a:srcRect l="18140" t="18268" r="25468" b="9615"/>
          <a:stretch/>
        </p:blipFill>
        <p:spPr>
          <a:xfrm>
            <a:off x="8140390" y="0"/>
            <a:ext cx="4051610" cy="6858000"/>
          </a:xfrm>
          <a:prstGeom prst="rect">
            <a:avLst/>
          </a:prstGeom>
        </p:spPr>
      </p:pic>
      <p:sp>
        <p:nvSpPr>
          <p:cNvPr id="11" name="Rectangle: Rounded Corners 10">
            <a:extLst>
              <a:ext uri="{FF2B5EF4-FFF2-40B4-BE49-F238E27FC236}">
                <a16:creationId xmlns:a16="http://schemas.microsoft.com/office/drawing/2014/main" id="{4883E56B-F174-4303-A139-D671741A75DB}"/>
              </a:ext>
            </a:extLst>
          </p:cNvPr>
          <p:cNvSpPr/>
          <p:nvPr/>
        </p:nvSpPr>
        <p:spPr bwMode="black">
          <a:xfrm>
            <a:off x="859277" y="153361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Threat Prevention</a:t>
            </a:r>
          </a:p>
        </p:txBody>
      </p:sp>
      <p:sp>
        <p:nvSpPr>
          <p:cNvPr id="2" name="Rectangle 1">
            <a:extLst>
              <a:ext uri="{FF2B5EF4-FFF2-40B4-BE49-F238E27FC236}">
                <a16:creationId xmlns:a16="http://schemas.microsoft.com/office/drawing/2014/main" id="{190CE793-59CA-4029-BC4C-50AC74EAE2EE}"/>
              </a:ext>
            </a:extLst>
          </p:cNvPr>
          <p:cNvSpPr/>
          <p:nvPr/>
        </p:nvSpPr>
        <p:spPr bwMode="black">
          <a:xfrm>
            <a:off x="650697" y="1262498"/>
            <a:ext cx="2193596" cy="1034787"/>
          </a:xfrm>
          <a:prstGeom prst="rect">
            <a:avLst/>
          </a:prstGeom>
          <a:solidFill>
            <a:srgbClr val="EAEAEA">
              <a:alpha val="85098"/>
            </a:srgbClr>
          </a:solidFill>
          <a:ln>
            <a:noFill/>
          </a:ln>
          <a:extLst/>
        </p:spPr>
        <p:txBody>
          <a:bodyPr vert="horz" wrap="square" lIns="69953" tIns="34976" rIns="69953" bIns="34976" numCol="1" rtlCol="0" anchor="t" anchorCtr="0" compatLnSpc="1">
            <a:prstTxWarp prst="textNoShape">
              <a:avLst/>
            </a:prstTxWarp>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srgbClr val="000000"/>
              </a:solidFill>
              <a:effectLst/>
              <a:uLnTx/>
              <a:uFillTx/>
            </a:endParaRPr>
          </a:p>
        </p:txBody>
      </p:sp>
      <p:sp>
        <p:nvSpPr>
          <p:cNvPr id="9" name="Rectangle: Rounded Corners 8">
            <a:extLst>
              <a:ext uri="{FF2B5EF4-FFF2-40B4-BE49-F238E27FC236}">
                <a16:creationId xmlns:a16="http://schemas.microsoft.com/office/drawing/2014/main" id="{99617231-8D94-4218-AB0C-6A7C69EAC031}"/>
              </a:ext>
            </a:extLst>
          </p:cNvPr>
          <p:cNvSpPr/>
          <p:nvPr/>
        </p:nvSpPr>
        <p:spPr bwMode="black">
          <a:xfrm>
            <a:off x="2973070" y="1516875"/>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Threat Detection</a:t>
            </a:r>
          </a:p>
        </p:txBody>
      </p:sp>
      <p:sp>
        <p:nvSpPr>
          <p:cNvPr id="10" name="Rectangle: Rounded Corners 9">
            <a:extLst>
              <a:ext uri="{FF2B5EF4-FFF2-40B4-BE49-F238E27FC236}">
                <a16:creationId xmlns:a16="http://schemas.microsoft.com/office/drawing/2014/main" id="{F416643C-7A5D-4D0C-9108-96D8B5ADB1EB}"/>
              </a:ext>
            </a:extLst>
          </p:cNvPr>
          <p:cNvSpPr/>
          <p:nvPr/>
        </p:nvSpPr>
        <p:spPr bwMode="black">
          <a:xfrm>
            <a:off x="5113042" y="1516875"/>
            <a:ext cx="1870249"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algn="ctr"/>
            <a:r>
              <a:rPr lang="en-US" sz="1600"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Response</a:t>
            </a:r>
          </a:p>
        </p:txBody>
      </p:sp>
      <p:cxnSp>
        <p:nvCxnSpPr>
          <p:cNvPr id="12" name="Connector: Elbow 11">
            <a:extLst>
              <a:ext uri="{FF2B5EF4-FFF2-40B4-BE49-F238E27FC236}">
                <a16:creationId xmlns:a16="http://schemas.microsoft.com/office/drawing/2014/main" id="{490F4D1C-C663-418F-896C-0A67E8C1F0F9}"/>
              </a:ext>
            </a:extLst>
          </p:cNvPr>
          <p:cNvCxnSpPr>
            <a:cxnSpLocks/>
            <a:stCxn id="10" idx="3"/>
            <a:endCxn id="9" idx="2"/>
          </p:cNvCxnSpPr>
          <p:nvPr/>
        </p:nvCxnSpPr>
        <p:spPr>
          <a:xfrm flipH="1">
            <a:off x="3914278" y="1779015"/>
            <a:ext cx="3069013" cy="262140"/>
          </a:xfrm>
          <a:prstGeom prst="bentConnector4">
            <a:avLst>
              <a:gd name="adj1" fmla="val -7449"/>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75430E8-C38A-4562-9A90-7E17D615E9BC}"/>
              </a:ext>
            </a:extLst>
          </p:cNvPr>
          <p:cNvCxnSpPr>
            <a:cxnSpLocks/>
            <a:stCxn id="10" idx="3"/>
            <a:endCxn id="11" idx="2"/>
          </p:cNvCxnSpPr>
          <p:nvPr/>
        </p:nvCxnSpPr>
        <p:spPr>
          <a:xfrm flipH="1">
            <a:off x="1800485" y="1779015"/>
            <a:ext cx="5182806" cy="278883"/>
          </a:xfrm>
          <a:prstGeom prst="bentConnector4">
            <a:avLst>
              <a:gd name="adj1" fmla="val -4442"/>
              <a:gd name="adj2" fmla="val 176633"/>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8ED160F-5EAA-47B8-9F98-BF056B2DDA30}"/>
              </a:ext>
            </a:extLst>
          </p:cNvPr>
          <p:cNvSpPr/>
          <p:nvPr/>
        </p:nvSpPr>
        <p:spPr bwMode="black">
          <a:xfrm>
            <a:off x="5238632" y="2143874"/>
            <a:ext cx="1619068" cy="285355"/>
          </a:xfrm>
          <a:prstGeom prst="roundRect">
            <a:avLst/>
          </a:prstGeom>
          <a:solidFill>
            <a:srgbClr val="EAEAEA"/>
          </a:solidFill>
          <a:ln w="19050">
            <a:noFill/>
            <a:prstDash val="sysDash"/>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1250">
                      <a:schemeClr val="tx1"/>
                    </a:gs>
                    <a:gs pos="99000">
                      <a:schemeClr val="tx1"/>
                    </a:gs>
                  </a:gsLst>
                  <a:lin ang="5400000" scaled="0"/>
                </a:gradFill>
                <a:effectLst/>
                <a:uLnTx/>
                <a:uFillTx/>
              </a:rPr>
              <a:t>Lessons Learned</a:t>
            </a:r>
          </a:p>
        </p:txBody>
      </p:sp>
      <p:cxnSp>
        <p:nvCxnSpPr>
          <p:cNvPr id="15" name="Straight Arrow Connector 14">
            <a:extLst>
              <a:ext uri="{FF2B5EF4-FFF2-40B4-BE49-F238E27FC236}">
                <a16:creationId xmlns:a16="http://schemas.microsoft.com/office/drawing/2014/main" id="{6C0CBF94-7E5D-4B47-B7FD-A82ACA4203E5}"/>
              </a:ext>
            </a:extLst>
          </p:cNvPr>
          <p:cNvCxnSpPr>
            <a:cxnSpLocks/>
            <a:stCxn id="9" idx="3"/>
            <a:endCxn id="10" idx="1"/>
          </p:cNvCxnSpPr>
          <p:nvPr/>
        </p:nvCxnSpPr>
        <p:spPr>
          <a:xfrm>
            <a:off x="4855486" y="1779015"/>
            <a:ext cx="257556"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59428B-96EE-4194-B126-0408921A294F}"/>
              </a:ext>
            </a:extLst>
          </p:cNvPr>
          <p:cNvCxnSpPr/>
          <p:nvPr/>
        </p:nvCxnSpPr>
        <p:spPr>
          <a:xfrm>
            <a:off x="2741693" y="1784236"/>
            <a:ext cx="231377"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CFD90-C0CE-49D7-A1BF-CFE5BE894430}"/>
              </a:ext>
            </a:extLst>
          </p:cNvPr>
          <p:cNvSpPr/>
          <p:nvPr/>
        </p:nvSpPr>
        <p:spPr>
          <a:xfrm>
            <a:off x="1496735" y="4020116"/>
            <a:ext cx="5146920" cy="2246769"/>
          </a:xfrm>
          <a:prstGeom prst="rect">
            <a:avLst/>
          </a:prstGeom>
        </p:spPr>
        <p:txBody>
          <a:bodyPr wrap="square">
            <a:spAutoFit/>
          </a:bodyPr>
          <a:lstStyle/>
          <a:p>
            <a:pPr algn="ctr"/>
            <a:r>
              <a:rPr lang="en-US" sz="2000">
                <a:gradFill>
                  <a:gsLst>
                    <a:gs pos="1250">
                      <a:schemeClr val="bg1"/>
                    </a:gs>
                    <a:gs pos="99000">
                      <a:schemeClr val="bg1"/>
                    </a:gs>
                  </a:gsLst>
                  <a:lin ang="5400000" scaled="0"/>
                </a:gradFill>
              </a:rPr>
              <a:t>At some point the adversary has </a:t>
            </a:r>
            <a:br>
              <a:rPr lang="en-US" sz="2000">
                <a:gradFill>
                  <a:gsLst>
                    <a:gs pos="1250">
                      <a:schemeClr val="bg1"/>
                    </a:gs>
                    <a:gs pos="99000">
                      <a:schemeClr val="bg1"/>
                    </a:gs>
                  </a:gsLst>
                  <a:lin ang="5400000" scaled="0"/>
                </a:gradFill>
              </a:rPr>
            </a:br>
            <a:r>
              <a:rPr lang="en-US" sz="2000">
                <a:gradFill>
                  <a:gsLst>
                    <a:gs pos="1250">
                      <a:schemeClr val="bg1"/>
                    </a:gs>
                    <a:gs pos="99000">
                      <a:schemeClr val="bg1"/>
                    </a:gs>
                  </a:gsLst>
                  <a:lin ang="5400000" scaled="0"/>
                </a:gradFill>
              </a:rPr>
              <a:t>to do something anomalous—</a:t>
            </a:r>
            <a:br>
              <a:rPr lang="en-US" sz="2000">
                <a:gradFill>
                  <a:gsLst>
                    <a:gs pos="1250">
                      <a:schemeClr val="bg1"/>
                    </a:gs>
                    <a:gs pos="99000">
                      <a:schemeClr val="bg1"/>
                    </a:gs>
                  </a:gsLst>
                  <a:lin ang="5400000" scaled="0"/>
                </a:gradFill>
              </a:rPr>
            </a:br>
            <a:endParaRPr lang="en-US" sz="2000">
              <a:gradFill>
                <a:gsLst>
                  <a:gs pos="1250">
                    <a:schemeClr val="bg1"/>
                  </a:gs>
                  <a:gs pos="99000">
                    <a:schemeClr val="bg1"/>
                  </a:gs>
                </a:gsLst>
                <a:lin ang="5400000" scaled="0"/>
              </a:gradFill>
            </a:endParaRPr>
          </a:p>
          <a:p>
            <a:pPr algn="ctr"/>
            <a:endParaRPr lang="en-US" sz="2000">
              <a:gradFill>
                <a:gsLst>
                  <a:gs pos="1250">
                    <a:schemeClr val="bg1"/>
                  </a:gs>
                  <a:gs pos="99000">
                    <a:schemeClr val="bg1"/>
                  </a:gs>
                </a:gsLst>
                <a:lin ang="5400000" scaled="0"/>
              </a:gradFill>
            </a:endParaRPr>
          </a:p>
          <a:p>
            <a:pPr algn="ctr"/>
            <a:endParaRPr lang="en-US" sz="2000">
              <a:gradFill>
                <a:gsLst>
                  <a:gs pos="1250">
                    <a:schemeClr val="bg1"/>
                  </a:gs>
                  <a:gs pos="99000">
                    <a:schemeClr val="bg1"/>
                  </a:gs>
                </a:gsLst>
                <a:lin ang="5400000" scaled="0"/>
              </a:gradFill>
            </a:endParaRPr>
          </a:p>
          <a:p>
            <a:pPr algn="ctr"/>
            <a:r>
              <a:rPr lang="en-US" sz="2000" b="1">
                <a:gradFill>
                  <a:gsLst>
                    <a:gs pos="1250">
                      <a:schemeClr val="bg1"/>
                    </a:gs>
                    <a:gs pos="99000">
                      <a:schemeClr val="bg1"/>
                    </a:gs>
                  </a:gsLst>
                  <a:lin ang="5400000" scaled="0"/>
                </a:gradFill>
              </a:rPr>
              <a:t>You have to be able to spot that </a:t>
            </a:r>
            <a:br>
              <a:rPr lang="en-US" sz="2000" b="1">
                <a:gradFill>
                  <a:gsLst>
                    <a:gs pos="1250">
                      <a:schemeClr val="bg1"/>
                    </a:gs>
                    <a:gs pos="99000">
                      <a:schemeClr val="bg1"/>
                    </a:gs>
                  </a:gsLst>
                  <a:lin ang="5400000" scaled="0"/>
                </a:gradFill>
              </a:rPr>
            </a:br>
            <a:r>
              <a:rPr lang="en-US" sz="2000" b="1">
                <a:gradFill>
                  <a:gsLst>
                    <a:gs pos="1250">
                      <a:schemeClr val="bg1"/>
                    </a:gs>
                    <a:gs pos="99000">
                      <a:schemeClr val="bg1"/>
                    </a:gs>
                  </a:gsLst>
                  <a:lin ang="5400000" scaled="0"/>
                </a:gradFill>
              </a:rPr>
              <a:t>and quickly take action on it</a:t>
            </a:r>
          </a:p>
        </p:txBody>
      </p:sp>
      <p:sp>
        <p:nvSpPr>
          <p:cNvPr id="17" name="magnify" title="Icon of a magnifying glass">
            <a:extLst>
              <a:ext uri="{FF2B5EF4-FFF2-40B4-BE49-F238E27FC236}">
                <a16:creationId xmlns:a16="http://schemas.microsoft.com/office/drawing/2014/main" id="{BE3CC64C-30A2-4B2A-AE40-05DB76E0A3AA}"/>
              </a:ext>
            </a:extLst>
          </p:cNvPr>
          <p:cNvSpPr>
            <a:spLocks noChangeAspect="1" noEditPoints="1"/>
          </p:cNvSpPr>
          <p:nvPr/>
        </p:nvSpPr>
        <p:spPr bwMode="auto">
          <a:xfrm flipH="1">
            <a:off x="3820088" y="4898173"/>
            <a:ext cx="500214" cy="49065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10397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7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2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par>
                                <p:cTn id="27" presetID="2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par>
                          <p:cTn id="34" fill="hold">
                            <p:stCondLst>
                              <p:cond delay="2500"/>
                            </p:stCondLst>
                            <p:childTnLst>
                              <p:par>
                                <p:cTn id="35" presetID="26" presetClass="emph" presetSubtype="0" fill="hold" nodeType="afterEffect">
                                  <p:stCondLst>
                                    <p:cond delay="0"/>
                                  </p:stCondLst>
                                  <p:childTnLst>
                                    <p:animEffect transition="out" filter="fade">
                                      <p:cBhvr>
                                        <p:cTn id="36" dur="500" tmFilter="0, 0; .2, .5; .8, .5; 1, 0"/>
                                        <p:tgtEl>
                                          <p:spTgt spid="20"/>
                                        </p:tgtEl>
                                      </p:cBhvr>
                                    </p:animEffect>
                                    <p:animScale>
                                      <p:cBhvr>
                                        <p:cTn id="37" dur="250" autoRev="1" fill="hold"/>
                                        <p:tgtEl>
                                          <p:spTgt spid="20"/>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9"/>
                                        </p:tgtEl>
                                      </p:cBhvr>
                                    </p:animEffect>
                                    <p:animScale>
                                      <p:cBhvr>
                                        <p:cTn id="40" dur="250" autoRev="1" fill="hold"/>
                                        <p:tgtEl>
                                          <p:spTgt spid="9"/>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5"/>
                                        </p:tgtEl>
                                      </p:cBhvr>
                                    </p:animEffect>
                                    <p:animScale>
                                      <p:cBhvr>
                                        <p:cTn id="43" dur="250" autoRev="1" fill="hold"/>
                                        <p:tgtEl>
                                          <p:spTgt spid="15"/>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10"/>
                                        </p:tgtEl>
                                      </p:cBhvr>
                                    </p:animEffect>
                                    <p:animScale>
                                      <p:cBhvr>
                                        <p:cTn id="46" dur="250" autoRev="1" fill="hold"/>
                                        <p:tgtEl>
                                          <p:spTgt spid="10"/>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14"/>
                                        </p:tgtEl>
                                      </p:cBhvr>
                                    </p:animEffect>
                                    <p:animScale>
                                      <p:cBhvr>
                                        <p:cTn id="49" dur="250" autoRev="1" fill="hold"/>
                                        <p:tgtEl>
                                          <p:spTgt spid="14"/>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13"/>
                                        </p:tgtEl>
                                      </p:cBhvr>
                                    </p:animEffect>
                                    <p:animScale>
                                      <p:cBhvr>
                                        <p:cTn id="52" dur="250" autoRev="1" fill="hold"/>
                                        <p:tgtEl>
                                          <p:spTgt spid="13"/>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12"/>
                                        </p:tgtEl>
                                      </p:cBhvr>
                                    </p:animEffect>
                                    <p:animScale>
                                      <p:cBhvr>
                                        <p:cTn id="55" dur="250" autoRev="1" fill="hold"/>
                                        <p:tgtEl>
                                          <p:spTgt spid="12"/>
                                        </p:tgtEl>
                                      </p:cBhvr>
                                      <p:by x="105000" y="105000"/>
                                    </p:animScale>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fade">
                                      <p:cBhvr>
                                        <p:cTn id="59" dur="500"/>
                                        <p:tgtEl>
                                          <p:spTgt spid="4">
                                            <p:txEl>
                                              <p:pRg st="0" end="0"/>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fade">
                                      <p:cBhvr>
                                        <p:cTn id="63" dur="500"/>
                                        <p:tgtEl>
                                          <p:spTgt spid="4">
                                            <p:txEl>
                                              <p:pRg st="3" end="3"/>
                                            </p:txEl>
                                          </p:spTgt>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9" grpId="0" animBg="1"/>
      <p:bldP spid="9" grpId="1" animBg="1"/>
      <p:bldP spid="10" grpId="0" animBg="1"/>
      <p:bldP spid="10" grpId="1" animBg="1"/>
      <p:bldP spid="14" grpId="0" animBg="1"/>
      <p:bldP spid="14" grpId="1"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Arrow: U-Turn 30">
            <a:extLst>
              <a:ext uri="{FF2B5EF4-FFF2-40B4-BE49-F238E27FC236}">
                <a16:creationId xmlns:a16="http://schemas.microsoft.com/office/drawing/2014/main" id="{7313B5EB-E55D-4B47-A2F2-F9FFF878F592}"/>
              </a:ext>
            </a:extLst>
          </p:cNvPr>
          <p:cNvSpPr/>
          <p:nvPr/>
        </p:nvSpPr>
        <p:spPr bwMode="auto">
          <a:xfrm>
            <a:off x="1791488" y="3281010"/>
            <a:ext cx="4304512"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2AFDBC74-8901-4035-9FF2-AC79A73EC9C3}"/>
              </a:ext>
            </a:extLst>
          </p:cNvPr>
          <p:cNvGrpSpPr/>
          <p:nvPr/>
        </p:nvGrpSpPr>
        <p:grpSpPr>
          <a:xfrm>
            <a:off x="6005384" y="4107854"/>
            <a:ext cx="4582787" cy="684114"/>
            <a:chOff x="4208288" y="5256648"/>
            <a:chExt cx="6294955" cy="684114"/>
          </a:xfrm>
        </p:grpSpPr>
        <p:sp>
          <p:nvSpPr>
            <p:cNvPr id="25" name="Arrow: U-Turn 24">
              <a:extLst>
                <a:ext uri="{FF2B5EF4-FFF2-40B4-BE49-F238E27FC236}">
                  <a16:creationId xmlns:a16="http://schemas.microsoft.com/office/drawing/2014/main" id="{2CABA9DA-2618-4844-8A8B-6BC8F3EDCC3A}"/>
                </a:ext>
              </a:extLst>
            </p:cNvPr>
            <p:cNvSpPr/>
            <p:nvPr/>
          </p:nvSpPr>
          <p:spPr bwMode="auto">
            <a:xfrm rot="10800000">
              <a:off x="4208288" y="5256648"/>
              <a:ext cx="3411642"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U-Turn 25">
              <a:extLst>
                <a:ext uri="{FF2B5EF4-FFF2-40B4-BE49-F238E27FC236}">
                  <a16:creationId xmlns:a16="http://schemas.microsoft.com/office/drawing/2014/main" id="{02A8C7FA-FEC9-42B0-A7A8-6134868E5B92}"/>
                </a:ext>
              </a:extLst>
            </p:cNvPr>
            <p:cNvSpPr/>
            <p:nvPr/>
          </p:nvSpPr>
          <p:spPr bwMode="auto">
            <a:xfrm rot="10800000">
              <a:off x="4208288" y="5256649"/>
              <a:ext cx="6294955" cy="68411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E68A7C7-B0BE-43EC-B1EC-8D84DF0868B2}"/>
              </a:ext>
            </a:extLst>
          </p:cNvPr>
          <p:cNvSpPr>
            <a:spLocks noGrp="1"/>
          </p:cNvSpPr>
          <p:nvPr>
            <p:ph type="title"/>
          </p:nvPr>
        </p:nvSpPr>
        <p:spPr>
          <a:xfrm>
            <a:off x="588263" y="457201"/>
            <a:ext cx="11018520" cy="923330"/>
          </a:xfrm>
        </p:spPr>
        <p:txBody>
          <a:bodyPr/>
          <a:lstStyle/>
          <a:p>
            <a:r>
              <a:rPr lang="en-US"/>
              <a:t>Focus on Mean time to Remediation (MTTR)</a:t>
            </a:r>
            <a:br>
              <a:rPr lang="en-US"/>
            </a:br>
            <a:r>
              <a:rPr lang="en-US" sz="2400" b="0"/>
              <a:t>Drives up attacker cost by limiting dwell time</a:t>
            </a:r>
            <a:endParaRPr lang="en-US" b="0"/>
          </a:p>
        </p:txBody>
      </p:sp>
      <p:graphicFrame>
        <p:nvGraphicFramePr>
          <p:cNvPr id="5" name="Diagram 4">
            <a:extLst>
              <a:ext uri="{FF2B5EF4-FFF2-40B4-BE49-F238E27FC236}">
                <a16:creationId xmlns:a16="http://schemas.microsoft.com/office/drawing/2014/main" id="{60301AC1-4AAB-4883-9678-69C119BCA6AE}"/>
              </a:ext>
            </a:extLst>
          </p:cNvPr>
          <p:cNvGraphicFramePr/>
          <p:nvPr>
            <p:extLst/>
          </p:nvPr>
        </p:nvGraphicFramePr>
        <p:xfrm>
          <a:off x="730732" y="3811791"/>
          <a:ext cx="10876051" cy="438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F37BA4E0-F9CC-4200-A262-41D4F74AA159}"/>
              </a:ext>
            </a:extLst>
          </p:cNvPr>
          <p:cNvSpPr/>
          <p:nvPr/>
        </p:nvSpPr>
        <p:spPr>
          <a:xfrm>
            <a:off x="6258046" y="4838690"/>
            <a:ext cx="5530300" cy="646331"/>
          </a:xfrm>
          <a:prstGeom prst="rect">
            <a:avLst/>
          </a:prstGeom>
        </p:spPr>
        <p:txBody>
          <a:bodyPr wrap="square">
            <a:spAutoFit/>
          </a:bodyPr>
          <a:lstStyle/>
          <a:p>
            <a:pPr lvl="0">
              <a:defRPr/>
            </a:pPr>
            <a:r>
              <a:rPr lang="en-US" b="1">
                <a:gradFill>
                  <a:gsLst>
                    <a:gs pos="2917">
                      <a:srgbClr val="1A1A1A"/>
                    </a:gs>
                    <a:gs pos="30000">
                      <a:srgbClr val="1A1A1A"/>
                    </a:gs>
                  </a:gsLst>
                  <a:lin ang="5400000" scaled="0"/>
                </a:gradFill>
              </a:rPr>
              <a:t>2. Rapid investigation and remediation</a:t>
            </a:r>
            <a:br>
              <a:rPr lang="en-US" b="1">
                <a:gradFill>
                  <a:gsLst>
                    <a:gs pos="2917">
                      <a:srgbClr val="1A1A1A"/>
                    </a:gs>
                    <a:gs pos="30000">
                      <a:srgbClr val="1A1A1A"/>
                    </a:gs>
                  </a:gsLst>
                  <a:lin ang="5400000" scaled="0"/>
                </a:gradFill>
              </a:rPr>
            </a:br>
            <a:r>
              <a:rPr lang="en-US" i="1">
                <a:gradFill>
                  <a:gsLst>
                    <a:gs pos="2917">
                      <a:srgbClr val="1A1A1A"/>
                    </a:gs>
                    <a:gs pos="30000">
                      <a:srgbClr val="1A1A1A"/>
                    </a:gs>
                  </a:gsLst>
                  <a:lin ang="5400000" scaled="0"/>
                </a:gradFill>
              </a:rPr>
              <a:t>Focused on resuming secure business operations</a:t>
            </a:r>
          </a:p>
        </p:txBody>
      </p:sp>
      <p:sp>
        <p:nvSpPr>
          <p:cNvPr id="29" name="Rectangle 28">
            <a:extLst>
              <a:ext uri="{FF2B5EF4-FFF2-40B4-BE49-F238E27FC236}">
                <a16:creationId xmlns:a16="http://schemas.microsoft.com/office/drawing/2014/main" id="{CC7F58EC-DE52-4691-B218-237B613BFB6D}"/>
              </a:ext>
            </a:extLst>
          </p:cNvPr>
          <p:cNvSpPr/>
          <p:nvPr/>
        </p:nvSpPr>
        <p:spPr>
          <a:xfrm>
            <a:off x="1924852" y="2576908"/>
            <a:ext cx="4810804" cy="646331"/>
          </a:xfrm>
          <a:prstGeom prst="rect">
            <a:avLst/>
          </a:prstGeom>
        </p:spPr>
        <p:txBody>
          <a:bodyPr wrap="none">
            <a:spAutoFit/>
          </a:bodyPr>
          <a:lstStyle/>
          <a:p>
            <a:pPr marL="342900" indent="-342900">
              <a:buFont typeface="+mj-lt"/>
              <a:buAutoNum type="arabicPeriod"/>
            </a:pPr>
            <a:r>
              <a:rPr lang="en-US" b="1"/>
              <a:t>Monitor all assets</a:t>
            </a:r>
            <a:br>
              <a:rPr lang="en-US" b="1"/>
            </a:br>
            <a:r>
              <a:rPr lang="en-US" i="1"/>
              <a:t>Emphasis on attack paths to critical assets</a:t>
            </a:r>
          </a:p>
        </p:txBody>
      </p:sp>
    </p:spTree>
    <p:extLst>
      <p:ext uri="{BB962C8B-B14F-4D97-AF65-F5344CB8AC3E}">
        <p14:creationId xmlns:p14="http://schemas.microsoft.com/office/powerpoint/2010/main" val="6019560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0" y="4759505"/>
            <a:ext cx="12192000" cy="209849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4B5C346F-EF58-4827-A7BA-684ED7DFDC6F}"/>
              </a:ext>
            </a:extLst>
          </p:cNvPr>
          <p:cNvSpPr/>
          <p:nvPr/>
        </p:nvSpPr>
        <p:spPr bwMode="auto">
          <a:xfrm rot="1737818">
            <a:off x="8466250" y="896659"/>
            <a:ext cx="2540759" cy="2893298"/>
          </a:xfrm>
          <a:custGeom>
            <a:avLst/>
            <a:gdLst>
              <a:gd name="connsiteX0" fmla="*/ 1417051 w 3645795"/>
              <a:gd name="connsiteY0" fmla="*/ 1316951 h 4151662"/>
              <a:gd name="connsiteX1" fmla="*/ 1553479 w 3645795"/>
              <a:gd name="connsiteY1" fmla="*/ 1563441 h 4151662"/>
              <a:gd name="connsiteX2" fmla="*/ 1411531 w 3645795"/>
              <a:gd name="connsiteY2" fmla="*/ 1642006 h 4151662"/>
              <a:gd name="connsiteX3" fmla="*/ 1275447 w 3645795"/>
              <a:gd name="connsiteY3" fmla="*/ 1396136 h 4151662"/>
              <a:gd name="connsiteX4" fmla="*/ 1224730 w 3645795"/>
              <a:gd name="connsiteY4" fmla="*/ 1427968 h 4151662"/>
              <a:gd name="connsiteX5" fmla="*/ 936672 w 3645795"/>
              <a:gd name="connsiteY5" fmla="*/ 1715506 h 4151662"/>
              <a:gd name="connsiteX6" fmla="*/ 1170476 w 3645795"/>
              <a:gd name="connsiteY6" fmla="*/ 1823850 h 4151662"/>
              <a:gd name="connsiteX7" fmla="*/ 1100996 w 3645795"/>
              <a:gd name="connsiteY7" fmla="*/ 1973687 h 4151662"/>
              <a:gd name="connsiteX8" fmla="*/ 847003 w 3645795"/>
              <a:gd name="connsiteY8" fmla="*/ 1855986 h 4151662"/>
              <a:gd name="connsiteX9" fmla="*/ 707233 w 3645795"/>
              <a:gd name="connsiteY9" fmla="*/ 2312599 h 4151662"/>
              <a:gd name="connsiteX10" fmla="*/ 980054 w 3645795"/>
              <a:gd name="connsiteY10" fmla="*/ 2310739 h 4151662"/>
              <a:gd name="connsiteX11" fmla="*/ 981148 w 3645795"/>
              <a:gd name="connsiteY11" fmla="*/ 2475880 h 4151662"/>
              <a:gd name="connsiteX12" fmla="*/ 689683 w 3645795"/>
              <a:gd name="connsiteY12" fmla="*/ 2477868 h 4151662"/>
              <a:gd name="connsiteX13" fmla="*/ 795554 w 3645795"/>
              <a:gd name="connsiteY13" fmla="*/ 2955639 h 4151662"/>
              <a:gd name="connsiteX14" fmla="*/ 1067449 w 3645795"/>
              <a:gd name="connsiteY14" fmla="*/ 2805151 h 4151662"/>
              <a:gd name="connsiteX15" fmla="*/ 1147415 w 3645795"/>
              <a:gd name="connsiteY15" fmla="*/ 2949630 h 4151662"/>
              <a:gd name="connsiteX16" fmla="*/ 862835 w 3645795"/>
              <a:gd name="connsiteY16" fmla="*/ 3107139 h 4151662"/>
              <a:gd name="connsiteX17" fmla="*/ 1211258 w 3645795"/>
              <a:gd name="connsiteY17" fmla="*/ 3493118 h 4151662"/>
              <a:gd name="connsiteX18" fmla="*/ 1358602 w 3645795"/>
              <a:gd name="connsiteY18" fmla="*/ 3253306 h 4151662"/>
              <a:gd name="connsiteX19" fmla="*/ 1499329 w 3645795"/>
              <a:gd name="connsiteY19" fmla="*/ 3339728 h 4151662"/>
              <a:gd name="connsiteX20" fmla="*/ 1351607 w 3645795"/>
              <a:gd name="connsiteY20" fmla="*/ 3580151 h 4151662"/>
              <a:gd name="connsiteX21" fmla="*/ 1773389 w 3645795"/>
              <a:gd name="connsiteY21" fmla="*/ 3715616 h 4151662"/>
              <a:gd name="connsiteX22" fmla="*/ 1825849 w 3645795"/>
              <a:gd name="connsiteY22" fmla="*/ 3427421 h 4151662"/>
              <a:gd name="connsiteX23" fmla="*/ 1988342 w 3645795"/>
              <a:gd name="connsiteY23" fmla="*/ 3456956 h 4151662"/>
              <a:gd name="connsiteX24" fmla="*/ 1937239 w 3645795"/>
              <a:gd name="connsiteY24" fmla="*/ 3737722 h 4151662"/>
              <a:gd name="connsiteX25" fmla="*/ 2499769 w 3645795"/>
              <a:gd name="connsiteY25" fmla="*/ 3611213 h 4151662"/>
              <a:gd name="connsiteX26" fmla="*/ 2377023 w 3645795"/>
              <a:gd name="connsiteY26" fmla="*/ 3389442 h 4151662"/>
              <a:gd name="connsiteX27" fmla="*/ 2521540 w 3645795"/>
              <a:gd name="connsiteY27" fmla="*/ 3309455 h 4151662"/>
              <a:gd name="connsiteX28" fmla="*/ 2645609 w 3645795"/>
              <a:gd name="connsiteY28" fmla="*/ 3533616 h 4151662"/>
              <a:gd name="connsiteX29" fmla="*/ 3038442 w 3645795"/>
              <a:gd name="connsiteY29" fmla="*/ 3133890 h 4151662"/>
              <a:gd name="connsiteX30" fmla="*/ 2809083 w 3645795"/>
              <a:gd name="connsiteY30" fmla="*/ 3042361 h 4151662"/>
              <a:gd name="connsiteX31" fmla="*/ 2870343 w 3645795"/>
              <a:gd name="connsiteY31" fmla="*/ 2888983 h 4151662"/>
              <a:gd name="connsiteX32" fmla="*/ 3112597 w 3645795"/>
              <a:gd name="connsiteY32" fmla="*/ 2985665 h 4151662"/>
              <a:gd name="connsiteX33" fmla="*/ 3229144 w 3645795"/>
              <a:gd name="connsiteY33" fmla="*/ 2541797 h 4151662"/>
              <a:gd name="connsiteX34" fmla="*/ 2937818 w 3645795"/>
              <a:gd name="connsiteY34" fmla="*/ 2539228 h 4151662"/>
              <a:gd name="connsiteX35" fmla="*/ 2939310 w 3645795"/>
              <a:gd name="connsiteY35" fmla="*/ 2374090 h 4151662"/>
              <a:gd name="connsiteX36" fmla="*/ 3227318 w 3645795"/>
              <a:gd name="connsiteY36" fmla="*/ 2376632 h 4151662"/>
              <a:gd name="connsiteX37" fmla="*/ 3088996 w 3645795"/>
              <a:gd name="connsiteY37" fmla="*/ 1882309 h 4151662"/>
              <a:gd name="connsiteX38" fmla="*/ 2796377 w 3645795"/>
              <a:gd name="connsiteY38" fmla="*/ 2044267 h 4151662"/>
              <a:gd name="connsiteX39" fmla="*/ 2716412 w 3645795"/>
              <a:gd name="connsiteY39" fmla="*/ 1899789 h 4151662"/>
              <a:gd name="connsiteX40" fmla="*/ 2997725 w 3645795"/>
              <a:gd name="connsiteY40" fmla="*/ 1744087 h 4151662"/>
              <a:gd name="connsiteX41" fmla="*/ 2656581 w 3645795"/>
              <a:gd name="connsiteY41" fmla="*/ 1407040 h 4151662"/>
              <a:gd name="connsiteX42" fmla="*/ 2510450 w 3645795"/>
              <a:gd name="connsiteY42" fmla="*/ 1636747 h 4151662"/>
              <a:gd name="connsiteX43" fmla="*/ 2371091 w 3645795"/>
              <a:gd name="connsiteY43" fmla="*/ 1548133 h 4151662"/>
              <a:gd name="connsiteX44" fmla="*/ 2514546 w 3645795"/>
              <a:gd name="connsiteY44" fmla="*/ 1322643 h 4151662"/>
              <a:gd name="connsiteX45" fmla="*/ 2085802 w 3645795"/>
              <a:gd name="connsiteY45" fmla="*/ 1200165 h 4151662"/>
              <a:gd name="connsiteX46" fmla="*/ 2025088 w 3645795"/>
              <a:gd name="connsiteY46" fmla="*/ 1197619 h 4151662"/>
              <a:gd name="connsiteX47" fmla="*/ 2025088 w 3645795"/>
              <a:gd name="connsiteY47" fmla="*/ 1461538 h 4151662"/>
              <a:gd name="connsiteX48" fmla="*/ 1862849 w 3645795"/>
              <a:gd name="connsiteY48" fmla="*/ 1461538 h 4151662"/>
              <a:gd name="connsiteX49" fmla="*/ 1862849 w 3645795"/>
              <a:gd name="connsiteY49" fmla="*/ 1199555 h 4151662"/>
              <a:gd name="connsiteX50" fmla="*/ 1785230 w 3645795"/>
              <a:gd name="connsiteY50" fmla="*/ 1205583 h 4151662"/>
              <a:gd name="connsiteX51" fmla="*/ 1451475 w 3645795"/>
              <a:gd name="connsiteY51" fmla="*/ 1299928 h 4151662"/>
              <a:gd name="connsiteX52" fmla="*/ 724643 w 3645795"/>
              <a:gd name="connsiteY52" fmla="*/ 245893 h 4151662"/>
              <a:gd name="connsiteX53" fmla="*/ 603405 w 3645795"/>
              <a:gd name="connsiteY53" fmla="*/ 667475 h 4151662"/>
              <a:gd name="connsiteX54" fmla="*/ 836583 w 3645795"/>
              <a:gd name="connsiteY54" fmla="*/ 819517 h 4151662"/>
              <a:gd name="connsiteX55" fmla="*/ 730269 w 3645795"/>
              <a:gd name="connsiteY55" fmla="*/ 627434 h 4151662"/>
              <a:gd name="connsiteX56" fmla="*/ 775767 w 3645795"/>
              <a:gd name="connsiteY56" fmla="*/ 469220 h 4151662"/>
              <a:gd name="connsiteX57" fmla="*/ 879695 w 3645795"/>
              <a:gd name="connsiteY57" fmla="*/ 411698 h 4151662"/>
              <a:gd name="connsiteX58" fmla="*/ 1037921 w 3645795"/>
              <a:gd name="connsiteY58" fmla="*/ 457155 h 4151662"/>
              <a:gd name="connsiteX59" fmla="*/ 1146864 w 3645795"/>
              <a:gd name="connsiteY59" fmla="*/ 653989 h 4151662"/>
              <a:gd name="connsiteX60" fmla="*/ 1146259 w 3645795"/>
              <a:gd name="connsiteY60" fmla="*/ 367016 h 4151662"/>
              <a:gd name="connsiteX61" fmla="*/ 724643 w 3645795"/>
              <a:gd name="connsiteY61" fmla="*/ 245893 h 4151662"/>
              <a:gd name="connsiteX62" fmla="*/ 624414 w 3645795"/>
              <a:gd name="connsiteY62" fmla="*/ 64804 h 4151662"/>
              <a:gd name="connsiteX63" fmla="*/ 1327391 w 3645795"/>
              <a:gd name="connsiteY63" fmla="*/ 266763 h 4151662"/>
              <a:gd name="connsiteX64" fmla="*/ 1258762 w 3645795"/>
              <a:gd name="connsiteY64" fmla="*/ 856161 h 4151662"/>
              <a:gd name="connsiteX65" fmla="*/ 1298300 w 3645795"/>
              <a:gd name="connsiteY65" fmla="*/ 927597 h 4151662"/>
              <a:gd name="connsiteX66" fmla="*/ 3434871 w 3645795"/>
              <a:gd name="connsiteY66" fmla="*/ 1651064 h 4151662"/>
              <a:gd name="connsiteX67" fmla="*/ 2776466 w 3645795"/>
              <a:gd name="connsiteY67" fmla="*/ 3940588 h 4151662"/>
              <a:gd name="connsiteX68" fmla="*/ 486771 w 3645795"/>
              <a:gd name="connsiteY68" fmla="*/ 3282777 h 4151662"/>
              <a:gd name="connsiteX69" fmla="*/ 470251 w 3645795"/>
              <a:gd name="connsiteY69" fmla="*/ 1685535 h 4151662"/>
              <a:gd name="connsiteX70" fmla="*/ 241670 w 3645795"/>
              <a:gd name="connsiteY70" fmla="*/ 1669811 h 4151662"/>
              <a:gd name="connsiteX71" fmla="*/ 0 w 3645795"/>
              <a:gd name="connsiteY71" fmla="*/ 1525641 h 4151662"/>
              <a:gd name="connsiteX72" fmla="*/ 232045 w 3645795"/>
              <a:gd name="connsiteY72" fmla="*/ 1175569 h 4151662"/>
              <a:gd name="connsiteX73" fmla="*/ 488044 w 3645795"/>
              <a:gd name="connsiteY73" fmla="*/ 1332915 h 4151662"/>
              <a:gd name="connsiteX74" fmla="*/ 582558 w 3645795"/>
              <a:gd name="connsiteY74" fmla="*/ 1509587 h 4151662"/>
              <a:gd name="connsiteX75" fmla="*/ 993173 w 3645795"/>
              <a:gd name="connsiteY75" fmla="*/ 1102436 h 4151662"/>
              <a:gd name="connsiteX76" fmla="*/ 950323 w 3645795"/>
              <a:gd name="connsiteY76" fmla="*/ 1025018 h 4151662"/>
              <a:gd name="connsiteX77" fmla="*/ 422273 w 3645795"/>
              <a:gd name="connsiteY77" fmla="*/ 767728 h 4151662"/>
              <a:gd name="connsiteX78" fmla="*/ 624414 w 3645795"/>
              <a:gd name="connsiteY78" fmla="*/ 64804 h 415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45795" h="4151662">
                <a:moveTo>
                  <a:pt x="1417051" y="1316951"/>
                </a:moveTo>
                <a:lnTo>
                  <a:pt x="1553479" y="1563441"/>
                </a:lnTo>
                <a:lnTo>
                  <a:pt x="1411531" y="1642006"/>
                </a:lnTo>
                <a:lnTo>
                  <a:pt x="1275447" y="1396136"/>
                </a:lnTo>
                <a:lnTo>
                  <a:pt x="1224730" y="1427968"/>
                </a:lnTo>
                <a:cubicBezTo>
                  <a:pt x="1110794" y="1508654"/>
                  <a:pt x="1013919" y="1605882"/>
                  <a:pt x="936672" y="1715506"/>
                </a:cubicBezTo>
                <a:lnTo>
                  <a:pt x="1170476" y="1823850"/>
                </a:lnTo>
                <a:lnTo>
                  <a:pt x="1100996" y="1973687"/>
                </a:lnTo>
                <a:lnTo>
                  <a:pt x="847003" y="1855986"/>
                </a:lnTo>
                <a:cubicBezTo>
                  <a:pt x="768427" y="1997001"/>
                  <a:pt x="717796" y="2151790"/>
                  <a:pt x="707233" y="2312599"/>
                </a:cubicBezTo>
                <a:lnTo>
                  <a:pt x="980054" y="2310739"/>
                </a:lnTo>
                <a:lnTo>
                  <a:pt x="981148" y="2475880"/>
                </a:lnTo>
                <a:lnTo>
                  <a:pt x="689683" y="2477868"/>
                </a:lnTo>
                <a:cubicBezTo>
                  <a:pt x="688875" y="2639725"/>
                  <a:pt x="720646" y="2803272"/>
                  <a:pt x="795554" y="2955639"/>
                </a:cubicBezTo>
                <a:lnTo>
                  <a:pt x="1067449" y="2805151"/>
                </a:lnTo>
                <a:lnTo>
                  <a:pt x="1147415" y="2949630"/>
                </a:lnTo>
                <a:lnTo>
                  <a:pt x="862835" y="3107139"/>
                </a:lnTo>
                <a:cubicBezTo>
                  <a:pt x="953338" y="3263830"/>
                  <a:pt x="1072514" y="3394022"/>
                  <a:pt x="1211258" y="3493118"/>
                </a:cubicBezTo>
                <a:lnTo>
                  <a:pt x="1358602" y="3253306"/>
                </a:lnTo>
                <a:lnTo>
                  <a:pt x="1499329" y="3339728"/>
                </a:lnTo>
                <a:lnTo>
                  <a:pt x="1351607" y="3580151"/>
                </a:lnTo>
                <a:cubicBezTo>
                  <a:pt x="1482142" y="3653295"/>
                  <a:pt x="1624648" y="3702236"/>
                  <a:pt x="1773389" y="3715616"/>
                </a:cubicBezTo>
                <a:lnTo>
                  <a:pt x="1825849" y="3427421"/>
                </a:lnTo>
                <a:lnTo>
                  <a:pt x="1988342" y="3456956"/>
                </a:lnTo>
                <a:lnTo>
                  <a:pt x="1937239" y="3737722"/>
                </a:lnTo>
                <a:cubicBezTo>
                  <a:pt x="2127495" y="3743635"/>
                  <a:pt x="2321149" y="3704827"/>
                  <a:pt x="2499769" y="3611213"/>
                </a:cubicBezTo>
                <a:lnTo>
                  <a:pt x="2377023" y="3389442"/>
                </a:lnTo>
                <a:lnTo>
                  <a:pt x="2521540" y="3309455"/>
                </a:lnTo>
                <a:lnTo>
                  <a:pt x="2645609" y="3533616"/>
                </a:lnTo>
                <a:cubicBezTo>
                  <a:pt x="2811027" y="3429639"/>
                  <a:pt x="2944492" y="3292653"/>
                  <a:pt x="3038442" y="3133890"/>
                </a:cubicBezTo>
                <a:lnTo>
                  <a:pt x="2809083" y="3042361"/>
                </a:lnTo>
                <a:lnTo>
                  <a:pt x="2870343" y="2888983"/>
                </a:lnTo>
                <a:lnTo>
                  <a:pt x="3112597" y="2985665"/>
                </a:lnTo>
                <a:cubicBezTo>
                  <a:pt x="3183807" y="2848376"/>
                  <a:pt x="3220875" y="2696587"/>
                  <a:pt x="3229144" y="2541797"/>
                </a:cubicBezTo>
                <a:lnTo>
                  <a:pt x="2937818" y="2539228"/>
                </a:lnTo>
                <a:lnTo>
                  <a:pt x="2939310" y="2374090"/>
                </a:lnTo>
                <a:lnTo>
                  <a:pt x="3227318" y="2376632"/>
                </a:lnTo>
                <a:cubicBezTo>
                  <a:pt x="3218095" y="2208526"/>
                  <a:pt x="3171943" y="2040479"/>
                  <a:pt x="3088996" y="1882309"/>
                </a:cubicBezTo>
                <a:lnTo>
                  <a:pt x="2796377" y="2044267"/>
                </a:lnTo>
                <a:lnTo>
                  <a:pt x="2716412" y="1899789"/>
                </a:lnTo>
                <a:lnTo>
                  <a:pt x="2997725" y="1744087"/>
                </a:lnTo>
                <a:cubicBezTo>
                  <a:pt x="2910590" y="1602280"/>
                  <a:pt x="2791994" y="1490142"/>
                  <a:pt x="2656581" y="1407040"/>
                </a:cubicBezTo>
                <a:lnTo>
                  <a:pt x="2510450" y="1636747"/>
                </a:lnTo>
                <a:lnTo>
                  <a:pt x="2371091" y="1548133"/>
                </a:lnTo>
                <a:lnTo>
                  <a:pt x="2514546" y="1322643"/>
                </a:lnTo>
                <a:cubicBezTo>
                  <a:pt x="2380053" y="1256775"/>
                  <a:pt x="2234739" y="1215302"/>
                  <a:pt x="2085802" y="1200165"/>
                </a:cubicBezTo>
                <a:lnTo>
                  <a:pt x="2025088" y="1197619"/>
                </a:lnTo>
                <a:lnTo>
                  <a:pt x="2025088" y="1461538"/>
                </a:lnTo>
                <a:lnTo>
                  <a:pt x="1862849" y="1461538"/>
                </a:lnTo>
                <a:lnTo>
                  <a:pt x="1862849" y="1199555"/>
                </a:lnTo>
                <a:lnTo>
                  <a:pt x="1785230" y="1205583"/>
                </a:lnTo>
                <a:cubicBezTo>
                  <a:pt x="1672304" y="1221215"/>
                  <a:pt x="1560040" y="1252390"/>
                  <a:pt x="1451475" y="1299928"/>
                </a:cubicBezTo>
                <a:close/>
                <a:moveTo>
                  <a:pt x="724643" y="245893"/>
                </a:moveTo>
                <a:cubicBezTo>
                  <a:pt x="574737" y="328863"/>
                  <a:pt x="520458" y="517610"/>
                  <a:pt x="603405" y="667475"/>
                </a:cubicBezTo>
                <a:cubicBezTo>
                  <a:pt x="653199" y="757441"/>
                  <a:pt x="741126" y="812938"/>
                  <a:pt x="836583" y="819517"/>
                </a:cubicBezTo>
                <a:lnTo>
                  <a:pt x="730269" y="627434"/>
                </a:lnTo>
                <a:cubicBezTo>
                  <a:pt x="699140" y="571192"/>
                  <a:pt x="719510" y="500357"/>
                  <a:pt x="775767" y="469220"/>
                </a:cubicBezTo>
                <a:lnTo>
                  <a:pt x="879695" y="411698"/>
                </a:lnTo>
                <a:cubicBezTo>
                  <a:pt x="935952" y="380561"/>
                  <a:pt x="1006792" y="400913"/>
                  <a:pt x="1037921" y="457155"/>
                </a:cubicBezTo>
                <a:lnTo>
                  <a:pt x="1146864" y="653989"/>
                </a:lnTo>
                <a:cubicBezTo>
                  <a:pt x="1196360" y="568143"/>
                  <a:pt x="1197770" y="460083"/>
                  <a:pt x="1146259" y="367016"/>
                </a:cubicBezTo>
                <a:cubicBezTo>
                  <a:pt x="1063312" y="217151"/>
                  <a:pt x="874552" y="162922"/>
                  <a:pt x="724643" y="245893"/>
                </a:cubicBezTo>
                <a:close/>
                <a:moveTo>
                  <a:pt x="624414" y="64804"/>
                </a:moveTo>
                <a:cubicBezTo>
                  <a:pt x="874357" y="-73535"/>
                  <a:pt x="1189089" y="16885"/>
                  <a:pt x="1327391" y="266763"/>
                </a:cubicBezTo>
                <a:cubicBezTo>
                  <a:pt x="1436225" y="463399"/>
                  <a:pt x="1403371" y="700184"/>
                  <a:pt x="1258762" y="856161"/>
                </a:cubicBezTo>
                <a:lnTo>
                  <a:pt x="1298300" y="927597"/>
                </a:lnTo>
                <a:cubicBezTo>
                  <a:pt x="2081058" y="580156"/>
                  <a:pt x="3011623" y="886359"/>
                  <a:pt x="3434871" y="1651064"/>
                </a:cubicBezTo>
                <a:cubicBezTo>
                  <a:pt x="3885338" y="2464946"/>
                  <a:pt x="3590559" y="3490003"/>
                  <a:pt x="2776466" y="3940588"/>
                </a:cubicBezTo>
                <a:cubicBezTo>
                  <a:pt x="1962372" y="4391172"/>
                  <a:pt x="937238" y="4096659"/>
                  <a:pt x="486771" y="3282777"/>
                </a:cubicBezTo>
                <a:cubicBezTo>
                  <a:pt x="202041" y="2768341"/>
                  <a:pt x="215055" y="2169530"/>
                  <a:pt x="470251" y="1685535"/>
                </a:cubicBezTo>
                <a:lnTo>
                  <a:pt x="241670" y="1669811"/>
                </a:lnTo>
                <a:lnTo>
                  <a:pt x="0" y="1525641"/>
                </a:lnTo>
                <a:lnTo>
                  <a:pt x="232045" y="1175569"/>
                </a:lnTo>
                <a:lnTo>
                  <a:pt x="488044" y="1332915"/>
                </a:lnTo>
                <a:cubicBezTo>
                  <a:pt x="519551" y="1391807"/>
                  <a:pt x="551055" y="1450693"/>
                  <a:pt x="582558" y="1509587"/>
                </a:cubicBezTo>
                <a:cubicBezTo>
                  <a:pt x="687437" y="1349485"/>
                  <a:pt x="823678" y="1208396"/>
                  <a:pt x="993173" y="1102436"/>
                </a:cubicBezTo>
                <a:lnTo>
                  <a:pt x="950323" y="1025018"/>
                </a:lnTo>
                <a:cubicBezTo>
                  <a:pt x="743609" y="1059719"/>
                  <a:pt x="529707" y="961835"/>
                  <a:pt x="422273" y="767728"/>
                </a:cubicBezTo>
                <a:cubicBezTo>
                  <a:pt x="283971" y="517850"/>
                  <a:pt x="374472" y="203142"/>
                  <a:pt x="624414" y="64804"/>
                </a:cubicBezTo>
                <a:close/>
              </a:path>
            </a:pathLst>
          </a:custGeom>
          <a:solidFill>
            <a:schemeClr val="tx2"/>
          </a:solidFill>
          <a:ln w="3810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Making better decisions faster</a:t>
            </a:r>
          </a:p>
        </p:txBody>
      </p:sp>
      <p:sp>
        <p:nvSpPr>
          <p:cNvPr id="3" name="Text Placeholder 2"/>
          <p:cNvSpPr>
            <a:spLocks noGrp="1"/>
          </p:cNvSpPr>
          <p:nvPr>
            <p:ph type="body" sz="quarter" idx="4294967295"/>
          </p:nvPr>
        </p:nvSpPr>
        <p:spPr>
          <a:xfrm>
            <a:off x="878106" y="1400537"/>
            <a:ext cx="9021562" cy="3299045"/>
          </a:xfrm>
        </p:spPr>
        <p:txBody>
          <a:bodyPr/>
          <a:lstStyle/>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Maximize Visibility</a:t>
            </a:r>
          </a:p>
          <a:p>
            <a:pPr marL="784338" lvl="2" indent="0" defTabSz="1070684">
              <a:buNone/>
            </a:pPr>
            <a:r>
              <a:rPr lang="en-US" b="1"/>
              <a:t>Internal</a:t>
            </a:r>
            <a:r>
              <a:rPr lang="en-US"/>
              <a:t> – Sensor coverage completeness and diversity</a:t>
            </a:r>
          </a:p>
          <a:p>
            <a:pPr marL="784338" lvl="2" indent="0" defTabSz="1070684">
              <a:spcAft>
                <a:spcPts val="600"/>
              </a:spcAft>
              <a:buNone/>
            </a:pPr>
            <a:r>
              <a:rPr lang="en-US" b="1"/>
              <a:t>External</a:t>
            </a:r>
            <a:r>
              <a:rPr lang="en-US"/>
              <a:t> – Threat Feed Diversity and fidelity</a:t>
            </a:r>
          </a:p>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Reduce manual steps (and errors)</a:t>
            </a:r>
          </a:p>
          <a:p>
            <a:pPr marL="784338" lvl="2" indent="0" defTabSz="1070684">
              <a:buNone/>
            </a:pPr>
            <a:r>
              <a:rPr lang="en-US" b="1"/>
              <a:t>Automate</a:t>
            </a:r>
            <a:r>
              <a:rPr lang="en-US"/>
              <a:t> detection and response tasks</a:t>
            </a:r>
          </a:p>
          <a:p>
            <a:pPr marL="784338" lvl="2" indent="0" defTabSz="1070684">
              <a:spcAft>
                <a:spcPts val="600"/>
              </a:spcAft>
              <a:buNone/>
            </a:pPr>
            <a:r>
              <a:rPr lang="en-US" b="1"/>
              <a:t>Integrate</a:t>
            </a:r>
            <a:r>
              <a:rPr lang="en-US"/>
              <a:t> investigation tools</a:t>
            </a:r>
          </a:p>
          <a:p>
            <a:pPr marL="342835" lvl="1" indent="0">
              <a:buNone/>
            </a:pPr>
            <a:r>
              <a:rPr lang="en-US"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Maximize human impact</a:t>
            </a:r>
          </a:p>
          <a:p>
            <a:pPr marL="784338" lvl="2" indent="0" defTabSz="1070684">
              <a:buNone/>
            </a:pPr>
            <a:r>
              <a:rPr lang="en-US"/>
              <a:t>Provide analysts with access to </a:t>
            </a:r>
            <a:r>
              <a:rPr lang="en-US" b="1"/>
              <a:t>deep expertise and intelligence</a:t>
            </a:r>
            <a:endParaRPr lang="en-US"/>
          </a:p>
          <a:p>
            <a:pPr marL="784338" lvl="2" indent="0" defTabSz="1070684">
              <a:buNone/>
            </a:pPr>
            <a:r>
              <a:rPr lang="en-US" b="1"/>
              <a:t>Continuous Learning</a:t>
            </a:r>
            <a:r>
              <a:rPr lang="en-US"/>
              <a:t>– Observe attacks and integrate learnings into defenses</a:t>
            </a:r>
          </a:p>
          <a:p>
            <a:pPr marL="784338" lvl="2" indent="0" defTabSz="1070684">
              <a:buNone/>
            </a:pPr>
            <a:endParaRPr lang="en-US" sz="1765"/>
          </a:p>
        </p:txBody>
      </p:sp>
      <p:pic>
        <p:nvPicPr>
          <p:cNvPr id="9" name="Picture 8"/>
          <p:cNvPicPr>
            <a:picLocks noChangeAspect="1"/>
          </p:cNvPicPr>
          <p:nvPr/>
        </p:nvPicPr>
        <p:blipFill rotWithShape="1">
          <a:blip r:embed="rId3"/>
          <a:srcRect r="50000"/>
          <a:stretch/>
        </p:blipFill>
        <p:spPr>
          <a:xfrm rot="19938246">
            <a:off x="7694154" y="1436700"/>
            <a:ext cx="1445561" cy="1292556"/>
          </a:xfrm>
          <a:prstGeom prst="rect">
            <a:avLst/>
          </a:prstGeom>
        </p:spPr>
      </p:pic>
      <p:sp>
        <p:nvSpPr>
          <p:cNvPr id="10" name="Partial Circle 9"/>
          <p:cNvSpPr/>
          <p:nvPr/>
        </p:nvSpPr>
        <p:spPr bwMode="auto">
          <a:xfrm rot="16200000">
            <a:off x="8781021" y="1716814"/>
            <a:ext cx="1818420" cy="1818420"/>
          </a:xfrm>
          <a:prstGeom prst="pie">
            <a:avLst>
              <a:gd name="adj1" fmla="val 21483502"/>
              <a:gd name="adj2" fmla="val 14763719"/>
            </a:avLst>
          </a:pr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TextBox 13"/>
          <p:cNvSpPr txBox="1"/>
          <p:nvPr/>
        </p:nvSpPr>
        <p:spPr>
          <a:xfrm>
            <a:off x="10222855" y="1221197"/>
            <a:ext cx="1224487"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Observe</a:t>
            </a:r>
          </a:p>
        </p:txBody>
      </p:sp>
      <p:sp>
        <p:nvSpPr>
          <p:cNvPr id="15" name="TextBox 14"/>
          <p:cNvSpPr txBox="1"/>
          <p:nvPr/>
        </p:nvSpPr>
        <p:spPr>
          <a:xfrm>
            <a:off x="10847741" y="2310302"/>
            <a:ext cx="1024112"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Orient</a:t>
            </a:r>
          </a:p>
        </p:txBody>
      </p:sp>
      <p:sp>
        <p:nvSpPr>
          <p:cNvPr id="16" name="TextBox 15"/>
          <p:cNvSpPr txBox="1"/>
          <p:nvPr/>
        </p:nvSpPr>
        <p:spPr>
          <a:xfrm>
            <a:off x="10222855" y="3482103"/>
            <a:ext cx="1083423"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Decide</a:t>
            </a:r>
          </a:p>
        </p:txBody>
      </p:sp>
      <p:sp>
        <p:nvSpPr>
          <p:cNvPr id="17" name="TextBox 16"/>
          <p:cNvSpPr txBox="1"/>
          <p:nvPr/>
        </p:nvSpPr>
        <p:spPr>
          <a:xfrm>
            <a:off x="8532905" y="3482103"/>
            <a:ext cx="709924" cy="53895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Act</a:t>
            </a:r>
          </a:p>
        </p:txBody>
      </p:sp>
      <p:sp>
        <p:nvSpPr>
          <p:cNvPr id="35" name="Rectangle: Rounded Corners 34"/>
          <p:cNvSpPr/>
          <p:nvPr/>
        </p:nvSpPr>
        <p:spPr bwMode="auto">
          <a:xfrm>
            <a:off x="737653"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Observe</a:t>
            </a:r>
          </a:p>
        </p:txBody>
      </p:sp>
      <p:sp>
        <p:nvSpPr>
          <p:cNvPr id="36" name="Rectangle: Rounded Corners 35"/>
          <p:cNvSpPr/>
          <p:nvPr/>
        </p:nvSpPr>
        <p:spPr bwMode="auto">
          <a:xfrm>
            <a:off x="3147656"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Orient</a:t>
            </a:r>
          </a:p>
        </p:txBody>
      </p:sp>
      <p:sp>
        <p:nvSpPr>
          <p:cNvPr id="37" name="Rectangle: Rounded Corners 36"/>
          <p:cNvSpPr/>
          <p:nvPr/>
        </p:nvSpPr>
        <p:spPr bwMode="auto">
          <a:xfrm>
            <a:off x="6268859"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Decide</a:t>
            </a:r>
          </a:p>
        </p:txBody>
      </p:sp>
      <p:sp>
        <p:nvSpPr>
          <p:cNvPr id="38" name="Rectangle: Rounded Corners 37"/>
          <p:cNvSpPr/>
          <p:nvPr/>
        </p:nvSpPr>
        <p:spPr bwMode="auto">
          <a:xfrm>
            <a:off x="8907463" y="5283840"/>
            <a:ext cx="2579241" cy="142723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b="0" i="1" u="none" strike="noStrike" kern="0" cap="none" spc="0" normalizeH="0" baseline="0" noProof="0">
                <a:ln>
                  <a:noFill/>
                </a:ln>
                <a:gradFill>
                  <a:gsLst>
                    <a:gs pos="0">
                      <a:schemeClr val="bg1"/>
                    </a:gs>
                    <a:gs pos="100000">
                      <a:schemeClr val="bg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Act</a:t>
            </a:r>
          </a:p>
        </p:txBody>
      </p:sp>
      <p:sp>
        <p:nvSpPr>
          <p:cNvPr id="8" name="Rectangle 2">
            <a:extLst>
              <a:ext uri="{FF2B5EF4-FFF2-40B4-BE49-F238E27FC236}">
                <a16:creationId xmlns:a16="http://schemas.microsoft.com/office/drawing/2014/main" id="{7E0DCC89-B31D-40C1-963D-D68151F19DFE}"/>
              </a:ext>
            </a:extLst>
          </p:cNvPr>
          <p:cNvSpPr>
            <a:spLocks noChangeArrowheads="1"/>
          </p:cNvSpPr>
          <p:nvPr/>
        </p:nvSpPr>
        <p:spPr bwMode="auto">
          <a:xfrm>
            <a:off x="-5645529" y="4741408"/>
            <a:ext cx="3750945"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highlight>
                  <a:srgbClr val="FFFF00"/>
                </a:highligh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highlight>
                <a:srgbClr val="FFFF00"/>
              </a:highlight>
              <a:latin typeface="Arial" panose="020B0604020202020204" pitchFamily="34" charset="0"/>
            </a:endParaRPr>
          </a:p>
        </p:txBody>
      </p:sp>
      <p:sp>
        <p:nvSpPr>
          <p:cNvPr id="27" name="Rectangle 26">
            <a:extLst>
              <a:ext uri="{FF2B5EF4-FFF2-40B4-BE49-F238E27FC236}">
                <a16:creationId xmlns:a16="http://schemas.microsoft.com/office/drawing/2014/main" id="{16192AF7-C604-4A95-89AA-B4FFEF358BC4}"/>
              </a:ext>
            </a:extLst>
          </p:cNvPr>
          <p:cNvSpPr/>
          <p:nvPr/>
        </p:nvSpPr>
        <p:spPr>
          <a:xfrm>
            <a:off x="3243975" y="4894503"/>
            <a:ext cx="5704051" cy="778675"/>
          </a:xfrm>
          <a:prstGeom prst="rect">
            <a:avLst/>
          </a:prstGeom>
        </p:spPr>
        <p:txBody>
          <a:bodyPr wrap="square">
            <a:spAutoFit/>
          </a:bodyPr>
          <a:lstStyle/>
          <a:p>
            <a:pPr algn="ctr">
              <a:lnSpc>
                <a:spcPct val="90000"/>
              </a:lnSpc>
              <a:spcAft>
                <a:spcPts val="600"/>
              </a:spcAft>
              <a:defRPr/>
            </a:pPr>
            <a:r>
              <a:rPr lang="en-US" sz="2400" b="1" kern="0">
                <a:gradFill>
                  <a:gsLst>
                    <a:gs pos="0">
                      <a:schemeClr val="bg1"/>
                    </a:gs>
                    <a:gs pos="100000">
                      <a:schemeClr val="bg1"/>
                    </a:gs>
                  </a:gsLst>
                  <a:lin ang="5400000" scaled="1"/>
                </a:gradFill>
              </a:rPr>
              <a:t>DEFENDER DECISION CYCLE</a:t>
            </a:r>
            <a:endParaRPr lang="en-US" sz="2400" b="1" kern="0">
              <a:solidFill>
                <a:schemeClr val="accent1"/>
              </a:solidFill>
            </a:endParaRPr>
          </a:p>
          <a:p>
            <a:pPr algn="ctr">
              <a:lnSpc>
                <a:spcPct val="90000"/>
              </a:lnSpc>
              <a:spcAft>
                <a:spcPts val="600"/>
              </a:spcAft>
              <a:defRPr/>
            </a:pPr>
            <a:r>
              <a:rPr lang="en-US" sz="2000" kern="0">
                <a:solidFill>
                  <a:schemeClr val="accent1"/>
                </a:solidFill>
              </a:rPr>
              <a:t>(Investigation and Response Process)</a:t>
            </a:r>
          </a:p>
        </p:txBody>
      </p:sp>
      <p:graphicFrame>
        <p:nvGraphicFramePr>
          <p:cNvPr id="7" name="Diagram 6"/>
          <p:cNvGraphicFramePr/>
          <p:nvPr>
            <p:extLst>
              <p:ext uri="{D42A27DB-BD31-4B8C-83A1-F6EECF244321}">
                <p14:modId xmlns:p14="http://schemas.microsoft.com/office/powerpoint/2010/main" val="4059240384"/>
              </p:ext>
            </p:extLst>
          </p:nvPr>
        </p:nvGraphicFramePr>
        <p:xfrm>
          <a:off x="757015" y="5429800"/>
          <a:ext cx="10876051" cy="678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Oval 28">
            <a:extLst>
              <a:ext uri="{FF2B5EF4-FFF2-40B4-BE49-F238E27FC236}">
                <a16:creationId xmlns:a16="http://schemas.microsoft.com/office/drawing/2014/main" id="{3E5930B6-C302-4417-915B-EBEC565776C1}"/>
              </a:ext>
            </a:extLst>
          </p:cNvPr>
          <p:cNvSpPr/>
          <p:nvPr/>
        </p:nvSpPr>
        <p:spPr bwMode="black">
          <a:xfrm>
            <a:off x="614371" y="1400537"/>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1</a:t>
            </a:r>
          </a:p>
        </p:txBody>
      </p:sp>
      <p:sp>
        <p:nvSpPr>
          <p:cNvPr id="30" name="Oval 29">
            <a:extLst>
              <a:ext uri="{FF2B5EF4-FFF2-40B4-BE49-F238E27FC236}">
                <a16:creationId xmlns:a16="http://schemas.microsoft.com/office/drawing/2014/main" id="{E32BEFE4-EC31-4CC1-B329-7A622BD219B6}"/>
              </a:ext>
            </a:extLst>
          </p:cNvPr>
          <p:cNvSpPr/>
          <p:nvPr/>
        </p:nvSpPr>
        <p:spPr bwMode="black">
          <a:xfrm>
            <a:off x="614370" y="2421702"/>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2</a:t>
            </a:r>
          </a:p>
        </p:txBody>
      </p:sp>
      <p:sp>
        <p:nvSpPr>
          <p:cNvPr id="31" name="Oval 30">
            <a:extLst>
              <a:ext uri="{FF2B5EF4-FFF2-40B4-BE49-F238E27FC236}">
                <a16:creationId xmlns:a16="http://schemas.microsoft.com/office/drawing/2014/main" id="{308A7B94-6185-47D8-BADC-7FC0541AF962}"/>
              </a:ext>
            </a:extLst>
          </p:cNvPr>
          <p:cNvSpPr/>
          <p:nvPr/>
        </p:nvSpPr>
        <p:spPr bwMode="black">
          <a:xfrm>
            <a:off x="614369" y="3442867"/>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algn="ctr"/>
            <a:r>
              <a:rPr lang="en-US" sz="1400" b="1" kern="0">
                <a:gradFill>
                  <a:gsLst>
                    <a:gs pos="1250">
                      <a:schemeClr val="accent1"/>
                    </a:gs>
                    <a:gs pos="99000">
                      <a:schemeClr val="accent1"/>
                    </a:gs>
                  </a:gsLst>
                  <a:lin ang="5400000" scaled="0"/>
                </a:gradFill>
              </a:rPr>
              <a:t>3</a:t>
            </a:r>
          </a:p>
        </p:txBody>
      </p:sp>
    </p:spTree>
    <p:extLst>
      <p:ext uri="{BB962C8B-B14F-4D97-AF65-F5344CB8AC3E}">
        <p14:creationId xmlns:p14="http://schemas.microsoft.com/office/powerpoint/2010/main" val="77346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10" presetClass="entr" presetSubtype="0" fill="hold" nodeType="withEffect">
                                  <p:stCondLst>
                                    <p:cond delay="25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10" presetClass="entr" presetSubtype="0" fill="hold" nodeType="with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nodeType="withEffect">
                                  <p:stCondLst>
                                    <p:cond delay="25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500"/>
                                        <p:tgtEl>
                                          <p:spTgt spid="3">
                                            <p:txEl>
                                              <p:pRg st="6" end="6"/>
                                            </p:tx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par>
                                <p:cTn id="62" presetID="10" presetClass="entr" presetSubtype="0" fill="hold" nodeType="withEffect">
                                  <p:stCondLst>
                                    <p:cond delay="25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par>
                                <p:cTn id="65" presetID="10" presetClass="entr" presetSubtype="0" fill="hold" nodeType="withEffect">
                                  <p:stCondLst>
                                    <p:cond delay="75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7" grpId="0"/>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D9A7B9C3-2286-4750-9629-DB60E00A0E73}"/>
              </a:ext>
            </a:extLst>
          </p:cNvPr>
          <p:cNvGrpSpPr/>
          <p:nvPr/>
        </p:nvGrpSpPr>
        <p:grpSpPr>
          <a:xfrm>
            <a:off x="1165252" y="9716"/>
            <a:ext cx="8132175" cy="6911439"/>
            <a:chOff x="2622409" y="1323638"/>
            <a:chExt cx="5030142" cy="4275058"/>
          </a:xfrm>
          <a:noFill/>
        </p:grpSpPr>
        <p:sp>
          <p:nvSpPr>
            <p:cNvPr id="197" name="Oval 196">
              <a:extLst>
                <a:ext uri="{FF2B5EF4-FFF2-40B4-BE49-F238E27FC236}">
                  <a16:creationId xmlns:a16="http://schemas.microsoft.com/office/drawing/2014/main" id="{D839D629-91C3-476B-8E55-0040C5196DD6}"/>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60C48A6A-669E-48D0-8ECA-FA6AB5ABAA24}"/>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E8F764D-FEBA-4F5B-A4B1-8ED9C57BBA03}"/>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84A2817-7350-46A0-8BED-957F47BB943F}"/>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2B31D6C-255A-43B7-9AEE-CF0DFA397E9C}"/>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E45268B-D4D5-4AC3-B911-A74F901B3F6B}"/>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31DB8165-7DAA-4D5B-A86A-9E7B5000342B}"/>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3125DBC-C2AB-412E-BF0C-FDAB60E09B44}"/>
              </a:ext>
            </a:extLst>
          </p:cNvPr>
          <p:cNvGrpSpPr/>
          <p:nvPr/>
        </p:nvGrpSpPr>
        <p:grpSpPr>
          <a:xfrm>
            <a:off x="4083407" y="3395458"/>
            <a:ext cx="2238086" cy="1376300"/>
            <a:chOff x="4167407" y="3470354"/>
            <a:chExt cx="2238403" cy="1376494"/>
          </a:xfrm>
        </p:grpSpPr>
        <p:grpSp>
          <p:nvGrpSpPr>
            <p:cNvPr id="181" name="Group 180">
              <a:extLst>
                <a:ext uri="{FF2B5EF4-FFF2-40B4-BE49-F238E27FC236}">
                  <a16:creationId xmlns:a16="http://schemas.microsoft.com/office/drawing/2014/main" id="{96FC09FF-D2D4-4744-9E5D-C6B05F0B05CB}"/>
                </a:ext>
              </a:extLst>
            </p:cNvPr>
            <p:cNvGrpSpPr/>
            <p:nvPr/>
          </p:nvGrpSpPr>
          <p:grpSpPr>
            <a:xfrm>
              <a:off x="4868186" y="3470354"/>
              <a:ext cx="723774" cy="697094"/>
              <a:chOff x="4867057" y="2837657"/>
              <a:chExt cx="724136" cy="697440"/>
            </a:xfrm>
          </p:grpSpPr>
          <p:cxnSp>
            <p:nvCxnSpPr>
              <p:cNvPr id="183" name="Straight Connector 182">
                <a:extLst>
                  <a:ext uri="{FF2B5EF4-FFF2-40B4-BE49-F238E27FC236}">
                    <a16:creationId xmlns:a16="http://schemas.microsoft.com/office/drawing/2014/main" id="{895E9E09-2BC7-40F8-8210-60192598D9EB}"/>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84" name="Straight Connector 183">
                <a:extLst>
                  <a:ext uri="{FF2B5EF4-FFF2-40B4-BE49-F238E27FC236}">
                    <a16:creationId xmlns:a16="http://schemas.microsoft.com/office/drawing/2014/main" id="{C0B68B24-BEDA-4C02-88F6-FF21DF6D4251}"/>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85" name="Straight Connector 184">
                <a:extLst>
                  <a:ext uri="{FF2B5EF4-FFF2-40B4-BE49-F238E27FC236}">
                    <a16:creationId xmlns:a16="http://schemas.microsoft.com/office/drawing/2014/main" id="{AD6A7517-CDFB-439F-A7B3-CAF59DE1F112}"/>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86" name="Straight Connector 185">
                <a:extLst>
                  <a:ext uri="{FF2B5EF4-FFF2-40B4-BE49-F238E27FC236}">
                    <a16:creationId xmlns:a16="http://schemas.microsoft.com/office/drawing/2014/main" id="{F53D2F67-ED63-4334-83F2-4156EB1CC93E}"/>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87" name="Straight Connector 186">
                <a:extLst>
                  <a:ext uri="{FF2B5EF4-FFF2-40B4-BE49-F238E27FC236}">
                    <a16:creationId xmlns:a16="http://schemas.microsoft.com/office/drawing/2014/main" id="{1E6D71EC-2EFD-476E-8B2B-6CB2B40B1B48}"/>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88" name="Straight Connector 187">
                <a:extLst>
                  <a:ext uri="{FF2B5EF4-FFF2-40B4-BE49-F238E27FC236}">
                    <a16:creationId xmlns:a16="http://schemas.microsoft.com/office/drawing/2014/main" id="{02B58362-0BA4-4A4F-95C5-8567D84D68D3}"/>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89" name="Straight Connector 188">
                <a:extLst>
                  <a:ext uri="{FF2B5EF4-FFF2-40B4-BE49-F238E27FC236}">
                    <a16:creationId xmlns:a16="http://schemas.microsoft.com/office/drawing/2014/main" id="{95CDE0E1-FCDF-4CCF-AD4D-1648E70E0870}"/>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90" name="Straight Connector 189">
                <a:extLst>
                  <a:ext uri="{FF2B5EF4-FFF2-40B4-BE49-F238E27FC236}">
                    <a16:creationId xmlns:a16="http://schemas.microsoft.com/office/drawing/2014/main" id="{D513D4CC-1D09-4A39-8F0B-345FD80B5747}"/>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91" name="Straight Connector 190">
                <a:extLst>
                  <a:ext uri="{FF2B5EF4-FFF2-40B4-BE49-F238E27FC236}">
                    <a16:creationId xmlns:a16="http://schemas.microsoft.com/office/drawing/2014/main" id="{3196A591-5EF5-4CC8-AA69-BCD9161E5BB3}"/>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92" name="Oval 191">
                <a:extLst>
                  <a:ext uri="{FF2B5EF4-FFF2-40B4-BE49-F238E27FC236}">
                    <a16:creationId xmlns:a16="http://schemas.microsoft.com/office/drawing/2014/main" id="{2C010803-0178-4120-AC0C-0403DC555685}"/>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3" name="Oval 192">
                <a:extLst>
                  <a:ext uri="{FF2B5EF4-FFF2-40B4-BE49-F238E27FC236}">
                    <a16:creationId xmlns:a16="http://schemas.microsoft.com/office/drawing/2014/main" id="{13FEBD36-55A7-49A2-896E-4894AFF5474A}"/>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4" name="Oval 193">
                <a:extLst>
                  <a:ext uri="{FF2B5EF4-FFF2-40B4-BE49-F238E27FC236}">
                    <a16:creationId xmlns:a16="http://schemas.microsoft.com/office/drawing/2014/main" id="{24708150-5852-48CA-8C97-8FC711B33C57}"/>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5AAD51DF-AB73-4B36-B9CF-C11A5FF579E1}"/>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6" name="Oval 195">
                <a:extLst>
                  <a:ext uri="{FF2B5EF4-FFF2-40B4-BE49-F238E27FC236}">
                    <a16:creationId xmlns:a16="http://schemas.microsoft.com/office/drawing/2014/main" id="{396EE0C5-C0C2-407A-85BB-B6D3FA169612}"/>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sp>
          <p:nvSpPr>
            <p:cNvPr id="182" name="Rectangle 181">
              <a:extLst>
                <a:ext uri="{FF2B5EF4-FFF2-40B4-BE49-F238E27FC236}">
                  <a16:creationId xmlns:a16="http://schemas.microsoft.com/office/drawing/2014/main" id="{183B3BA1-8F45-47C1-9A12-02AC7F62F907}"/>
                </a:ext>
              </a:extLst>
            </p:cNvPr>
            <p:cNvSpPr/>
            <p:nvPr/>
          </p:nvSpPr>
          <p:spPr>
            <a:xfrm>
              <a:off x="4167407" y="4200426"/>
              <a:ext cx="2238403" cy="646422"/>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Powered by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the Intelligent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Graph</a:t>
              </a:r>
            </a:p>
          </p:txBody>
        </p:sp>
      </p:grpSp>
      <p:sp>
        <p:nvSpPr>
          <p:cNvPr id="204" name="Rectangle 203">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FABF00F5-A0AC-4AC6-A6D6-D1D92E06B885}"/>
              </a:ext>
            </a:extLst>
          </p:cNvPr>
          <p:cNvSpPr/>
          <p:nvPr/>
        </p:nvSpPr>
        <p:spPr>
          <a:xfrm>
            <a:off x="1980791" y="1536856"/>
            <a:ext cx="1945067" cy="387375"/>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 App Security</a:t>
            </a:r>
          </a:p>
        </p:txBody>
      </p:sp>
      <p:cxnSp>
        <p:nvCxnSpPr>
          <p:cNvPr id="205" name="Straight Connector 204">
            <a:extLst>
              <a:ext uri="{FF2B5EF4-FFF2-40B4-BE49-F238E27FC236}">
                <a16:creationId xmlns:a16="http://schemas.microsoft.com/office/drawing/2014/main" id="{73A6E053-5CE4-4129-A4FC-98A71046A5A4}"/>
              </a:ext>
            </a:extLst>
          </p:cNvPr>
          <p:cNvCxnSpPr>
            <a:cxnSpLocks/>
            <a:stCxn id="312" idx="5"/>
            <a:endCxn id="309" idx="2"/>
          </p:cNvCxnSpPr>
          <p:nvPr/>
        </p:nvCxnSpPr>
        <p:spPr>
          <a:xfrm flipV="1">
            <a:off x="1677260" y="2982304"/>
            <a:ext cx="1390331" cy="2502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19F429E-1FA7-48B5-86E6-ED9FE1F769DA}"/>
              </a:ext>
            </a:extLst>
          </p:cNvPr>
          <p:cNvCxnSpPr>
            <a:cxnSpLocks/>
          </p:cNvCxnSpPr>
          <p:nvPr/>
        </p:nvCxnSpPr>
        <p:spPr>
          <a:xfrm flipV="1">
            <a:off x="1720955" y="2416043"/>
            <a:ext cx="360904" cy="25657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425B13C-CBF4-4D9C-ABF9-52C73572DE61}"/>
              </a:ext>
            </a:extLst>
          </p:cNvPr>
          <p:cNvCxnSpPr>
            <a:cxnSpLocks/>
            <a:stCxn id="309" idx="6"/>
            <a:endCxn id="301" idx="2"/>
          </p:cNvCxnSpPr>
          <p:nvPr/>
        </p:nvCxnSpPr>
        <p:spPr>
          <a:xfrm>
            <a:off x="3703172" y="2982304"/>
            <a:ext cx="618657" cy="909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451C101-599D-45D2-A661-82F181815CC8}"/>
              </a:ext>
            </a:extLst>
          </p:cNvPr>
          <p:cNvCxnSpPr>
            <a:cxnSpLocks/>
          </p:cNvCxnSpPr>
          <p:nvPr/>
        </p:nvCxnSpPr>
        <p:spPr>
          <a:xfrm flipV="1">
            <a:off x="6899689" y="2194683"/>
            <a:ext cx="394572" cy="70425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B76AEF9-A8AC-4FAA-B89E-B3E5F7E1F58B}"/>
              </a:ext>
            </a:extLst>
          </p:cNvPr>
          <p:cNvCxnSpPr>
            <a:cxnSpLocks/>
          </p:cNvCxnSpPr>
          <p:nvPr/>
        </p:nvCxnSpPr>
        <p:spPr>
          <a:xfrm flipH="1" flipV="1">
            <a:off x="4339268" y="2491756"/>
            <a:ext cx="260089" cy="289670"/>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5504138-6C9D-4C54-8259-77762457CDE9}"/>
              </a:ext>
            </a:extLst>
          </p:cNvPr>
          <p:cNvCxnSpPr>
            <a:cxnSpLocks/>
            <a:stCxn id="293" idx="5"/>
            <a:endCxn id="306" idx="1"/>
          </p:cNvCxnSpPr>
          <p:nvPr/>
        </p:nvCxnSpPr>
        <p:spPr>
          <a:xfrm>
            <a:off x="7057408" y="3218690"/>
            <a:ext cx="505979" cy="608702"/>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sp>
        <p:nvSpPr>
          <p:cNvPr id="211" name="Rectangle 210">
            <a:hlinkClick r:id="rId4"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04D3D1B7-0344-4900-BC6F-8D86D35A5A62}"/>
              </a:ext>
            </a:extLst>
          </p:cNvPr>
          <p:cNvSpPr/>
          <p:nvPr/>
        </p:nvSpPr>
        <p:spPr>
          <a:xfrm>
            <a:off x="5125377" y="2004026"/>
            <a:ext cx="1749942" cy="56153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2" name="Rectangle 211">
            <a:hlinkClick r:id="rId5"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62BAB070-DE4F-4CA2-9F11-A6D235C9EAB6}"/>
              </a:ext>
            </a:extLst>
          </p:cNvPr>
          <p:cNvSpPr/>
          <p:nvPr/>
        </p:nvSpPr>
        <p:spPr>
          <a:xfrm>
            <a:off x="5203983" y="2089410"/>
            <a:ext cx="2162535" cy="369332"/>
          </a:xfrm>
          <a:prstGeom prst="rect">
            <a:avLst/>
          </a:prstGeom>
        </p:spPr>
        <p:txBody>
          <a:bodyPr wrap="square" lIns="0" tIns="0" rIns="45720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Identity Protection</a:t>
            </a:r>
          </a:p>
        </p:txBody>
      </p:sp>
      <p:grpSp>
        <p:nvGrpSpPr>
          <p:cNvPr id="213" name="Group 212">
            <a:extLst>
              <a:ext uri="{FF2B5EF4-FFF2-40B4-BE49-F238E27FC236}">
                <a16:creationId xmlns:a16="http://schemas.microsoft.com/office/drawing/2014/main" id="{CF1734D9-91DF-4B28-9E0A-7D158D191F79}"/>
              </a:ext>
            </a:extLst>
          </p:cNvPr>
          <p:cNvGrpSpPr/>
          <p:nvPr/>
        </p:nvGrpSpPr>
        <p:grpSpPr>
          <a:xfrm>
            <a:off x="5829108" y="3699586"/>
            <a:ext cx="1485605" cy="658174"/>
            <a:chOff x="6210780" y="3378952"/>
            <a:chExt cx="1406353" cy="787892"/>
          </a:xfrm>
        </p:grpSpPr>
        <p:sp>
          <p:nvSpPr>
            <p:cNvPr id="214" name="Rectangle 213">
              <a:hlinkClick r:id="rId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12601180-D946-4893-85D7-B03D832A4A30}"/>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AB08140B-AA39-4999-BA5D-48CFF92439F8}"/>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Advanced </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p:txBody>
        </p:sp>
      </p:grpSp>
      <p:grpSp>
        <p:nvGrpSpPr>
          <p:cNvPr id="216" name="Group 215">
            <a:extLst>
              <a:ext uri="{FF2B5EF4-FFF2-40B4-BE49-F238E27FC236}">
                <a16:creationId xmlns:a16="http://schemas.microsoft.com/office/drawing/2014/main" id="{922B12C0-2603-483F-AAA3-B36A5C1F6AA1}"/>
              </a:ext>
            </a:extLst>
          </p:cNvPr>
          <p:cNvGrpSpPr/>
          <p:nvPr/>
        </p:nvGrpSpPr>
        <p:grpSpPr>
          <a:xfrm>
            <a:off x="10566608" y="2364221"/>
            <a:ext cx="1274127" cy="1196305"/>
            <a:chOff x="5992892" y="2566460"/>
            <a:chExt cx="926849" cy="870238"/>
          </a:xfrm>
        </p:grpSpPr>
        <p:sp>
          <p:nvSpPr>
            <p:cNvPr id="217" name="Rectangle 216">
              <a:hlinkClick r:id="rId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26FF16F7-4D0E-4313-892B-016538BDCBD2}"/>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indent="0" algn="ctr" defTabSz="914400" rtl="0" eaLnBrk="1" fontAlgn="auto" latinLnBrk="0" hangingPunct="1">
                <a:lnSpc>
                  <a:spcPct val="100000"/>
                </a:lnSpc>
                <a:spcBef>
                  <a:spcPts val="0"/>
                </a:spcBef>
                <a:spcAft>
                  <a:spcPts val="0"/>
                </a:spcAft>
                <a:buClrTx/>
                <a:buSzTx/>
                <a:buFontTx/>
                <a:buNone/>
                <a:tabLst>
                  <a:tab pos="290513" algn="l"/>
                </a:tabLst>
                <a:defRPr/>
              </a:pPr>
              <a:r>
                <a:rPr kumimoji="0" lang="en-US" sz="11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Appliances</a:t>
              </a:r>
            </a:p>
          </p:txBody>
        </p:sp>
        <p:grpSp>
          <p:nvGrpSpPr>
            <p:cNvPr id="218" name="Group 217">
              <a:extLst>
                <a:ext uri="{FF2B5EF4-FFF2-40B4-BE49-F238E27FC236}">
                  <a16:creationId xmlns:a16="http://schemas.microsoft.com/office/drawing/2014/main" id="{DD454647-D20C-479C-B842-8BFE4680A667}"/>
                </a:ext>
              </a:extLst>
            </p:cNvPr>
            <p:cNvGrpSpPr/>
            <p:nvPr/>
          </p:nvGrpSpPr>
          <p:grpSpPr>
            <a:xfrm>
              <a:off x="6085149" y="2597312"/>
              <a:ext cx="167900" cy="207184"/>
              <a:chOff x="6268619" y="2986553"/>
              <a:chExt cx="207210" cy="255692"/>
            </a:xfrm>
          </p:grpSpPr>
          <p:pic>
            <p:nvPicPr>
              <p:cNvPr id="229" name="Picture 3">
                <a:extLst>
                  <a:ext uri="{FF2B5EF4-FFF2-40B4-BE49-F238E27FC236}">
                    <a16:creationId xmlns:a16="http://schemas.microsoft.com/office/drawing/2014/main" id="{B5084ECB-A7AC-442D-B3E3-6D4D811EB8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0" name="Group 229">
                <a:extLst>
                  <a:ext uri="{FF2B5EF4-FFF2-40B4-BE49-F238E27FC236}">
                    <a16:creationId xmlns:a16="http://schemas.microsoft.com/office/drawing/2014/main" id="{BCE394A3-84F1-4345-9ADB-CDF3F6C5E6A1}"/>
                  </a:ext>
                </a:extLst>
              </p:cNvPr>
              <p:cNvGrpSpPr/>
              <p:nvPr/>
            </p:nvGrpSpPr>
            <p:grpSpPr bwMode="black">
              <a:xfrm>
                <a:off x="6293247" y="3108890"/>
                <a:ext cx="146479" cy="89200"/>
                <a:chOff x="10387012" y="4179358"/>
                <a:chExt cx="974726" cy="593725"/>
              </a:xfrm>
              <a:solidFill>
                <a:schemeClr val="tx1"/>
              </a:solidFill>
            </p:grpSpPr>
            <p:sp>
              <p:nvSpPr>
                <p:cNvPr id="231" name="Freeform 26">
                  <a:extLst>
                    <a:ext uri="{FF2B5EF4-FFF2-40B4-BE49-F238E27FC236}">
                      <a16:creationId xmlns:a16="http://schemas.microsoft.com/office/drawing/2014/main" id="{405AD434-848B-4205-8303-FFBE341C23F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2" name="Freeform 27">
                  <a:extLst>
                    <a:ext uri="{FF2B5EF4-FFF2-40B4-BE49-F238E27FC236}">
                      <a16:creationId xmlns:a16="http://schemas.microsoft.com/office/drawing/2014/main" id="{ED0DEABE-039C-49A0-836F-342FF49AB04D}"/>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3" name="Freeform 28">
                  <a:extLst>
                    <a:ext uri="{FF2B5EF4-FFF2-40B4-BE49-F238E27FC236}">
                      <a16:creationId xmlns:a16="http://schemas.microsoft.com/office/drawing/2014/main" id="{1050A2B6-F8E2-4C96-88DD-5F5A59D9A0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4" name="Freeform 29">
                  <a:extLst>
                    <a:ext uri="{FF2B5EF4-FFF2-40B4-BE49-F238E27FC236}">
                      <a16:creationId xmlns:a16="http://schemas.microsoft.com/office/drawing/2014/main" id="{8E88903E-79DB-4878-9364-21AC9D7C57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5" name="Freeform 30">
                  <a:extLst>
                    <a:ext uri="{FF2B5EF4-FFF2-40B4-BE49-F238E27FC236}">
                      <a16:creationId xmlns:a16="http://schemas.microsoft.com/office/drawing/2014/main" id="{323E2BA8-F655-43A9-AE57-06051BB32DA4}"/>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grpSp>
          <p:nvGrpSpPr>
            <p:cNvPr id="219" name="Group 218">
              <a:extLst>
                <a:ext uri="{FF2B5EF4-FFF2-40B4-BE49-F238E27FC236}">
                  <a16:creationId xmlns:a16="http://schemas.microsoft.com/office/drawing/2014/main" id="{97E7F7F3-C2EE-4252-BFF0-71B9B19AD939}"/>
                </a:ext>
              </a:extLst>
            </p:cNvPr>
            <p:cNvGrpSpPr/>
            <p:nvPr/>
          </p:nvGrpSpPr>
          <p:grpSpPr>
            <a:xfrm>
              <a:off x="6081193" y="2958147"/>
              <a:ext cx="680125" cy="422086"/>
              <a:chOff x="6081193" y="2958147"/>
              <a:chExt cx="680125" cy="422086"/>
            </a:xfrm>
          </p:grpSpPr>
          <p:pic>
            <p:nvPicPr>
              <p:cNvPr id="220" name="Picture 219">
                <a:extLst>
                  <a:ext uri="{FF2B5EF4-FFF2-40B4-BE49-F238E27FC236}">
                    <a16:creationId xmlns:a16="http://schemas.microsoft.com/office/drawing/2014/main" id="{6C9B68FB-7E54-4D63-A607-9CA90284A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221" name="Picture 220">
                <a:extLst>
                  <a:ext uri="{FF2B5EF4-FFF2-40B4-BE49-F238E27FC236}">
                    <a16:creationId xmlns:a16="http://schemas.microsoft.com/office/drawing/2014/main" id="{0DCDCA2E-57AF-443E-BA31-83E05647F5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222" name="Picture 221">
                <a:extLst>
                  <a:ext uri="{FF2B5EF4-FFF2-40B4-BE49-F238E27FC236}">
                    <a16:creationId xmlns:a16="http://schemas.microsoft.com/office/drawing/2014/main" id="{D23BEE8F-FE2A-49B9-BB4B-970B0F61CC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223" name="Picture 222">
                <a:extLst>
                  <a:ext uri="{FF2B5EF4-FFF2-40B4-BE49-F238E27FC236}">
                    <a16:creationId xmlns:a16="http://schemas.microsoft.com/office/drawing/2014/main" id="{C60BC503-F66E-43EE-A67A-4259432F07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224" name="Group 223">
                <a:extLst>
                  <a:ext uri="{FF2B5EF4-FFF2-40B4-BE49-F238E27FC236}">
                    <a16:creationId xmlns:a16="http://schemas.microsoft.com/office/drawing/2014/main" id="{8838928D-C43B-4AF5-93A7-289707DCF1D2}"/>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226" name="Oval 225">
                  <a:extLst>
                    <a:ext uri="{FF2B5EF4-FFF2-40B4-BE49-F238E27FC236}">
                      <a16:creationId xmlns:a16="http://schemas.microsoft.com/office/drawing/2014/main" id="{E7E3AAEC-65FA-4A12-9ED7-1D801F82CDFD}"/>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E0B2AFA7-E5DD-4832-AB6D-1DBB690073F8}"/>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F165573D-822A-4CE0-B096-2618E20D3E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pic>
            <p:nvPicPr>
              <p:cNvPr id="225" name="Picture 224">
                <a:extLst>
                  <a:ext uri="{FF2B5EF4-FFF2-40B4-BE49-F238E27FC236}">
                    <a16:creationId xmlns:a16="http://schemas.microsoft.com/office/drawing/2014/main" id="{D885F31C-3EFF-40FD-84B6-B4D947000F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grpSp>
        <p:nvGrpSpPr>
          <p:cNvPr id="236" name="Group 235">
            <a:extLst>
              <a:ext uri="{FF2B5EF4-FFF2-40B4-BE49-F238E27FC236}">
                <a16:creationId xmlns:a16="http://schemas.microsoft.com/office/drawing/2014/main" id="{15B375E8-CEE4-47CF-BB50-DF49716C9E26}"/>
              </a:ext>
            </a:extLst>
          </p:cNvPr>
          <p:cNvGrpSpPr/>
          <p:nvPr/>
        </p:nvGrpSpPr>
        <p:grpSpPr>
          <a:xfrm>
            <a:off x="5852028" y="4824003"/>
            <a:ext cx="5250462" cy="1725788"/>
            <a:chOff x="5852028" y="4824003"/>
            <a:chExt cx="5250462" cy="1725788"/>
          </a:xfrm>
        </p:grpSpPr>
        <p:sp>
          <p:nvSpPr>
            <p:cNvPr id="237" name="Rounded Rectangle 92">
              <a:extLst>
                <a:ext uri="{FF2B5EF4-FFF2-40B4-BE49-F238E27FC236}">
                  <a16:creationId xmlns:a16="http://schemas.microsoft.com/office/drawing/2014/main" id="{A1AF6462-DB49-4178-86FB-89690166D292}"/>
                </a:ext>
              </a:extLst>
            </p:cNvPr>
            <p:cNvSpPr/>
            <p:nvPr/>
          </p:nvSpPr>
          <p:spPr>
            <a:xfrm>
              <a:off x="5852028" y="4824003"/>
              <a:ext cx="5250462" cy="1591536"/>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8" name="Rectangle: Rounded Corners 237">
              <a:extLst>
                <a:ext uri="{FF2B5EF4-FFF2-40B4-BE49-F238E27FC236}">
                  <a16:creationId xmlns:a16="http://schemas.microsoft.com/office/drawing/2014/main" id="{A7B710FC-3C54-457A-BA6B-49046A433253}"/>
                </a:ext>
              </a:extLst>
            </p:cNvPr>
            <p:cNvSpPr/>
            <p:nvPr/>
          </p:nvSpPr>
          <p:spPr>
            <a:xfrm>
              <a:off x="7249070" y="6232603"/>
              <a:ext cx="2464510" cy="317188"/>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grpSp>
      <p:sp>
        <p:nvSpPr>
          <p:cNvPr id="239" name="TextBox 238">
            <a:extLst>
              <a:ext uri="{FF2B5EF4-FFF2-40B4-BE49-F238E27FC236}">
                <a16:creationId xmlns:a16="http://schemas.microsoft.com/office/drawing/2014/main" id="{C0D21059-0EFF-48AC-AEA8-8F8ACECB00BE}"/>
              </a:ext>
            </a:extLst>
          </p:cNvPr>
          <p:cNvSpPr txBox="1"/>
          <p:nvPr/>
        </p:nvSpPr>
        <p:spPr>
          <a:xfrm>
            <a:off x="5918002" y="5753635"/>
            <a:ext cx="2457412"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Hunt for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and persistent adversaries in your environment</a:t>
            </a:r>
          </a:p>
        </p:txBody>
      </p:sp>
      <p:sp>
        <p:nvSpPr>
          <p:cNvPr id="240" name="TextBox 239">
            <a:extLst>
              <a:ext uri="{FF2B5EF4-FFF2-40B4-BE49-F238E27FC236}">
                <a16:creationId xmlns:a16="http://schemas.microsoft.com/office/drawing/2014/main" id="{23C9D70F-AF28-48B7-86B4-2AE8C25420A2}"/>
              </a:ext>
            </a:extLst>
          </p:cNvPr>
          <p:cNvSpPr txBox="1"/>
          <p:nvPr/>
        </p:nvSpPr>
        <p:spPr>
          <a:xfrm>
            <a:off x="8376516" y="5753635"/>
            <a:ext cx="2669907"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Respond to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with seasoned professionals and deep expertise</a:t>
            </a:r>
          </a:p>
        </p:txBody>
      </p:sp>
      <p:grpSp>
        <p:nvGrpSpPr>
          <p:cNvPr id="241" name="Group 240">
            <a:extLst>
              <a:ext uri="{FF2B5EF4-FFF2-40B4-BE49-F238E27FC236}">
                <a16:creationId xmlns:a16="http://schemas.microsoft.com/office/drawing/2014/main" id="{4DA4089E-32CC-4465-B2CB-CC0B3F245EF9}"/>
              </a:ext>
            </a:extLst>
          </p:cNvPr>
          <p:cNvGrpSpPr/>
          <p:nvPr/>
        </p:nvGrpSpPr>
        <p:grpSpPr>
          <a:xfrm>
            <a:off x="10090794" y="1514098"/>
            <a:ext cx="1888259" cy="649451"/>
            <a:chOff x="9321724" y="198383"/>
            <a:chExt cx="1888259" cy="649451"/>
          </a:xfrm>
        </p:grpSpPr>
        <p:sp>
          <p:nvSpPr>
            <p:cNvPr id="242" name="Rectangle 241">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B176452D-343F-4BFE-9207-BA4136CC8BA7}"/>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43" name="Rectangle 242">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41EFCC15-597D-4242-A232-4A4FB7A5CAC0}"/>
                </a:ext>
              </a:extLst>
            </p:cNvPr>
            <p:cNvSpPr/>
            <p:nvPr/>
          </p:nvSpPr>
          <p:spPr>
            <a:xfrm>
              <a:off x="9385593" y="273744"/>
              <a:ext cx="1824390" cy="461665"/>
            </a:xfrm>
            <a:prstGeom prst="rect">
              <a:avLst/>
            </a:prstGeom>
          </p:spPr>
          <p:txBody>
            <a:bodyPr wrap="square">
              <a:spAutoFit/>
            </a:bodyP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SQL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sp>
        <p:nvSpPr>
          <p:cNvPr id="244" name="Rectangle 243">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6D0F4EB-0068-4A94-80C0-104794060EAD}"/>
              </a:ext>
            </a:extLst>
          </p:cNvPr>
          <p:cNvSpPr/>
          <p:nvPr/>
        </p:nvSpPr>
        <p:spPr>
          <a:xfrm>
            <a:off x="2543026" y="4140354"/>
            <a:ext cx="1738975" cy="4642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AV</a:t>
            </a:r>
          </a:p>
        </p:txBody>
      </p:sp>
      <p:sp>
        <p:nvSpPr>
          <p:cNvPr id="245" name="Rectangle 244">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601F19E9-2114-46C7-9C48-815508485AFF}"/>
              </a:ext>
            </a:extLst>
          </p:cNvPr>
          <p:cNvSpPr/>
          <p:nvPr/>
        </p:nvSpPr>
        <p:spPr>
          <a:xfrm>
            <a:off x="2540024" y="3213682"/>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sp>
        <p:nvSpPr>
          <p:cNvPr id="247" name="Rectangle 246">
            <a:hlinkClick r:id="rId16"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9F89902-6D9F-43F1-BAB4-A2CF3DE4B717}"/>
              </a:ext>
            </a:extLst>
          </p:cNvPr>
          <p:cNvSpPr/>
          <p:nvPr/>
        </p:nvSpPr>
        <p:spPr>
          <a:xfrm>
            <a:off x="10087689" y="3714770"/>
            <a:ext cx="1832077" cy="635114"/>
          </a:xfrm>
          <a:prstGeom prst="rect">
            <a:avLst/>
          </a:prstGeom>
          <a:solidFill>
            <a:schemeClr val="bg1">
              <a:lumMod val="95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pic>
        <p:nvPicPr>
          <p:cNvPr id="254" name="Picture 253">
            <a:extLst>
              <a:ext uri="{FF2B5EF4-FFF2-40B4-BE49-F238E27FC236}">
                <a16:creationId xmlns:a16="http://schemas.microsoft.com/office/drawing/2014/main" id="{3BA15D79-8EDC-4633-856D-1C6880629FAD}"/>
              </a:ext>
            </a:extLst>
          </p:cNvPr>
          <p:cNvPicPr>
            <a:picLocks noChangeAspect="1"/>
          </p:cNvPicPr>
          <p:nvPr/>
        </p:nvPicPr>
        <p:blipFill>
          <a:blip r:embed="rId17"/>
          <a:stretch>
            <a:fillRect/>
          </a:stretch>
        </p:blipFill>
        <p:spPr>
          <a:xfrm>
            <a:off x="959546" y="5022345"/>
            <a:ext cx="2181948" cy="1227346"/>
          </a:xfrm>
          <a:prstGeom prst="rect">
            <a:avLst/>
          </a:prstGeom>
          <a:effectLst/>
        </p:spPr>
      </p:pic>
      <p:pic>
        <p:nvPicPr>
          <p:cNvPr id="255" name="Picture 254">
            <a:extLst>
              <a:ext uri="{FF2B5EF4-FFF2-40B4-BE49-F238E27FC236}">
                <a16:creationId xmlns:a16="http://schemas.microsoft.com/office/drawing/2014/main" id="{E458478A-E0FA-47E9-9A3C-F7B9D27AA12D}"/>
              </a:ext>
            </a:extLst>
          </p:cNvPr>
          <p:cNvPicPr>
            <a:picLocks noChangeAspect="1"/>
          </p:cNvPicPr>
          <p:nvPr/>
        </p:nvPicPr>
        <p:blipFill>
          <a:blip r:embed="rId18"/>
          <a:stretch>
            <a:fillRect/>
          </a:stretch>
        </p:blipFill>
        <p:spPr>
          <a:xfrm>
            <a:off x="1643975" y="5352730"/>
            <a:ext cx="2181948" cy="1227346"/>
          </a:xfrm>
          <a:prstGeom prst="rect">
            <a:avLst/>
          </a:prstGeom>
          <a:effectLst/>
        </p:spPr>
      </p:pic>
      <p:grpSp>
        <p:nvGrpSpPr>
          <p:cNvPr id="256" name="Group 255">
            <a:extLst>
              <a:ext uri="{FF2B5EF4-FFF2-40B4-BE49-F238E27FC236}">
                <a16:creationId xmlns:a16="http://schemas.microsoft.com/office/drawing/2014/main" id="{AFF24718-7F23-4D8B-A6EC-A6DA027FE779}"/>
              </a:ext>
            </a:extLst>
          </p:cNvPr>
          <p:cNvGrpSpPr/>
          <p:nvPr/>
        </p:nvGrpSpPr>
        <p:grpSpPr>
          <a:xfrm>
            <a:off x="285601" y="4119878"/>
            <a:ext cx="2565586" cy="485183"/>
            <a:chOff x="2856920" y="1473703"/>
            <a:chExt cx="1295424" cy="244980"/>
          </a:xfrm>
        </p:grpSpPr>
        <p:grpSp>
          <p:nvGrpSpPr>
            <p:cNvPr id="257" name="Group 256">
              <a:extLst>
                <a:ext uri="{FF2B5EF4-FFF2-40B4-BE49-F238E27FC236}">
                  <a16:creationId xmlns:a16="http://schemas.microsoft.com/office/drawing/2014/main" id="{23FDC747-CD44-460D-99B2-5F0077EF50E3}"/>
                </a:ext>
              </a:extLst>
            </p:cNvPr>
            <p:cNvGrpSpPr/>
            <p:nvPr/>
          </p:nvGrpSpPr>
          <p:grpSpPr>
            <a:xfrm>
              <a:off x="2856920" y="1484042"/>
              <a:ext cx="1004008" cy="234641"/>
              <a:chOff x="2856920" y="1484042"/>
              <a:chExt cx="1004008" cy="234641"/>
            </a:xfrm>
          </p:grpSpPr>
          <p:pic>
            <p:nvPicPr>
              <p:cNvPr id="259" name="Picture 258">
                <a:extLst>
                  <a:ext uri="{FF2B5EF4-FFF2-40B4-BE49-F238E27FC236}">
                    <a16:creationId xmlns:a16="http://schemas.microsoft.com/office/drawing/2014/main" id="{8E88295C-2E55-48A6-A487-683F1250AEE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9917" y="1496637"/>
                <a:ext cx="116904" cy="138531"/>
              </a:xfrm>
              <a:prstGeom prst="rect">
                <a:avLst/>
              </a:prstGeom>
            </p:spPr>
          </p:pic>
          <p:sp>
            <p:nvSpPr>
              <p:cNvPr id="260" name="Rectangle 259">
                <a:extLst>
                  <a:ext uri="{FF2B5EF4-FFF2-40B4-BE49-F238E27FC236}">
                    <a16:creationId xmlns:a16="http://schemas.microsoft.com/office/drawing/2014/main" id="{676BD0CB-FA10-4CDF-9EF2-4204ED446088}"/>
                  </a:ext>
                </a:extLst>
              </p:cNvPr>
              <p:cNvSpPr/>
              <p:nvPr/>
            </p:nvSpPr>
            <p:spPr>
              <a:xfrm>
                <a:off x="2856920" y="1484042"/>
                <a:ext cx="1004008" cy="234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sp>
          <p:nvSpPr>
            <p:cNvPr id="258" name="Rectangle 257">
              <a:extLst>
                <a:ext uri="{FF2B5EF4-FFF2-40B4-BE49-F238E27FC236}">
                  <a16:creationId xmlns:a16="http://schemas.microsoft.com/office/drawing/2014/main" id="{5BBB7758-EA14-45C3-BF9C-4BB774D0E5DC}"/>
                </a:ext>
              </a:extLst>
            </p:cNvPr>
            <p:cNvSpPr/>
            <p:nvPr/>
          </p:nvSpPr>
          <p:spPr>
            <a:xfrm>
              <a:off x="2872299" y="1473703"/>
              <a:ext cx="1280045" cy="23310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Intelligence</a:t>
              </a:r>
            </a:p>
          </p:txBody>
        </p:sp>
      </p:grpSp>
      <p:sp>
        <p:nvSpPr>
          <p:cNvPr id="261" name="Rectangle 260">
            <a:hlinkClick r:id="rId20"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6653CDD7-B3F4-4D52-A09F-1C7C3A96D85A}"/>
              </a:ext>
            </a:extLst>
          </p:cNvPr>
          <p:cNvSpPr/>
          <p:nvPr/>
        </p:nvSpPr>
        <p:spPr>
          <a:xfrm>
            <a:off x="282314" y="3217816"/>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 ATP</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Email gateway</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Anti-malware</a:t>
            </a:r>
          </a:p>
        </p:txBody>
      </p:sp>
      <p:sp>
        <p:nvSpPr>
          <p:cNvPr id="262" name="TextBox 261">
            <a:extLst>
              <a:ext uri="{FF2B5EF4-FFF2-40B4-BE49-F238E27FC236}">
                <a16:creationId xmlns:a16="http://schemas.microsoft.com/office/drawing/2014/main" id="{427501C2-A74C-4835-8D66-CCBAD513E3E4}"/>
              </a:ext>
            </a:extLst>
          </p:cNvPr>
          <p:cNvSpPr txBox="1"/>
          <p:nvPr/>
        </p:nvSpPr>
        <p:spPr>
          <a:xfrm>
            <a:off x="1105899" y="4772408"/>
            <a:ext cx="3404696" cy="240066"/>
          </a:xfrm>
          <a:prstGeom prst="rect">
            <a:avLst/>
          </a:prstGeom>
          <a:noFill/>
        </p:spPr>
        <p:txBody>
          <a:bodyPr wrap="square" rtlCol="0">
            <a:spAutoFit/>
          </a:bodyPr>
          <a:lstStyle/>
          <a:p>
            <a:pPr marL="0" marR="0" lvl="0" indent="0" algn="l" defTabSz="914225" rtl="0" eaLnBrk="1" fontAlgn="auto" latinLnBrk="0" hangingPunct="1">
              <a:lnSpc>
                <a:spcPct val="80000"/>
              </a:lnSpc>
              <a:spcBef>
                <a:spcPts val="0"/>
              </a:spcBef>
              <a:spcAft>
                <a:spcPts val="0"/>
              </a:spcAft>
              <a:buClrTx/>
              <a:buSzTx/>
              <a:buFontTx/>
              <a:buNone/>
              <a:tabLst/>
              <a:defRPr/>
            </a:pPr>
            <a:r>
              <a:rPr kumimoji="0" lang="en-US" sz="1200" b="1" i="0" u="none" strike="noStrike" kern="0" cap="none" spc="40" normalizeH="0" baseline="0" noProof="0">
                <a:ln>
                  <a:noFill/>
                </a:ln>
                <a:gradFill>
                  <a:gsLst>
                    <a:gs pos="4000">
                      <a:srgbClr val="1A1A1A"/>
                    </a:gs>
                    <a:gs pos="100000">
                      <a:srgbClr val="1A1A1A"/>
                    </a:gs>
                  </a:gsLst>
                  <a:lin ang="5400000" scaled="0"/>
                </a:gradFill>
                <a:effectLst/>
                <a:uLnTx/>
                <a:uFillTx/>
                <a:latin typeface="Segoe UI"/>
                <a:ea typeface="+mn-ea"/>
                <a:cs typeface="+mn-cs"/>
              </a:rPr>
              <a:t>INTELLIGENCE AND ANALYSIS</a:t>
            </a:r>
          </a:p>
        </p:txBody>
      </p:sp>
      <p:grpSp>
        <p:nvGrpSpPr>
          <p:cNvPr id="263" name="Group 262">
            <a:extLst>
              <a:ext uri="{FF2B5EF4-FFF2-40B4-BE49-F238E27FC236}">
                <a16:creationId xmlns:a16="http://schemas.microsoft.com/office/drawing/2014/main" id="{DE563C38-C8B6-403C-B92F-3E49BD2EBDD1}"/>
              </a:ext>
            </a:extLst>
          </p:cNvPr>
          <p:cNvGrpSpPr/>
          <p:nvPr/>
        </p:nvGrpSpPr>
        <p:grpSpPr>
          <a:xfrm>
            <a:off x="5967842" y="5018224"/>
            <a:ext cx="5022504" cy="480701"/>
            <a:chOff x="1366923" y="749767"/>
            <a:chExt cx="3367087" cy="322262"/>
          </a:xfrm>
        </p:grpSpPr>
        <p:sp>
          <p:nvSpPr>
            <p:cNvPr id="264" name="Freeform: Shape 263">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BBDFFCA0-C816-4F29-BFEB-C7903E1669E5}"/>
                </a:ext>
              </a:extLst>
            </p:cNvPr>
            <p:cNvSpPr/>
            <p:nvPr/>
          </p:nvSpPr>
          <p:spPr>
            <a:xfrm>
              <a:off x="1366923" y="749767"/>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5" name="Rectangle 264">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4DBAD87A-402C-41CC-9FE7-F066868D91D0}"/>
                </a:ext>
              </a:extLst>
            </p:cNvPr>
            <p:cNvSpPr/>
            <p:nvPr/>
          </p:nvSpPr>
          <p:spPr>
            <a:xfrm>
              <a:off x="1545639" y="755991"/>
              <a:ext cx="1432247" cy="29662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Cybersecurity Operations Service (COS)</a:t>
              </a:r>
            </a:p>
          </p:txBody>
        </p:sp>
      </p:grpSp>
      <p:grpSp>
        <p:nvGrpSpPr>
          <p:cNvPr id="266" name="Group 265">
            <a:extLst>
              <a:ext uri="{FF2B5EF4-FFF2-40B4-BE49-F238E27FC236}">
                <a16:creationId xmlns:a16="http://schemas.microsoft.com/office/drawing/2014/main" id="{F0917D71-F3F1-45C6-A75D-4394EDD2D15B}"/>
              </a:ext>
            </a:extLst>
          </p:cNvPr>
          <p:cNvGrpSpPr/>
          <p:nvPr/>
        </p:nvGrpSpPr>
        <p:grpSpPr>
          <a:xfrm>
            <a:off x="5967842" y="5220104"/>
            <a:ext cx="5022504" cy="480701"/>
            <a:chOff x="1365377" y="878942"/>
            <a:chExt cx="3367087" cy="322262"/>
          </a:xfrm>
        </p:grpSpPr>
        <p:sp>
          <p:nvSpPr>
            <p:cNvPr id="267" name="Freeform: Shape 266">
              <a:hlinkClick r:id="rId2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E5D71D56-8EE9-440D-8AB6-D63166D1F09F}"/>
                </a:ext>
              </a:extLst>
            </p:cNvPr>
            <p:cNvSpPr/>
            <p:nvPr/>
          </p:nvSpPr>
          <p:spPr>
            <a:xfrm rot="10800000">
              <a:off x="1365377" y="878942"/>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8" name="Rectangle 267">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25BD1107-DB15-4411-9F87-C80DD6ED7093}"/>
                </a:ext>
              </a:extLst>
            </p:cNvPr>
            <p:cNvSpPr/>
            <p:nvPr/>
          </p:nvSpPr>
          <p:spPr>
            <a:xfrm>
              <a:off x="3324407" y="891451"/>
              <a:ext cx="1394728" cy="29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Incident Response and Recovery Services</a:t>
              </a:r>
            </a:p>
          </p:txBody>
        </p:sp>
      </p:grpSp>
      <p:grpSp>
        <p:nvGrpSpPr>
          <p:cNvPr id="269" name="Group 268">
            <a:extLst>
              <a:ext uri="{FF2B5EF4-FFF2-40B4-BE49-F238E27FC236}">
                <a16:creationId xmlns:a16="http://schemas.microsoft.com/office/drawing/2014/main" id="{F76229E1-8429-4FE3-AD38-DD1369409E1B}"/>
              </a:ext>
            </a:extLst>
          </p:cNvPr>
          <p:cNvGrpSpPr/>
          <p:nvPr/>
        </p:nvGrpSpPr>
        <p:grpSpPr>
          <a:xfrm>
            <a:off x="517671" y="1675295"/>
            <a:ext cx="742442" cy="742442"/>
            <a:chOff x="568549" y="3165243"/>
            <a:chExt cx="749586" cy="749586"/>
          </a:xfrm>
        </p:grpSpPr>
        <p:sp>
          <p:nvSpPr>
            <p:cNvPr id="270" name="Oval 269">
              <a:extLst>
                <a:ext uri="{FF2B5EF4-FFF2-40B4-BE49-F238E27FC236}">
                  <a16:creationId xmlns:a16="http://schemas.microsoft.com/office/drawing/2014/main" id="{694B438F-436C-444E-9C47-5E4E67433B2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reeform 12">
              <a:extLst>
                <a:ext uri="{FF2B5EF4-FFF2-40B4-BE49-F238E27FC236}">
                  <a16:creationId xmlns:a16="http://schemas.microsoft.com/office/drawing/2014/main" id="{A2A3B116-CE07-48FA-839A-59AD25B3D3F1}"/>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4">
              <a:extLst>
                <a:ext uri="{FF2B5EF4-FFF2-40B4-BE49-F238E27FC236}">
                  <a16:creationId xmlns:a16="http://schemas.microsoft.com/office/drawing/2014/main" id="{9C11A9A5-3330-40A6-9DDF-8CE8291BB530}"/>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7AAD820-3906-4543-8ED3-F4C02D7FBCE0}"/>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B6444C40-050D-4082-958C-BF60657E95C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5" name="Group 274">
            <a:extLst>
              <a:ext uri="{FF2B5EF4-FFF2-40B4-BE49-F238E27FC236}">
                <a16:creationId xmlns:a16="http://schemas.microsoft.com/office/drawing/2014/main" id="{1CFAFAF6-4EF0-43CA-AC3B-77B9654259BD}"/>
              </a:ext>
            </a:extLst>
          </p:cNvPr>
          <p:cNvGrpSpPr/>
          <p:nvPr/>
        </p:nvGrpSpPr>
        <p:grpSpPr>
          <a:xfrm>
            <a:off x="7095461" y="1596533"/>
            <a:ext cx="2830911" cy="608933"/>
            <a:chOff x="7095461" y="1596533"/>
            <a:chExt cx="2830911" cy="608933"/>
          </a:xfrm>
        </p:grpSpPr>
        <p:sp>
          <p:nvSpPr>
            <p:cNvPr id="276" name="Rounded Rectangle 139">
              <a:extLst>
                <a:ext uri="{FF2B5EF4-FFF2-40B4-BE49-F238E27FC236}">
                  <a16:creationId xmlns:a16="http://schemas.microsoft.com/office/drawing/2014/main" id="{2D8A8CD8-E4BD-4E27-A188-D94473D09CD0}"/>
                </a:ext>
              </a:extLst>
            </p:cNvPr>
            <p:cNvSpPr/>
            <p:nvPr/>
          </p:nvSpPr>
          <p:spPr>
            <a:xfrm>
              <a:off x="7522945" y="1617476"/>
              <a:ext cx="2403427" cy="56704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Cloud Infrastructure</a:t>
              </a:r>
            </a:p>
          </p:txBody>
        </p:sp>
        <p:grpSp>
          <p:nvGrpSpPr>
            <p:cNvPr id="277" name="Group 276">
              <a:extLst>
                <a:ext uri="{FF2B5EF4-FFF2-40B4-BE49-F238E27FC236}">
                  <a16:creationId xmlns:a16="http://schemas.microsoft.com/office/drawing/2014/main" id="{600B9437-5AD8-4525-8452-D3B2F1651EDC}"/>
                </a:ext>
              </a:extLst>
            </p:cNvPr>
            <p:cNvGrpSpPr/>
            <p:nvPr/>
          </p:nvGrpSpPr>
          <p:grpSpPr>
            <a:xfrm>
              <a:off x="7095461" y="1596533"/>
              <a:ext cx="608933" cy="608933"/>
              <a:chOff x="7277716" y="1724773"/>
              <a:chExt cx="474228" cy="474228"/>
            </a:xfrm>
          </p:grpSpPr>
          <p:sp>
            <p:nvSpPr>
              <p:cNvPr id="278" name="Oval 277">
                <a:extLst>
                  <a:ext uri="{FF2B5EF4-FFF2-40B4-BE49-F238E27FC236}">
                    <a16:creationId xmlns:a16="http://schemas.microsoft.com/office/drawing/2014/main" id="{C8E209A3-B461-4705-A2A5-49B9641DF92D}"/>
                  </a:ext>
                </a:extLst>
              </p:cNvPr>
              <p:cNvSpPr/>
              <p:nvPr/>
            </p:nvSpPr>
            <p:spPr bwMode="auto">
              <a:xfrm>
                <a:off x="7277716" y="1724773"/>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2B15EA0-9C96-444B-B2C3-89AD0F9749FC}"/>
                  </a:ext>
                </a:extLst>
              </p:cNvPr>
              <p:cNvPicPr>
                <a:picLocks noChangeAspect="1"/>
              </p:cNvPicPr>
              <p:nvPr/>
            </p:nvPicPr>
            <p:blipFill>
              <a:blip r:embed="rId23"/>
              <a:stretch>
                <a:fillRect/>
              </a:stretch>
            </p:blipFill>
            <p:spPr>
              <a:xfrm>
                <a:off x="7340758" y="1847407"/>
                <a:ext cx="348145" cy="228961"/>
              </a:xfrm>
              <a:prstGeom prst="rect">
                <a:avLst/>
              </a:prstGeom>
            </p:spPr>
          </p:pic>
        </p:grpSp>
      </p:grpSp>
      <p:grpSp>
        <p:nvGrpSpPr>
          <p:cNvPr id="280" name="Group 279">
            <a:extLst>
              <a:ext uri="{FF2B5EF4-FFF2-40B4-BE49-F238E27FC236}">
                <a16:creationId xmlns:a16="http://schemas.microsoft.com/office/drawing/2014/main" id="{1CAB57E9-610E-4EFC-B84E-46A81E499468}"/>
              </a:ext>
            </a:extLst>
          </p:cNvPr>
          <p:cNvGrpSpPr/>
          <p:nvPr/>
        </p:nvGrpSpPr>
        <p:grpSpPr>
          <a:xfrm>
            <a:off x="2096978" y="2008650"/>
            <a:ext cx="2247982" cy="642877"/>
            <a:chOff x="2096978" y="2008650"/>
            <a:chExt cx="2247982" cy="642877"/>
          </a:xfrm>
        </p:grpSpPr>
        <p:sp>
          <p:nvSpPr>
            <p:cNvPr id="281" name="Rounded Rectangle 128">
              <a:extLst>
                <a:ext uri="{FF2B5EF4-FFF2-40B4-BE49-F238E27FC236}">
                  <a16:creationId xmlns:a16="http://schemas.microsoft.com/office/drawing/2014/main" id="{C9763592-BC8C-4B5A-A288-DE979A56EBA9}"/>
                </a:ext>
              </a:extLst>
            </p:cNvPr>
            <p:cNvSpPr/>
            <p:nvPr/>
          </p:nvSpPr>
          <p:spPr>
            <a:xfrm>
              <a:off x="2568010" y="2147918"/>
              <a:ext cx="1776950" cy="364341"/>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Data on SaaS</a:t>
              </a:r>
            </a:p>
          </p:txBody>
        </p:sp>
        <p:grpSp>
          <p:nvGrpSpPr>
            <p:cNvPr id="282" name="Group 281">
              <a:extLst>
                <a:ext uri="{FF2B5EF4-FFF2-40B4-BE49-F238E27FC236}">
                  <a16:creationId xmlns:a16="http://schemas.microsoft.com/office/drawing/2014/main" id="{02D97839-5B11-40D1-8CB6-154166201921}"/>
                </a:ext>
              </a:extLst>
            </p:cNvPr>
            <p:cNvGrpSpPr>
              <a:grpSpLocks noChangeAspect="1"/>
            </p:cNvGrpSpPr>
            <p:nvPr/>
          </p:nvGrpSpPr>
          <p:grpSpPr>
            <a:xfrm>
              <a:off x="2096978" y="2008650"/>
              <a:ext cx="642877" cy="642877"/>
              <a:chOff x="2609116" y="2352808"/>
              <a:chExt cx="548640" cy="548640"/>
            </a:xfrm>
          </p:grpSpPr>
          <p:sp>
            <p:nvSpPr>
              <p:cNvPr id="283" name="Oval 282">
                <a:extLst>
                  <a:ext uri="{FF2B5EF4-FFF2-40B4-BE49-F238E27FC236}">
                    <a16:creationId xmlns:a16="http://schemas.microsoft.com/office/drawing/2014/main" id="{7F964A26-2F33-4EB7-A9A4-D0E2B1C62BED}"/>
                  </a:ext>
                </a:extLst>
              </p:cNvPr>
              <p:cNvSpPr/>
              <p:nvPr/>
            </p:nvSpPr>
            <p:spPr bwMode="auto">
              <a:xfrm>
                <a:off x="2609116" y="2352808"/>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283">
                <a:extLst>
                  <a:ext uri="{FF2B5EF4-FFF2-40B4-BE49-F238E27FC236}">
                    <a16:creationId xmlns:a16="http://schemas.microsoft.com/office/drawing/2014/main" id="{3E57CE83-BA2B-4653-B3CB-8CC66CB7BEE8}"/>
                  </a:ext>
                </a:extLst>
              </p:cNvPr>
              <p:cNvGrpSpPr/>
              <p:nvPr/>
            </p:nvGrpSpPr>
            <p:grpSpPr>
              <a:xfrm>
                <a:off x="2671447" y="2495944"/>
                <a:ext cx="423978" cy="262368"/>
                <a:chOff x="2812968" y="1871753"/>
                <a:chExt cx="787801" cy="487510"/>
              </a:xfrm>
            </p:grpSpPr>
            <p:sp>
              <p:nvSpPr>
                <p:cNvPr id="285" name="Freeform 13" title="Icon of a cloud">
                  <a:extLst>
                    <a:ext uri="{FF2B5EF4-FFF2-40B4-BE49-F238E27FC236}">
                      <a16:creationId xmlns:a16="http://schemas.microsoft.com/office/drawing/2014/main" id="{F8F9A4D5-0D32-4B38-A19F-9556A94921E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64F84A2B-F6DA-49BF-A31B-3002B9AA7706}"/>
                    </a:ext>
                  </a:extLst>
                </p:cNvPr>
                <p:cNvSpPr/>
                <p:nvPr/>
              </p:nvSpPr>
              <p:spPr bwMode="auto">
                <a:xfrm>
                  <a:off x="3062691" y="1896811"/>
                  <a:ext cx="538078" cy="354997"/>
                </a:xfrm>
                <a:prstGeom prst="rect">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296B5771-015D-4524-9232-9AF29FBDFAA9}"/>
                    </a:ext>
                  </a:extLst>
                </p:cNvPr>
                <p:cNvGrpSpPr/>
                <p:nvPr/>
              </p:nvGrpSpPr>
              <p:grpSpPr>
                <a:xfrm>
                  <a:off x="3085686" y="1871753"/>
                  <a:ext cx="457020" cy="365760"/>
                  <a:chOff x="1668862" y="4866500"/>
                  <a:chExt cx="457020" cy="365760"/>
                </a:xfrm>
              </p:grpSpPr>
              <p:sp>
                <p:nvSpPr>
                  <p:cNvPr id="288" name="Browser" title="Icon of a browser window">
                    <a:extLst>
                      <a:ext uri="{FF2B5EF4-FFF2-40B4-BE49-F238E27FC236}">
                        <a16:creationId xmlns:a16="http://schemas.microsoft.com/office/drawing/2014/main" id="{02B66FA6-6D92-4BD6-BD90-27D56FCE431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Processing_E9F5" title="Icon of two interlocked gears">
                    <a:extLst>
                      <a:ext uri="{FF2B5EF4-FFF2-40B4-BE49-F238E27FC236}">
                        <a16:creationId xmlns:a16="http://schemas.microsoft.com/office/drawing/2014/main" id="{C64A0809-F653-46B5-A9B9-4368956EC99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290" name="Group 289">
            <a:extLst>
              <a:ext uri="{FF2B5EF4-FFF2-40B4-BE49-F238E27FC236}">
                <a16:creationId xmlns:a16="http://schemas.microsoft.com/office/drawing/2014/main" id="{8366503F-6CA4-4C01-9FF0-22AC34AB5757}"/>
              </a:ext>
            </a:extLst>
          </p:cNvPr>
          <p:cNvGrpSpPr/>
          <p:nvPr/>
        </p:nvGrpSpPr>
        <p:grpSpPr>
          <a:xfrm>
            <a:off x="4321829" y="2669960"/>
            <a:ext cx="2829726" cy="642877"/>
            <a:chOff x="4321829" y="2669960"/>
            <a:chExt cx="2829726" cy="642877"/>
          </a:xfrm>
        </p:grpSpPr>
        <p:grpSp>
          <p:nvGrpSpPr>
            <p:cNvPr id="291" name="Group 290">
              <a:extLst>
                <a:ext uri="{FF2B5EF4-FFF2-40B4-BE49-F238E27FC236}">
                  <a16:creationId xmlns:a16="http://schemas.microsoft.com/office/drawing/2014/main" id="{B30BD115-2573-44EC-956C-BFC9A519FC19}"/>
                </a:ext>
              </a:extLst>
            </p:cNvPr>
            <p:cNvGrpSpPr/>
            <p:nvPr/>
          </p:nvGrpSpPr>
          <p:grpSpPr>
            <a:xfrm>
              <a:off x="4321829" y="2669960"/>
              <a:ext cx="2414253" cy="642877"/>
              <a:chOff x="4321829" y="2664513"/>
              <a:chExt cx="2414253" cy="642877"/>
            </a:xfrm>
          </p:grpSpPr>
          <p:sp>
            <p:nvSpPr>
              <p:cNvPr id="299" name="Rounded Rectangle 133">
                <a:extLst>
                  <a:ext uri="{FF2B5EF4-FFF2-40B4-BE49-F238E27FC236}">
                    <a16:creationId xmlns:a16="http://schemas.microsoft.com/office/drawing/2014/main" id="{C80C71D1-269A-450D-ABC5-0A49B404B82E}"/>
                  </a:ext>
                </a:extLst>
              </p:cNvPr>
              <p:cNvSpPr/>
              <p:nvPr/>
            </p:nvSpPr>
            <p:spPr>
              <a:xfrm>
                <a:off x="4687858" y="2812549"/>
                <a:ext cx="2048224" cy="34210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p>
            </p:txBody>
          </p:sp>
          <p:grpSp>
            <p:nvGrpSpPr>
              <p:cNvPr id="300" name="Group 299">
                <a:extLst>
                  <a:ext uri="{FF2B5EF4-FFF2-40B4-BE49-F238E27FC236}">
                    <a16:creationId xmlns:a16="http://schemas.microsoft.com/office/drawing/2014/main" id="{347B86F7-28A6-42FC-94E4-F2B2554F334C}"/>
                  </a:ext>
                </a:extLst>
              </p:cNvPr>
              <p:cNvGrpSpPr>
                <a:grpSpLocks noChangeAspect="1"/>
              </p:cNvGrpSpPr>
              <p:nvPr/>
            </p:nvGrpSpPr>
            <p:grpSpPr>
              <a:xfrm>
                <a:off x="4321829" y="2664513"/>
                <a:ext cx="642877" cy="642877"/>
                <a:chOff x="7730319" y="3175380"/>
                <a:chExt cx="940106" cy="940106"/>
              </a:xfrm>
            </p:grpSpPr>
            <p:sp>
              <p:nvSpPr>
                <p:cNvPr id="301" name="Oval 300">
                  <a:extLst>
                    <a:ext uri="{FF2B5EF4-FFF2-40B4-BE49-F238E27FC236}">
                      <a16:creationId xmlns:a16="http://schemas.microsoft.com/office/drawing/2014/main" id="{F44DBF3B-E097-43CF-821B-E5F5FD912822}"/>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2" name="Picture 301">
                  <a:extLst>
                    <a:ext uri="{FF2B5EF4-FFF2-40B4-BE49-F238E27FC236}">
                      <a16:creationId xmlns:a16="http://schemas.microsoft.com/office/drawing/2014/main" id="{893538CA-AB97-43C7-A923-550974F0169B}"/>
                    </a:ext>
                  </a:extLst>
                </p:cNvPr>
                <p:cNvPicPr>
                  <a:picLocks noChangeAspect="1"/>
                </p:cNvPicPr>
                <p:nvPr/>
              </p:nvPicPr>
              <p:blipFill>
                <a:blip r:embed="rId24"/>
                <a:stretch>
                  <a:fillRect/>
                </a:stretch>
              </p:blipFill>
              <p:spPr>
                <a:xfrm>
                  <a:off x="7904837" y="3448410"/>
                  <a:ext cx="591071" cy="394047"/>
                </a:xfrm>
                <a:prstGeom prst="rect">
                  <a:avLst/>
                </a:prstGeom>
              </p:spPr>
            </p:pic>
          </p:grpSp>
        </p:grpSp>
        <p:grpSp>
          <p:nvGrpSpPr>
            <p:cNvPr id="292" name="Group 291">
              <a:extLst>
                <a:ext uri="{FF2B5EF4-FFF2-40B4-BE49-F238E27FC236}">
                  <a16:creationId xmlns:a16="http://schemas.microsoft.com/office/drawing/2014/main" id="{4D30DF0A-9FAF-41E2-8F8D-8C84737A57D3}"/>
                </a:ext>
              </a:extLst>
            </p:cNvPr>
            <p:cNvGrpSpPr>
              <a:grpSpLocks noChangeAspect="1"/>
            </p:cNvGrpSpPr>
            <p:nvPr/>
          </p:nvGrpSpPr>
          <p:grpSpPr>
            <a:xfrm>
              <a:off x="6508678" y="2669960"/>
              <a:ext cx="642877" cy="642877"/>
              <a:chOff x="6167369" y="2066320"/>
              <a:chExt cx="457200" cy="457200"/>
            </a:xfrm>
          </p:grpSpPr>
          <p:sp>
            <p:nvSpPr>
              <p:cNvPr id="293" name="Oval 292">
                <a:extLst>
                  <a:ext uri="{FF2B5EF4-FFF2-40B4-BE49-F238E27FC236}">
                    <a16:creationId xmlns:a16="http://schemas.microsoft.com/office/drawing/2014/main" id="{1339E035-B303-433C-8A73-196597554CE0}"/>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8">
                <a:extLst>
                  <a:ext uri="{FF2B5EF4-FFF2-40B4-BE49-F238E27FC236}">
                    <a16:creationId xmlns:a16="http://schemas.microsoft.com/office/drawing/2014/main" id="{F46B8009-A09E-4D7F-BDC6-471C95A8C811}"/>
                  </a:ext>
                </a:extLst>
              </p:cNvPr>
              <p:cNvGrpSpPr>
                <a:grpSpLocks noChangeAspect="1"/>
              </p:cNvGrpSpPr>
              <p:nvPr/>
            </p:nvGrpSpPr>
            <p:grpSpPr bwMode="auto">
              <a:xfrm>
                <a:off x="6233321" y="2133159"/>
                <a:ext cx="325296" cy="323522"/>
                <a:chOff x="3897" y="412"/>
                <a:chExt cx="917" cy="912"/>
              </a:xfrm>
              <a:solidFill>
                <a:schemeClr val="bg1"/>
              </a:solidFill>
            </p:grpSpPr>
            <p:sp>
              <p:nvSpPr>
                <p:cNvPr id="295" name="Freeform 11">
                  <a:extLst>
                    <a:ext uri="{FF2B5EF4-FFF2-40B4-BE49-F238E27FC236}">
                      <a16:creationId xmlns:a16="http://schemas.microsoft.com/office/drawing/2014/main" id="{2A1BC4CD-E57D-482F-8DD0-EA1A64C39148}"/>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12">
                  <a:extLst>
                    <a:ext uri="{FF2B5EF4-FFF2-40B4-BE49-F238E27FC236}">
                      <a16:creationId xmlns:a16="http://schemas.microsoft.com/office/drawing/2014/main" id="{B40054AC-22A6-4B35-A7B0-D4B285534E2F}"/>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13">
                  <a:extLst>
                    <a:ext uri="{FF2B5EF4-FFF2-40B4-BE49-F238E27FC236}">
                      <a16:creationId xmlns:a16="http://schemas.microsoft.com/office/drawing/2014/main" id="{44A4F0E8-9849-491A-8B05-6B02998A88AE}"/>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15">
                  <a:extLst>
                    <a:ext uri="{FF2B5EF4-FFF2-40B4-BE49-F238E27FC236}">
                      <a16:creationId xmlns:a16="http://schemas.microsoft.com/office/drawing/2014/main" id="{A871CFCD-B645-4E33-832E-2B844E9F69CC}"/>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03" name="Group 302">
            <a:extLst>
              <a:ext uri="{FF2B5EF4-FFF2-40B4-BE49-F238E27FC236}">
                <a16:creationId xmlns:a16="http://schemas.microsoft.com/office/drawing/2014/main" id="{DB267959-01E4-4D4C-BDF1-74C3B3F30BF1}"/>
              </a:ext>
            </a:extLst>
          </p:cNvPr>
          <p:cNvGrpSpPr/>
          <p:nvPr/>
        </p:nvGrpSpPr>
        <p:grpSpPr>
          <a:xfrm>
            <a:off x="7488961" y="3704019"/>
            <a:ext cx="2437410" cy="647807"/>
            <a:chOff x="7488961" y="3649904"/>
            <a:chExt cx="2437410" cy="647807"/>
          </a:xfrm>
        </p:grpSpPr>
        <p:sp>
          <p:nvSpPr>
            <p:cNvPr id="304" name="Rounded Rectangle 140">
              <a:extLst>
                <a:ext uri="{FF2B5EF4-FFF2-40B4-BE49-F238E27FC236}">
                  <a16:creationId xmlns:a16="http://schemas.microsoft.com/office/drawing/2014/main" id="{61D96800-DB69-4858-93B8-6539F876B328}"/>
                </a:ext>
              </a:extLst>
            </p:cNvPr>
            <p:cNvSpPr/>
            <p:nvPr/>
          </p:nvSpPr>
          <p:spPr>
            <a:xfrm>
              <a:off x="7789308" y="3649904"/>
              <a:ext cx="2137063" cy="647807"/>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Private Cloud </a:t>
              </a:r>
              <a:r>
                <a:rPr lang="en-US" sz="1200" b="1" kern="0" cap="all">
                  <a:gradFill>
                    <a:gsLst>
                      <a:gs pos="0">
                        <a:srgbClr val="0078D4"/>
                      </a:gs>
                      <a:gs pos="100000">
                        <a:srgbClr val="0078D4"/>
                      </a:gs>
                    </a:gsLst>
                    <a:lin ang="5400000" scaled="1"/>
                  </a:gradFill>
                  <a:latin typeface="Segoe UI"/>
                </a:rPr>
                <a:t>AND</a:t>
              </a: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On-Premises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Infrastructure</a:t>
              </a:r>
            </a:p>
          </p:txBody>
        </p:sp>
        <p:grpSp>
          <p:nvGrpSpPr>
            <p:cNvPr id="305" name="Group 304">
              <a:extLst>
                <a:ext uri="{FF2B5EF4-FFF2-40B4-BE49-F238E27FC236}">
                  <a16:creationId xmlns:a16="http://schemas.microsoft.com/office/drawing/2014/main" id="{69AE7C26-F346-41FD-B4BD-6704A918BFEB}"/>
                </a:ext>
              </a:extLst>
            </p:cNvPr>
            <p:cNvGrpSpPr/>
            <p:nvPr/>
          </p:nvGrpSpPr>
          <p:grpSpPr>
            <a:xfrm>
              <a:off x="7488961" y="3698851"/>
              <a:ext cx="508212" cy="508212"/>
              <a:chOff x="7711887" y="3737977"/>
              <a:chExt cx="474228" cy="474228"/>
            </a:xfrm>
          </p:grpSpPr>
          <p:sp>
            <p:nvSpPr>
              <p:cNvPr id="306" name="Oval 305">
                <a:extLst>
                  <a:ext uri="{FF2B5EF4-FFF2-40B4-BE49-F238E27FC236}">
                    <a16:creationId xmlns:a16="http://schemas.microsoft.com/office/drawing/2014/main" id="{BC8C658B-79FB-43D8-B294-CB5BAF593EFF}"/>
                  </a:ext>
                </a:extLst>
              </p:cNvPr>
              <p:cNvSpPr/>
              <p:nvPr/>
            </p:nvSpPr>
            <p:spPr bwMode="auto">
              <a:xfrm>
                <a:off x="7711887" y="3737977"/>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building_1" title="Icon of two tall rectangular buildings of different heights">
                <a:extLst>
                  <a:ext uri="{FF2B5EF4-FFF2-40B4-BE49-F238E27FC236}">
                    <a16:creationId xmlns:a16="http://schemas.microsoft.com/office/drawing/2014/main" id="{C2C59EA0-A86F-4C4A-B814-6E1CB4F431D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08" name="Group 307">
            <a:extLst>
              <a:ext uri="{FF2B5EF4-FFF2-40B4-BE49-F238E27FC236}">
                <a16:creationId xmlns:a16="http://schemas.microsoft.com/office/drawing/2014/main" id="{B9823E4E-58A8-4D8C-9D52-BE0DD743088E}"/>
              </a:ext>
            </a:extLst>
          </p:cNvPr>
          <p:cNvGrpSpPr/>
          <p:nvPr/>
        </p:nvGrpSpPr>
        <p:grpSpPr>
          <a:xfrm>
            <a:off x="3067591" y="2664513"/>
            <a:ext cx="635581" cy="635581"/>
            <a:chOff x="5326526" y="3742819"/>
            <a:chExt cx="1067315" cy="1067315"/>
          </a:xfrm>
        </p:grpSpPr>
        <p:sp>
          <p:nvSpPr>
            <p:cNvPr id="309" name="Oval 308">
              <a:extLst>
                <a:ext uri="{FF2B5EF4-FFF2-40B4-BE49-F238E27FC236}">
                  <a16:creationId xmlns:a16="http://schemas.microsoft.com/office/drawing/2014/main" id="{FB44E282-D2A0-4B6F-B03F-94F02400A636}"/>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Laptop_E770" title="Icon of a laptop">
              <a:extLst>
                <a:ext uri="{FF2B5EF4-FFF2-40B4-BE49-F238E27FC236}">
                  <a16:creationId xmlns:a16="http://schemas.microsoft.com/office/drawing/2014/main" id="{F01C88FF-BC02-4D73-9ACB-2BFB4314FA60}"/>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42223340-56BC-4D63-B70D-900027C45F6E}"/>
              </a:ext>
            </a:extLst>
          </p:cNvPr>
          <p:cNvGrpSpPr>
            <a:grpSpLocks noChangeAspect="1"/>
          </p:cNvGrpSpPr>
          <p:nvPr/>
        </p:nvGrpSpPr>
        <p:grpSpPr>
          <a:xfrm>
            <a:off x="1128530" y="2458599"/>
            <a:ext cx="642877" cy="642877"/>
            <a:chOff x="7730319" y="1929843"/>
            <a:chExt cx="940106" cy="940106"/>
          </a:xfrm>
        </p:grpSpPr>
        <p:sp>
          <p:nvSpPr>
            <p:cNvPr id="312" name="Oval 311">
              <a:extLst>
                <a:ext uri="{FF2B5EF4-FFF2-40B4-BE49-F238E27FC236}">
                  <a16:creationId xmlns:a16="http://schemas.microsoft.com/office/drawing/2014/main" id="{3E029652-F7CE-48D3-866F-9B2857FFCF0F}"/>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CRMArticles_EFF5" title="Icon of two documents stacked together with writing on them">
              <a:extLst>
                <a:ext uri="{FF2B5EF4-FFF2-40B4-BE49-F238E27FC236}">
                  <a16:creationId xmlns:a16="http://schemas.microsoft.com/office/drawing/2014/main" id="{E013C1B6-23E4-4D16-BFC7-43BEA4A2478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EA5469F7-D2D5-46BC-B6AE-6CC32ECFB220}"/>
              </a:ext>
            </a:extLst>
          </p:cNvPr>
          <p:cNvGrpSpPr/>
          <p:nvPr/>
        </p:nvGrpSpPr>
        <p:grpSpPr>
          <a:xfrm>
            <a:off x="8322177" y="2199600"/>
            <a:ext cx="2012843" cy="1469890"/>
            <a:chOff x="8322177" y="2199600"/>
            <a:chExt cx="2012843" cy="1469890"/>
          </a:xfrm>
        </p:grpSpPr>
        <p:sp>
          <p:nvSpPr>
            <p:cNvPr id="315" name="Rectangle 314">
              <a:hlinkClick r:id="rId25"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BD0A15BD-D913-4194-A914-C03C2BB9122B}"/>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7475"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Security Center</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rgbClr val="0078D4"/>
                      </a:gs>
                      <a:gs pos="100000">
                        <a:srgbClr val="0078D4"/>
                      </a:gs>
                    </a:gsLst>
                    <a:lin ang="5400000" scaled="0"/>
                  </a:gradFill>
                  <a:effectLst/>
                  <a:uLnTx/>
                  <a:uFillTx/>
                  <a:latin typeface="Segoe UI"/>
                  <a:ea typeface="+mn-ea"/>
                  <a:cs typeface="+mn-cs"/>
                </a:rPr>
                <a:t>Threat Protection</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nvGrpSpPr>
            <p:cNvPr id="316" name="Group 315">
              <a:extLst>
                <a:ext uri="{FF2B5EF4-FFF2-40B4-BE49-F238E27FC236}">
                  <a16:creationId xmlns:a16="http://schemas.microsoft.com/office/drawing/2014/main" id="{6D7C0E49-88B7-44F8-B20A-26BD76665D3B}"/>
                </a:ext>
              </a:extLst>
            </p:cNvPr>
            <p:cNvGrpSpPr/>
            <p:nvPr/>
          </p:nvGrpSpPr>
          <p:grpSpPr>
            <a:xfrm>
              <a:off x="8495110" y="2199600"/>
              <a:ext cx="198148" cy="1469890"/>
              <a:chOff x="8684052" y="2268386"/>
              <a:chExt cx="198148" cy="1469890"/>
            </a:xfrm>
          </p:grpSpPr>
          <p:sp>
            <p:nvSpPr>
              <p:cNvPr id="317" name="Oval 316">
                <a:extLst>
                  <a:ext uri="{FF2B5EF4-FFF2-40B4-BE49-F238E27FC236}">
                    <a16:creationId xmlns:a16="http://schemas.microsoft.com/office/drawing/2014/main" id="{0F76341B-AA12-4B24-9B7F-A23DF15E1A48}"/>
                  </a:ext>
                </a:extLst>
              </p:cNvPr>
              <p:cNvSpPr/>
              <p:nvPr/>
            </p:nvSpPr>
            <p:spPr>
              <a:xfrm rot="10800000">
                <a:off x="8782098" y="2268386"/>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18" name="Straight Connector 317">
                <a:extLst>
                  <a:ext uri="{FF2B5EF4-FFF2-40B4-BE49-F238E27FC236}">
                    <a16:creationId xmlns:a16="http://schemas.microsoft.com/office/drawing/2014/main" id="{9F1ECA3A-B7C4-4A22-849A-0187C8463475}"/>
                  </a:ext>
                </a:extLst>
              </p:cNvPr>
              <p:cNvCxnSpPr/>
              <p:nvPr/>
            </p:nvCxnSpPr>
            <p:spPr>
              <a:xfrm flipH="1">
                <a:off x="8832149" y="2372209"/>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319" name="Oval 318">
                <a:extLst>
                  <a:ext uri="{FF2B5EF4-FFF2-40B4-BE49-F238E27FC236}">
                    <a16:creationId xmlns:a16="http://schemas.microsoft.com/office/drawing/2014/main" id="{78074ADC-54DC-4432-9375-6CD87FB2CA54}"/>
                  </a:ext>
                </a:extLst>
              </p:cNvPr>
              <p:cNvSpPr/>
              <p:nvPr/>
            </p:nvSpPr>
            <p:spPr>
              <a:xfrm rot="10800000">
                <a:off x="8684052" y="3634453"/>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20" name="Straight Connector 319">
                <a:extLst>
                  <a:ext uri="{FF2B5EF4-FFF2-40B4-BE49-F238E27FC236}">
                    <a16:creationId xmlns:a16="http://schemas.microsoft.com/office/drawing/2014/main" id="{7FC32EAE-AF7F-4812-8E3C-14D70A5CB559}"/>
                  </a:ext>
                </a:extLst>
              </p:cNvPr>
              <p:cNvCxnSpPr/>
              <p:nvPr/>
            </p:nvCxnSpPr>
            <p:spPr>
              <a:xfrm flipH="1">
                <a:off x="8739123" y="3506095"/>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588263" y="457201"/>
            <a:ext cx="11018520" cy="923330"/>
          </a:xfrm>
          <a:gradFill flip="none" rotWithShape="1">
            <a:gsLst>
              <a:gs pos="0">
                <a:srgbClr val="EAEAEA"/>
              </a:gs>
              <a:gs pos="100000">
                <a:schemeClr val="bg2">
                  <a:alpha val="0"/>
                </a:schemeClr>
              </a:gs>
            </a:gsLst>
            <a:path path="rect">
              <a:fillToRect l="100000" t="100000"/>
            </a:path>
            <a:tileRect r="-100000" b="-100000"/>
          </a:gradFill>
        </p:spPr>
        <p:txBody>
          <a:bodyPr/>
          <a:lstStyle/>
          <a:p>
            <a:r>
              <a:rPr lang="en-US"/>
              <a:t>Maximize internal visibility </a:t>
            </a:r>
            <a:br>
              <a:rPr lang="en-US"/>
            </a:br>
            <a:r>
              <a:rPr lang="en-US" sz="2400" b="0">
                <a:gradFill>
                  <a:gsLst>
                    <a:gs pos="1250">
                      <a:srgbClr val="1A1A1A"/>
                    </a:gs>
                    <a:gs pos="100000">
                      <a:srgbClr val="1A1A1A"/>
                    </a:gs>
                  </a:gsLst>
                  <a:lin ang="5400000" scaled="0"/>
                </a:gradFill>
                <a:latin typeface="Segoe UI"/>
              </a:rPr>
              <a:t>Apply Threat Insights Across Your Hybrid Cloud Estate</a:t>
            </a:r>
            <a:endParaRPr lang="en-US" sz="2000" b="0"/>
          </a:p>
        </p:txBody>
      </p:sp>
    </p:spTree>
    <p:extLst>
      <p:ext uri="{BB962C8B-B14F-4D97-AF65-F5344CB8AC3E}">
        <p14:creationId xmlns:p14="http://schemas.microsoft.com/office/powerpoint/2010/main" val="227610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anim calcmode="lin" valueType="num">
                                      <p:cBhvr>
                                        <p:cTn id="8" dur="1000" fill="hold"/>
                                        <p:tgtEl>
                                          <p:spTgt spid="311"/>
                                        </p:tgtEl>
                                        <p:attrNameLst>
                                          <p:attrName>ppt_x</p:attrName>
                                        </p:attrNameLst>
                                      </p:cBhvr>
                                      <p:tavLst>
                                        <p:tav tm="0">
                                          <p:val>
                                            <p:strVal val="#ppt_x"/>
                                          </p:val>
                                        </p:tav>
                                        <p:tav tm="100000">
                                          <p:val>
                                            <p:strVal val="#ppt_x"/>
                                          </p:val>
                                        </p:tav>
                                      </p:tavLst>
                                    </p:anim>
                                    <p:anim calcmode="lin" valueType="num">
                                      <p:cBhvr>
                                        <p:cTn id="9" dur="1000" fill="hold"/>
                                        <p:tgtEl>
                                          <p:spTgt spid="3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000"/>
                                        <p:tgtEl>
                                          <p:spTgt spid="280"/>
                                        </p:tgtEl>
                                      </p:cBhvr>
                                    </p:animEffect>
                                    <p:anim calcmode="lin" valueType="num">
                                      <p:cBhvr>
                                        <p:cTn id="13" dur="1000" fill="hold"/>
                                        <p:tgtEl>
                                          <p:spTgt spid="280"/>
                                        </p:tgtEl>
                                        <p:attrNameLst>
                                          <p:attrName>ppt_x</p:attrName>
                                        </p:attrNameLst>
                                      </p:cBhvr>
                                      <p:tavLst>
                                        <p:tav tm="0">
                                          <p:val>
                                            <p:strVal val="#ppt_x"/>
                                          </p:val>
                                        </p:tav>
                                        <p:tav tm="100000">
                                          <p:val>
                                            <p:strVal val="#ppt_x"/>
                                          </p:val>
                                        </p:tav>
                                      </p:tavLst>
                                    </p:anim>
                                    <p:anim calcmode="lin" valueType="num">
                                      <p:cBhvr>
                                        <p:cTn id="14" dur="1000" fill="hold"/>
                                        <p:tgtEl>
                                          <p:spTgt spid="2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08"/>
                                        </p:tgtEl>
                                        <p:attrNameLst>
                                          <p:attrName>style.visibility</p:attrName>
                                        </p:attrNameLst>
                                      </p:cBhvr>
                                      <p:to>
                                        <p:strVal val="visible"/>
                                      </p:to>
                                    </p:set>
                                    <p:animEffect transition="in" filter="fade">
                                      <p:cBhvr>
                                        <p:cTn id="17" dur="1000"/>
                                        <p:tgtEl>
                                          <p:spTgt spid="308"/>
                                        </p:tgtEl>
                                      </p:cBhvr>
                                    </p:animEffect>
                                    <p:anim calcmode="lin" valueType="num">
                                      <p:cBhvr>
                                        <p:cTn id="18" dur="1000" fill="hold"/>
                                        <p:tgtEl>
                                          <p:spTgt spid="308"/>
                                        </p:tgtEl>
                                        <p:attrNameLst>
                                          <p:attrName>ppt_x</p:attrName>
                                        </p:attrNameLst>
                                      </p:cBhvr>
                                      <p:tavLst>
                                        <p:tav tm="0">
                                          <p:val>
                                            <p:strVal val="#ppt_x"/>
                                          </p:val>
                                        </p:tav>
                                        <p:tav tm="100000">
                                          <p:val>
                                            <p:strVal val="#ppt_x"/>
                                          </p:val>
                                        </p:tav>
                                      </p:tavLst>
                                    </p:anim>
                                    <p:anim calcmode="lin" valueType="num">
                                      <p:cBhvr>
                                        <p:cTn id="19" dur="1000" fill="hold"/>
                                        <p:tgtEl>
                                          <p:spTgt spid="3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anim calcmode="lin" valueType="num">
                                      <p:cBhvr>
                                        <p:cTn id="23" dur="1000" fill="hold"/>
                                        <p:tgtEl>
                                          <p:spTgt spid="290"/>
                                        </p:tgtEl>
                                        <p:attrNameLst>
                                          <p:attrName>ppt_x</p:attrName>
                                        </p:attrNameLst>
                                      </p:cBhvr>
                                      <p:tavLst>
                                        <p:tav tm="0">
                                          <p:val>
                                            <p:strVal val="#ppt_x"/>
                                          </p:val>
                                        </p:tav>
                                        <p:tav tm="100000">
                                          <p:val>
                                            <p:strVal val="#ppt_x"/>
                                          </p:val>
                                        </p:tav>
                                      </p:tavLst>
                                    </p:anim>
                                    <p:anim calcmode="lin" valueType="num">
                                      <p:cBhvr>
                                        <p:cTn id="24" dur="1000" fill="hold"/>
                                        <p:tgtEl>
                                          <p:spTgt spid="2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anim calcmode="lin" valueType="num">
                                      <p:cBhvr>
                                        <p:cTn id="28" dur="1000" fill="hold"/>
                                        <p:tgtEl>
                                          <p:spTgt spid="275"/>
                                        </p:tgtEl>
                                        <p:attrNameLst>
                                          <p:attrName>ppt_x</p:attrName>
                                        </p:attrNameLst>
                                      </p:cBhvr>
                                      <p:tavLst>
                                        <p:tav tm="0">
                                          <p:val>
                                            <p:strVal val="#ppt_x"/>
                                          </p:val>
                                        </p:tav>
                                        <p:tav tm="100000">
                                          <p:val>
                                            <p:strVal val="#ppt_x"/>
                                          </p:val>
                                        </p:tav>
                                      </p:tavLst>
                                    </p:anim>
                                    <p:anim calcmode="lin" valueType="num">
                                      <p:cBhvr>
                                        <p:cTn id="29" dur="1000" fill="hold"/>
                                        <p:tgtEl>
                                          <p:spTgt spid="27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1000"/>
                                        <p:tgtEl>
                                          <p:spTgt spid="303"/>
                                        </p:tgtEl>
                                      </p:cBhvr>
                                    </p:animEffect>
                                    <p:anim calcmode="lin" valueType="num">
                                      <p:cBhvr>
                                        <p:cTn id="33" dur="1000" fill="hold"/>
                                        <p:tgtEl>
                                          <p:spTgt spid="303"/>
                                        </p:tgtEl>
                                        <p:attrNameLst>
                                          <p:attrName>ppt_x</p:attrName>
                                        </p:attrNameLst>
                                      </p:cBhvr>
                                      <p:tavLst>
                                        <p:tav tm="0">
                                          <p:val>
                                            <p:strVal val="#ppt_x"/>
                                          </p:val>
                                        </p:tav>
                                        <p:tav tm="100000">
                                          <p:val>
                                            <p:strVal val="#ppt_x"/>
                                          </p:val>
                                        </p:tav>
                                      </p:tavLst>
                                    </p:anim>
                                    <p:anim calcmode="lin" valueType="num">
                                      <p:cBhvr>
                                        <p:cTn id="34" dur="1000" fill="hold"/>
                                        <p:tgtEl>
                                          <p:spTgt spid="30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69"/>
                                        </p:tgtEl>
                                        <p:attrNameLst>
                                          <p:attrName>style.visibility</p:attrName>
                                        </p:attrNameLst>
                                      </p:cBhvr>
                                      <p:to>
                                        <p:strVal val="visible"/>
                                      </p:to>
                                    </p:set>
                                    <p:anim calcmode="lin" valueType="num">
                                      <p:cBhvr>
                                        <p:cTn id="38" dur="500" fill="hold"/>
                                        <p:tgtEl>
                                          <p:spTgt spid="269"/>
                                        </p:tgtEl>
                                        <p:attrNameLst>
                                          <p:attrName>ppt_w</p:attrName>
                                        </p:attrNameLst>
                                      </p:cBhvr>
                                      <p:tavLst>
                                        <p:tav tm="0">
                                          <p:val>
                                            <p:fltVal val="0"/>
                                          </p:val>
                                        </p:tav>
                                        <p:tav tm="100000">
                                          <p:val>
                                            <p:strVal val="#ppt_w"/>
                                          </p:val>
                                        </p:tav>
                                      </p:tavLst>
                                    </p:anim>
                                    <p:anim calcmode="lin" valueType="num">
                                      <p:cBhvr>
                                        <p:cTn id="39" dur="500" fill="hold"/>
                                        <p:tgtEl>
                                          <p:spTgt spid="269"/>
                                        </p:tgtEl>
                                        <p:attrNameLst>
                                          <p:attrName>ppt_h</p:attrName>
                                        </p:attrNameLst>
                                      </p:cBhvr>
                                      <p:tavLst>
                                        <p:tav tm="0">
                                          <p:val>
                                            <p:fltVal val="0"/>
                                          </p:val>
                                        </p:tav>
                                        <p:tav tm="100000">
                                          <p:val>
                                            <p:strVal val="#ppt_h"/>
                                          </p:val>
                                        </p:tav>
                                      </p:tavLst>
                                    </p:anim>
                                    <p:animEffect transition="in" filter="fade">
                                      <p:cBhvr>
                                        <p:cTn id="40" dur="500"/>
                                        <p:tgtEl>
                                          <p:spTgt spid="269"/>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wipe(left)">
                                      <p:cBhvr>
                                        <p:cTn id="44" dur="500"/>
                                        <p:tgtEl>
                                          <p:spTgt spid="205"/>
                                        </p:tgtEl>
                                      </p:cBhvr>
                                    </p:animEffect>
                                  </p:childTnLst>
                                </p:cTn>
                              </p:par>
                              <p:par>
                                <p:cTn id="45" presetID="22" presetClass="entr" presetSubtype="8" fill="hold" nodeType="with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left)">
                                      <p:cBhvr>
                                        <p:cTn id="47" dur="500"/>
                                        <p:tgtEl>
                                          <p:spTgt spid="206"/>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wipe(left)">
                                      <p:cBhvr>
                                        <p:cTn id="51" dur="500"/>
                                        <p:tgtEl>
                                          <p:spTgt spid="207"/>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left)">
                                      <p:cBhvr>
                                        <p:cTn id="55" dur="500"/>
                                        <p:tgtEl>
                                          <p:spTgt spid="208"/>
                                        </p:tgtEl>
                                      </p:cBhvr>
                                    </p:animEffect>
                                  </p:childTnLst>
                                </p:cTn>
                              </p:par>
                              <p:par>
                                <p:cTn id="56" presetID="22" presetClass="entr" presetSubtype="2" fill="hold" nodeType="withEffect">
                                  <p:stCondLst>
                                    <p:cond delay="0"/>
                                  </p:stCondLst>
                                  <p:childTnLst>
                                    <p:set>
                                      <p:cBhvr>
                                        <p:cTn id="57" dur="1" fill="hold">
                                          <p:stCondLst>
                                            <p:cond delay="0"/>
                                          </p:stCondLst>
                                        </p:cTn>
                                        <p:tgtEl>
                                          <p:spTgt spid="209"/>
                                        </p:tgtEl>
                                        <p:attrNameLst>
                                          <p:attrName>style.visibility</p:attrName>
                                        </p:attrNameLst>
                                      </p:cBhvr>
                                      <p:to>
                                        <p:strVal val="visible"/>
                                      </p:to>
                                    </p:set>
                                    <p:animEffect transition="in" filter="wipe(right)">
                                      <p:cBhvr>
                                        <p:cTn id="58" dur="500"/>
                                        <p:tgtEl>
                                          <p:spTgt spid="209"/>
                                        </p:tgtEl>
                                      </p:cBhvr>
                                    </p:animEffect>
                                  </p:childTnLst>
                                </p:cTn>
                              </p:par>
                              <p:par>
                                <p:cTn id="59" presetID="22" presetClass="entr" presetSubtype="8"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wipe(left)">
                                      <p:cBhvr>
                                        <p:cTn id="61" dur="500"/>
                                        <p:tgtEl>
                                          <p:spTgt spid="2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1"/>
                                        </p:tgtEl>
                                        <p:attrNameLst>
                                          <p:attrName>style.visibility</p:attrName>
                                        </p:attrNameLst>
                                      </p:cBhvr>
                                      <p:to>
                                        <p:strVal val="visible"/>
                                      </p:to>
                                    </p:set>
                                    <p:animEffect transition="in" filter="fade">
                                      <p:cBhvr>
                                        <p:cTn id="64" dur="500"/>
                                        <p:tgtEl>
                                          <p:spTgt spid="261"/>
                                        </p:tgtEl>
                                      </p:cBhvr>
                                    </p:animEffect>
                                  </p:childTnLst>
                                </p:cTn>
                              </p:par>
                              <p:par>
                                <p:cTn id="65" presetID="10" presetClass="entr" presetSubtype="0" fill="hold" nodeType="withEffect">
                                  <p:stCondLst>
                                    <p:cond delay="0"/>
                                  </p:stCondLst>
                                  <p:childTnLst>
                                    <p:set>
                                      <p:cBhvr>
                                        <p:cTn id="66" dur="1" fill="hold">
                                          <p:stCondLst>
                                            <p:cond delay="0"/>
                                          </p:stCondLst>
                                        </p:cTn>
                                        <p:tgtEl>
                                          <p:spTgt spid="256"/>
                                        </p:tgtEl>
                                        <p:attrNameLst>
                                          <p:attrName>style.visibility</p:attrName>
                                        </p:attrNameLst>
                                      </p:cBhvr>
                                      <p:to>
                                        <p:strVal val="visible"/>
                                      </p:to>
                                    </p:set>
                                    <p:animEffect transition="in" filter="fade">
                                      <p:cBhvr>
                                        <p:cTn id="67" dur="500"/>
                                        <p:tgtEl>
                                          <p:spTgt spid="256"/>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44"/>
                                        </p:tgtEl>
                                        <p:attrNameLst>
                                          <p:attrName>style.visibility</p:attrName>
                                        </p:attrNameLst>
                                      </p:cBhvr>
                                      <p:to>
                                        <p:strVal val="visible"/>
                                      </p:to>
                                    </p:set>
                                    <p:animEffect transition="in" filter="fade">
                                      <p:cBhvr>
                                        <p:cTn id="71" dur="500"/>
                                        <p:tgtEl>
                                          <p:spTgt spid="2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5"/>
                                        </p:tgtEl>
                                        <p:attrNameLst>
                                          <p:attrName>style.visibility</p:attrName>
                                        </p:attrNameLst>
                                      </p:cBhvr>
                                      <p:to>
                                        <p:strVal val="visible"/>
                                      </p:to>
                                    </p:set>
                                    <p:animEffect transition="in" filter="fade">
                                      <p:cBhvr>
                                        <p:cTn id="74" dur="500"/>
                                        <p:tgtEl>
                                          <p:spTgt spid="245"/>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4"/>
                                        </p:tgtEl>
                                        <p:attrNameLst>
                                          <p:attrName>style.visibility</p:attrName>
                                        </p:attrNameLst>
                                      </p:cBhvr>
                                      <p:to>
                                        <p:strVal val="visible"/>
                                      </p:to>
                                    </p:set>
                                    <p:animEffect transition="in" filter="fade">
                                      <p:cBhvr>
                                        <p:cTn id="77" dur="500"/>
                                        <p:tgtEl>
                                          <p:spTgt spid="204"/>
                                        </p:tgtEl>
                                      </p:cBhvr>
                                    </p:animEffect>
                                  </p:childTnLst>
                                </p:cTn>
                              </p:par>
                            </p:childTnLst>
                          </p:cTn>
                        </p:par>
                        <p:par>
                          <p:cTn id="78" fill="hold">
                            <p:stCondLst>
                              <p:cond delay="4500"/>
                            </p:stCondLst>
                            <p:childTnLst>
                              <p:par>
                                <p:cTn id="79" presetID="53" presetClass="entr" presetSubtype="16" fill="hold" nodeType="afterEffect">
                                  <p:stCondLst>
                                    <p:cond delay="0"/>
                                  </p:stCondLst>
                                  <p:childTnLst>
                                    <p:set>
                                      <p:cBhvr>
                                        <p:cTn id="80" dur="1" fill="hold">
                                          <p:stCondLst>
                                            <p:cond delay="0"/>
                                          </p:stCondLst>
                                        </p:cTn>
                                        <p:tgtEl>
                                          <p:spTgt spid="180"/>
                                        </p:tgtEl>
                                        <p:attrNameLst>
                                          <p:attrName>style.visibility</p:attrName>
                                        </p:attrNameLst>
                                      </p:cBhvr>
                                      <p:to>
                                        <p:strVal val="visible"/>
                                      </p:to>
                                    </p:set>
                                    <p:anim calcmode="lin" valueType="num">
                                      <p:cBhvr>
                                        <p:cTn id="81" dur="750" fill="hold"/>
                                        <p:tgtEl>
                                          <p:spTgt spid="180"/>
                                        </p:tgtEl>
                                        <p:attrNameLst>
                                          <p:attrName>ppt_w</p:attrName>
                                        </p:attrNameLst>
                                      </p:cBhvr>
                                      <p:tavLst>
                                        <p:tav tm="0">
                                          <p:val>
                                            <p:fltVal val="0"/>
                                          </p:val>
                                        </p:tav>
                                        <p:tav tm="100000">
                                          <p:val>
                                            <p:strVal val="#ppt_w"/>
                                          </p:val>
                                        </p:tav>
                                      </p:tavLst>
                                    </p:anim>
                                    <p:anim calcmode="lin" valueType="num">
                                      <p:cBhvr>
                                        <p:cTn id="82" dur="750" fill="hold"/>
                                        <p:tgtEl>
                                          <p:spTgt spid="180"/>
                                        </p:tgtEl>
                                        <p:attrNameLst>
                                          <p:attrName>ppt_h</p:attrName>
                                        </p:attrNameLst>
                                      </p:cBhvr>
                                      <p:tavLst>
                                        <p:tav tm="0">
                                          <p:val>
                                            <p:fltVal val="0"/>
                                          </p:val>
                                        </p:tav>
                                        <p:tav tm="100000">
                                          <p:val>
                                            <p:strVal val="#ppt_h"/>
                                          </p:val>
                                        </p:tav>
                                      </p:tavLst>
                                    </p:anim>
                                    <p:animEffect transition="in" filter="fade">
                                      <p:cBhvr>
                                        <p:cTn id="83" dur="750"/>
                                        <p:tgtEl>
                                          <p:spTgt spid="180"/>
                                        </p:tgtEl>
                                      </p:cBhvr>
                                    </p:animEffect>
                                  </p:childTnLst>
                                </p:cTn>
                              </p:par>
                              <p:par>
                                <p:cTn id="84" presetID="6" presetClass="entr" presetSubtype="32" fill="hold" nodeType="with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circle(out)">
                                      <p:cBhvr>
                                        <p:cTn id="86" dur="1500"/>
                                        <p:tgtEl>
                                          <p:spTgt spid="179"/>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par>
                                <p:cTn id="91" presetID="6" presetClass="exit" presetSubtype="16" fill="hold" nodeType="withEffect">
                                  <p:stCondLst>
                                    <p:cond delay="0"/>
                                  </p:stCondLst>
                                  <p:childTnLst>
                                    <p:animEffect transition="out" filter="circle(in)">
                                      <p:cBhvr>
                                        <p:cTn id="92" dur="1250"/>
                                        <p:tgtEl>
                                          <p:spTgt spid="179"/>
                                        </p:tgtEl>
                                      </p:cBhvr>
                                    </p:animEffect>
                                    <p:set>
                                      <p:cBhvr>
                                        <p:cTn id="93" dur="1" fill="hold">
                                          <p:stCondLst>
                                            <p:cond delay="1249"/>
                                          </p:stCondLst>
                                        </p:cTn>
                                        <p:tgtEl>
                                          <p:spTgt spid="179"/>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11"/>
                                        </p:tgtEl>
                                        <p:attrNameLst>
                                          <p:attrName>style.visibility</p:attrName>
                                        </p:attrNameLst>
                                      </p:cBhvr>
                                      <p:to>
                                        <p:strVal val="visible"/>
                                      </p:to>
                                    </p:set>
                                    <p:animEffect transition="in" filter="fade">
                                      <p:cBhvr>
                                        <p:cTn id="96" dur="500"/>
                                        <p:tgtEl>
                                          <p:spTgt spid="211"/>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6" presetClass="entr" presetSubtype="32" fill="hold" nodeType="with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circle(out)">
                                      <p:cBhvr>
                                        <p:cTn id="103" dur="1000"/>
                                        <p:tgtEl>
                                          <p:spTgt spid="179"/>
                                        </p:tgtEl>
                                      </p:cBhvr>
                                    </p:animEffect>
                                  </p:childTnLst>
                                </p:cTn>
                              </p:par>
                            </p:childTnLst>
                          </p:cTn>
                        </p:par>
                        <p:par>
                          <p:cTn id="104" fill="hold">
                            <p:stCondLst>
                              <p:cond delay="8250"/>
                            </p:stCondLst>
                            <p:childTnLst>
                              <p:par>
                                <p:cTn id="105" presetID="10" presetClass="entr" presetSubtype="0" fill="hold" nodeType="afterEffect">
                                  <p:stCondLst>
                                    <p:cond delay="0"/>
                                  </p:stCondLst>
                                  <p:childTnLst>
                                    <p:set>
                                      <p:cBhvr>
                                        <p:cTn id="106" dur="1" fill="hold">
                                          <p:stCondLst>
                                            <p:cond delay="0"/>
                                          </p:stCondLst>
                                        </p:cTn>
                                        <p:tgtEl>
                                          <p:spTgt spid="314"/>
                                        </p:tgtEl>
                                        <p:attrNameLst>
                                          <p:attrName>style.visibility</p:attrName>
                                        </p:attrNameLst>
                                      </p:cBhvr>
                                      <p:to>
                                        <p:strVal val="visible"/>
                                      </p:to>
                                    </p:set>
                                    <p:animEffect transition="in" filter="fade">
                                      <p:cBhvr>
                                        <p:cTn id="107" dur="500"/>
                                        <p:tgtEl>
                                          <p:spTgt spid="314"/>
                                        </p:tgtEl>
                                      </p:cBhvr>
                                    </p:animEffect>
                                  </p:childTnLst>
                                </p:cTn>
                              </p:par>
                              <p:par>
                                <p:cTn id="108" presetID="6" presetClass="exit" presetSubtype="16" fill="hold" nodeType="withEffect">
                                  <p:stCondLst>
                                    <p:cond delay="250"/>
                                  </p:stCondLst>
                                  <p:childTnLst>
                                    <p:animEffect transition="out" filter="circle(in)">
                                      <p:cBhvr>
                                        <p:cTn id="109" dur="1000"/>
                                        <p:tgtEl>
                                          <p:spTgt spid="179"/>
                                        </p:tgtEl>
                                      </p:cBhvr>
                                    </p:animEffect>
                                    <p:set>
                                      <p:cBhvr>
                                        <p:cTn id="110" dur="1" fill="hold">
                                          <p:stCondLst>
                                            <p:cond delay="999"/>
                                          </p:stCondLst>
                                        </p:cTn>
                                        <p:tgtEl>
                                          <p:spTgt spid="179"/>
                                        </p:tgtEl>
                                        <p:attrNameLst>
                                          <p:attrName>style.visibility</p:attrName>
                                        </p:attrNameLst>
                                      </p:cBhvr>
                                      <p:to>
                                        <p:strVal val="hidden"/>
                                      </p:to>
                                    </p:set>
                                  </p:childTnLst>
                                </p:cTn>
                              </p:par>
                              <p:par>
                                <p:cTn id="111" presetID="10" presetClass="entr" presetSubtype="0" fill="hold" nodeType="withEffect">
                                  <p:stCondLst>
                                    <p:cond delay="500"/>
                                  </p:stCondLst>
                                  <p:childTnLst>
                                    <p:set>
                                      <p:cBhvr>
                                        <p:cTn id="112" dur="1" fill="hold">
                                          <p:stCondLst>
                                            <p:cond delay="0"/>
                                          </p:stCondLst>
                                        </p:cTn>
                                        <p:tgtEl>
                                          <p:spTgt spid="241"/>
                                        </p:tgtEl>
                                        <p:attrNameLst>
                                          <p:attrName>style.visibility</p:attrName>
                                        </p:attrNameLst>
                                      </p:cBhvr>
                                      <p:to>
                                        <p:strVal val="visible"/>
                                      </p:to>
                                    </p:set>
                                    <p:animEffect transition="in" filter="fade">
                                      <p:cBhvr>
                                        <p:cTn id="113" dur="500"/>
                                        <p:tgtEl>
                                          <p:spTgt spid="241"/>
                                        </p:tgtEl>
                                      </p:cBhvr>
                                    </p:animEffect>
                                  </p:childTnLst>
                                </p:cTn>
                              </p:par>
                              <p:par>
                                <p:cTn id="114" presetID="10" presetClass="entr" presetSubtype="0" fill="hold" nodeType="withEffect">
                                  <p:stCondLst>
                                    <p:cond delay="750"/>
                                  </p:stCondLst>
                                  <p:childTnLst>
                                    <p:set>
                                      <p:cBhvr>
                                        <p:cTn id="115" dur="1" fill="hold">
                                          <p:stCondLst>
                                            <p:cond delay="0"/>
                                          </p:stCondLst>
                                        </p:cTn>
                                        <p:tgtEl>
                                          <p:spTgt spid="216"/>
                                        </p:tgtEl>
                                        <p:attrNameLst>
                                          <p:attrName>style.visibility</p:attrName>
                                        </p:attrNameLst>
                                      </p:cBhvr>
                                      <p:to>
                                        <p:strVal val="visible"/>
                                      </p:to>
                                    </p:set>
                                    <p:animEffect transition="in" filter="fade">
                                      <p:cBhvr>
                                        <p:cTn id="116" dur="500"/>
                                        <p:tgtEl>
                                          <p:spTgt spid="216"/>
                                        </p:tgtEl>
                                      </p:cBhvr>
                                    </p:animEffect>
                                  </p:childTnLst>
                                </p:cTn>
                              </p:par>
                              <p:par>
                                <p:cTn id="117" presetID="6" presetClass="entr" presetSubtype="32" fill="hold" nodeType="withEffect">
                                  <p:stCondLst>
                                    <p:cond delay="1500"/>
                                  </p:stCondLst>
                                  <p:childTnLst>
                                    <p:set>
                                      <p:cBhvr>
                                        <p:cTn id="118" dur="1" fill="hold">
                                          <p:stCondLst>
                                            <p:cond delay="0"/>
                                          </p:stCondLst>
                                        </p:cTn>
                                        <p:tgtEl>
                                          <p:spTgt spid="179"/>
                                        </p:tgtEl>
                                        <p:attrNameLst>
                                          <p:attrName>style.visibility</p:attrName>
                                        </p:attrNameLst>
                                      </p:cBhvr>
                                      <p:to>
                                        <p:strVal val="visible"/>
                                      </p:to>
                                    </p:set>
                                    <p:animEffect transition="in" filter="circle(out)">
                                      <p:cBhvr>
                                        <p:cTn id="119" dur="1000"/>
                                        <p:tgtEl>
                                          <p:spTgt spid="17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62"/>
                                        </p:tgtEl>
                                        <p:attrNameLst>
                                          <p:attrName>style.visibility</p:attrName>
                                        </p:attrNameLst>
                                      </p:cBhvr>
                                      <p:to>
                                        <p:strVal val="visible"/>
                                      </p:to>
                                    </p:set>
                                    <p:animEffect transition="in" filter="fade">
                                      <p:cBhvr>
                                        <p:cTn id="124" dur="500"/>
                                        <p:tgtEl>
                                          <p:spTgt spid="262"/>
                                        </p:tgtEl>
                                      </p:cBhvr>
                                    </p:animEffect>
                                  </p:childTnLst>
                                </p:cTn>
                              </p:par>
                              <p:par>
                                <p:cTn id="125" presetID="6" presetClass="exit" presetSubtype="16" fill="hold" nodeType="withEffect">
                                  <p:stCondLst>
                                    <p:cond delay="0"/>
                                  </p:stCondLst>
                                  <p:childTnLst>
                                    <p:animEffect transition="out" filter="circle(in)">
                                      <p:cBhvr>
                                        <p:cTn id="126" dur="1000"/>
                                        <p:tgtEl>
                                          <p:spTgt spid="179"/>
                                        </p:tgtEl>
                                      </p:cBhvr>
                                    </p:animEffect>
                                    <p:set>
                                      <p:cBhvr>
                                        <p:cTn id="127" dur="1" fill="hold">
                                          <p:stCondLst>
                                            <p:cond delay="999"/>
                                          </p:stCondLst>
                                        </p:cTn>
                                        <p:tgtEl>
                                          <p:spTgt spid="179"/>
                                        </p:tgtEl>
                                        <p:attrNameLst>
                                          <p:attrName>style.visibility</p:attrName>
                                        </p:attrNameLst>
                                      </p:cBhvr>
                                      <p:to>
                                        <p:strVal val="hidden"/>
                                      </p:to>
                                    </p:set>
                                  </p:childTnLst>
                                </p:cTn>
                              </p:par>
                              <p:par>
                                <p:cTn id="128" presetID="10" presetClass="entr" presetSubtype="0" fill="hold" nodeType="withEffect">
                                  <p:stCondLst>
                                    <p:cond delay="250"/>
                                  </p:stCondLst>
                                  <p:childTnLst>
                                    <p:set>
                                      <p:cBhvr>
                                        <p:cTn id="129" dur="1" fill="hold">
                                          <p:stCondLst>
                                            <p:cond delay="0"/>
                                          </p:stCondLst>
                                        </p:cTn>
                                        <p:tgtEl>
                                          <p:spTgt spid="254"/>
                                        </p:tgtEl>
                                        <p:attrNameLst>
                                          <p:attrName>style.visibility</p:attrName>
                                        </p:attrNameLst>
                                      </p:cBhvr>
                                      <p:to>
                                        <p:strVal val="visible"/>
                                      </p:to>
                                    </p:set>
                                    <p:animEffect transition="in" filter="fade">
                                      <p:cBhvr>
                                        <p:cTn id="130" dur="500"/>
                                        <p:tgtEl>
                                          <p:spTgt spid="254"/>
                                        </p:tgtEl>
                                      </p:cBhvr>
                                    </p:animEffect>
                                  </p:childTnLst>
                                </p:cTn>
                              </p:par>
                              <p:par>
                                <p:cTn id="131" presetID="10" presetClass="entr" presetSubtype="0" fill="hold" nodeType="withEffect">
                                  <p:stCondLst>
                                    <p:cond delay="500"/>
                                  </p:stCondLst>
                                  <p:childTnLst>
                                    <p:set>
                                      <p:cBhvr>
                                        <p:cTn id="132" dur="1" fill="hold">
                                          <p:stCondLst>
                                            <p:cond delay="0"/>
                                          </p:stCondLst>
                                        </p:cTn>
                                        <p:tgtEl>
                                          <p:spTgt spid="255"/>
                                        </p:tgtEl>
                                        <p:attrNameLst>
                                          <p:attrName>style.visibility</p:attrName>
                                        </p:attrNameLst>
                                      </p:cBhvr>
                                      <p:to>
                                        <p:strVal val="visible"/>
                                      </p:to>
                                    </p:set>
                                    <p:animEffect transition="in" filter="fade">
                                      <p:cBhvr>
                                        <p:cTn id="133" dur="500"/>
                                        <p:tgtEl>
                                          <p:spTgt spid="255"/>
                                        </p:tgtEl>
                                      </p:cBhvr>
                                    </p:animEffect>
                                  </p:childTnLst>
                                </p:cTn>
                              </p:par>
                              <p:par>
                                <p:cTn id="134" presetID="6" presetClass="entr" presetSubtype="32" fill="hold" nodeType="withEffect">
                                  <p:stCondLst>
                                    <p:cond delay="1500"/>
                                  </p:stCondLst>
                                  <p:childTnLst>
                                    <p:set>
                                      <p:cBhvr>
                                        <p:cTn id="135" dur="1" fill="hold">
                                          <p:stCondLst>
                                            <p:cond delay="0"/>
                                          </p:stCondLst>
                                        </p:cTn>
                                        <p:tgtEl>
                                          <p:spTgt spid="179"/>
                                        </p:tgtEl>
                                        <p:attrNameLst>
                                          <p:attrName>style.visibility</p:attrName>
                                        </p:attrNameLst>
                                      </p:cBhvr>
                                      <p:to>
                                        <p:strVal val="visible"/>
                                      </p:to>
                                    </p:set>
                                    <p:animEffect transition="in" filter="circle(out)">
                                      <p:cBhvr>
                                        <p:cTn id="136" dur="1000"/>
                                        <p:tgtEl>
                                          <p:spTgt spid="17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36"/>
                                        </p:tgtEl>
                                        <p:attrNameLst>
                                          <p:attrName>style.visibility</p:attrName>
                                        </p:attrNameLst>
                                      </p:cBhvr>
                                      <p:to>
                                        <p:strVal val="visible"/>
                                      </p:to>
                                    </p:set>
                                    <p:animEffect transition="in" filter="fade">
                                      <p:cBhvr>
                                        <p:cTn id="141" dur="500"/>
                                        <p:tgtEl>
                                          <p:spTgt spid="236"/>
                                        </p:tgtEl>
                                      </p:cBhvr>
                                    </p:animEffect>
                                  </p:childTnLst>
                                </p:cTn>
                              </p:par>
                              <p:par>
                                <p:cTn id="142" presetID="42" presetClass="entr" presetSubtype="0" fill="hold" grpId="0" nodeType="withEffect">
                                  <p:stCondLst>
                                    <p:cond delay="500"/>
                                  </p:stCondLst>
                                  <p:childTnLst>
                                    <p:set>
                                      <p:cBhvr>
                                        <p:cTn id="143" dur="1" fill="hold">
                                          <p:stCondLst>
                                            <p:cond delay="0"/>
                                          </p:stCondLst>
                                        </p:cTn>
                                        <p:tgtEl>
                                          <p:spTgt spid="239"/>
                                        </p:tgtEl>
                                        <p:attrNameLst>
                                          <p:attrName>style.visibility</p:attrName>
                                        </p:attrNameLst>
                                      </p:cBhvr>
                                      <p:to>
                                        <p:strVal val="visible"/>
                                      </p:to>
                                    </p:set>
                                    <p:animEffect transition="in" filter="fade">
                                      <p:cBhvr>
                                        <p:cTn id="144" dur="1000"/>
                                        <p:tgtEl>
                                          <p:spTgt spid="239"/>
                                        </p:tgtEl>
                                      </p:cBhvr>
                                    </p:animEffect>
                                    <p:anim calcmode="lin" valueType="num">
                                      <p:cBhvr>
                                        <p:cTn id="145" dur="1000" fill="hold"/>
                                        <p:tgtEl>
                                          <p:spTgt spid="239"/>
                                        </p:tgtEl>
                                        <p:attrNameLst>
                                          <p:attrName>ppt_x</p:attrName>
                                        </p:attrNameLst>
                                      </p:cBhvr>
                                      <p:tavLst>
                                        <p:tav tm="0">
                                          <p:val>
                                            <p:strVal val="#ppt_x"/>
                                          </p:val>
                                        </p:tav>
                                        <p:tav tm="100000">
                                          <p:val>
                                            <p:strVal val="#ppt_x"/>
                                          </p:val>
                                        </p:tav>
                                      </p:tavLst>
                                    </p:anim>
                                    <p:anim calcmode="lin" valueType="num">
                                      <p:cBhvr>
                                        <p:cTn id="146" dur="1000" fill="hold"/>
                                        <p:tgtEl>
                                          <p:spTgt spid="239"/>
                                        </p:tgtEl>
                                        <p:attrNameLst>
                                          <p:attrName>ppt_y</p:attrName>
                                        </p:attrNameLst>
                                      </p:cBhvr>
                                      <p:tavLst>
                                        <p:tav tm="0">
                                          <p:val>
                                            <p:strVal val="#ppt_y+.1"/>
                                          </p:val>
                                        </p:tav>
                                        <p:tav tm="100000">
                                          <p:val>
                                            <p:strVal val="#ppt_y"/>
                                          </p:val>
                                        </p:tav>
                                      </p:tavLst>
                                    </p:anim>
                                  </p:childTnLst>
                                </p:cTn>
                              </p:par>
                              <p:par>
                                <p:cTn id="147" presetID="6" presetClass="exit" presetSubtype="16" fill="hold" nodeType="withEffect">
                                  <p:stCondLst>
                                    <p:cond delay="500"/>
                                  </p:stCondLst>
                                  <p:childTnLst>
                                    <p:animEffect transition="out" filter="circle(in)">
                                      <p:cBhvr>
                                        <p:cTn id="148" dur="1000"/>
                                        <p:tgtEl>
                                          <p:spTgt spid="179"/>
                                        </p:tgtEl>
                                      </p:cBhvr>
                                    </p:animEffect>
                                    <p:set>
                                      <p:cBhvr>
                                        <p:cTn id="149" dur="1" fill="hold">
                                          <p:stCondLst>
                                            <p:cond delay="999"/>
                                          </p:stCondLst>
                                        </p:cTn>
                                        <p:tgtEl>
                                          <p:spTgt spid="179"/>
                                        </p:tgtEl>
                                        <p:attrNameLst>
                                          <p:attrName>style.visibility</p:attrName>
                                        </p:attrNameLst>
                                      </p:cBhvr>
                                      <p:to>
                                        <p:strVal val="hidden"/>
                                      </p:to>
                                    </p:set>
                                  </p:childTnLst>
                                </p:cTn>
                              </p:par>
                              <p:par>
                                <p:cTn id="150" presetID="42" presetClass="entr" presetSubtype="0" fill="hold" nodeType="withEffect">
                                  <p:stCondLst>
                                    <p:cond delay="50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1000"/>
                                        <p:tgtEl>
                                          <p:spTgt spid="263"/>
                                        </p:tgtEl>
                                      </p:cBhvr>
                                    </p:animEffect>
                                    <p:anim calcmode="lin" valueType="num">
                                      <p:cBhvr>
                                        <p:cTn id="153" dur="1000" fill="hold"/>
                                        <p:tgtEl>
                                          <p:spTgt spid="263"/>
                                        </p:tgtEl>
                                        <p:attrNameLst>
                                          <p:attrName>ppt_x</p:attrName>
                                        </p:attrNameLst>
                                      </p:cBhvr>
                                      <p:tavLst>
                                        <p:tav tm="0">
                                          <p:val>
                                            <p:strVal val="#ppt_x"/>
                                          </p:val>
                                        </p:tav>
                                        <p:tav tm="100000">
                                          <p:val>
                                            <p:strVal val="#ppt_x"/>
                                          </p:val>
                                        </p:tav>
                                      </p:tavLst>
                                    </p:anim>
                                    <p:anim calcmode="lin" valueType="num">
                                      <p:cBhvr>
                                        <p:cTn id="154" dur="1000" fill="hold"/>
                                        <p:tgtEl>
                                          <p:spTgt spid="263"/>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1250"/>
                                  </p:stCondLst>
                                  <p:childTnLst>
                                    <p:set>
                                      <p:cBhvr>
                                        <p:cTn id="156" dur="1" fill="hold">
                                          <p:stCondLst>
                                            <p:cond delay="0"/>
                                          </p:stCondLst>
                                        </p:cTn>
                                        <p:tgtEl>
                                          <p:spTgt spid="240"/>
                                        </p:tgtEl>
                                        <p:attrNameLst>
                                          <p:attrName>style.visibility</p:attrName>
                                        </p:attrNameLst>
                                      </p:cBhvr>
                                      <p:to>
                                        <p:strVal val="visible"/>
                                      </p:to>
                                    </p:set>
                                    <p:animEffect transition="in" filter="fade">
                                      <p:cBhvr>
                                        <p:cTn id="157" dur="1000"/>
                                        <p:tgtEl>
                                          <p:spTgt spid="240"/>
                                        </p:tgtEl>
                                      </p:cBhvr>
                                    </p:animEffect>
                                    <p:anim calcmode="lin" valueType="num">
                                      <p:cBhvr>
                                        <p:cTn id="158" dur="1000" fill="hold"/>
                                        <p:tgtEl>
                                          <p:spTgt spid="240"/>
                                        </p:tgtEl>
                                        <p:attrNameLst>
                                          <p:attrName>ppt_x</p:attrName>
                                        </p:attrNameLst>
                                      </p:cBhvr>
                                      <p:tavLst>
                                        <p:tav tm="0">
                                          <p:val>
                                            <p:strVal val="#ppt_x"/>
                                          </p:val>
                                        </p:tav>
                                        <p:tav tm="100000">
                                          <p:val>
                                            <p:strVal val="#ppt_x"/>
                                          </p:val>
                                        </p:tav>
                                      </p:tavLst>
                                    </p:anim>
                                    <p:anim calcmode="lin" valueType="num">
                                      <p:cBhvr>
                                        <p:cTn id="159" dur="1000" fill="hold"/>
                                        <p:tgtEl>
                                          <p:spTgt spid="240"/>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1250"/>
                                  </p:stCondLst>
                                  <p:childTnLst>
                                    <p:set>
                                      <p:cBhvr>
                                        <p:cTn id="161" dur="1" fill="hold">
                                          <p:stCondLst>
                                            <p:cond delay="0"/>
                                          </p:stCondLst>
                                        </p:cTn>
                                        <p:tgtEl>
                                          <p:spTgt spid="266"/>
                                        </p:tgtEl>
                                        <p:attrNameLst>
                                          <p:attrName>style.visibility</p:attrName>
                                        </p:attrNameLst>
                                      </p:cBhvr>
                                      <p:to>
                                        <p:strVal val="visible"/>
                                      </p:to>
                                    </p:set>
                                    <p:animEffect transition="in" filter="fade">
                                      <p:cBhvr>
                                        <p:cTn id="162" dur="1000"/>
                                        <p:tgtEl>
                                          <p:spTgt spid="266"/>
                                        </p:tgtEl>
                                      </p:cBhvr>
                                    </p:animEffect>
                                    <p:anim calcmode="lin" valueType="num">
                                      <p:cBhvr>
                                        <p:cTn id="163" dur="1000" fill="hold"/>
                                        <p:tgtEl>
                                          <p:spTgt spid="266"/>
                                        </p:tgtEl>
                                        <p:attrNameLst>
                                          <p:attrName>ppt_x</p:attrName>
                                        </p:attrNameLst>
                                      </p:cBhvr>
                                      <p:tavLst>
                                        <p:tav tm="0">
                                          <p:val>
                                            <p:strVal val="#ppt_x"/>
                                          </p:val>
                                        </p:tav>
                                        <p:tav tm="100000">
                                          <p:val>
                                            <p:strVal val="#ppt_x"/>
                                          </p:val>
                                        </p:tav>
                                      </p:tavLst>
                                    </p:anim>
                                    <p:anim calcmode="lin" valueType="num">
                                      <p:cBhvr>
                                        <p:cTn id="164" dur="1000" fill="hold"/>
                                        <p:tgtEl>
                                          <p:spTgt spid="266"/>
                                        </p:tgtEl>
                                        <p:attrNameLst>
                                          <p:attrName>ppt_y</p:attrName>
                                        </p:attrNameLst>
                                      </p:cBhvr>
                                      <p:tavLst>
                                        <p:tav tm="0">
                                          <p:val>
                                            <p:strVal val="#ppt_y+.1"/>
                                          </p:val>
                                        </p:tav>
                                        <p:tav tm="100000">
                                          <p:val>
                                            <p:strVal val="#ppt_y"/>
                                          </p:val>
                                        </p:tav>
                                      </p:tavLst>
                                    </p:anim>
                                  </p:childTnLst>
                                </p:cTn>
                              </p:par>
                              <p:par>
                                <p:cTn id="165" presetID="6" presetClass="entr" presetSubtype="32" fill="hold" nodeType="withEffect">
                                  <p:stCondLst>
                                    <p:cond delay="2500"/>
                                  </p:stCondLst>
                                  <p:childTnLst>
                                    <p:set>
                                      <p:cBhvr>
                                        <p:cTn id="166" dur="1" fill="hold">
                                          <p:stCondLst>
                                            <p:cond delay="0"/>
                                          </p:stCondLst>
                                        </p:cTn>
                                        <p:tgtEl>
                                          <p:spTgt spid="179"/>
                                        </p:tgtEl>
                                        <p:attrNameLst>
                                          <p:attrName>style.visibility</p:attrName>
                                        </p:attrNameLst>
                                      </p:cBhvr>
                                      <p:to>
                                        <p:strVal val="visible"/>
                                      </p:to>
                                    </p:set>
                                    <p:animEffect transition="in" filter="circle(out)">
                                      <p:cBhvr>
                                        <p:cTn id="16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1" grpId="0" animBg="1"/>
      <p:bldP spid="212" grpId="0"/>
      <p:bldP spid="239" grpId="0"/>
      <p:bldP spid="240" grpId="0"/>
      <p:bldP spid="244" grpId="0" animBg="1"/>
      <p:bldP spid="245" grpId="0" animBg="1"/>
      <p:bldP spid="261" grpId="0" animBg="1"/>
      <p:bldP spid="262"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D9A7B9C3-2286-4750-9629-DB60E00A0E73}"/>
              </a:ext>
            </a:extLst>
          </p:cNvPr>
          <p:cNvGrpSpPr/>
          <p:nvPr/>
        </p:nvGrpSpPr>
        <p:grpSpPr>
          <a:xfrm>
            <a:off x="1165252" y="9716"/>
            <a:ext cx="8132175" cy="6911439"/>
            <a:chOff x="2622409" y="1323638"/>
            <a:chExt cx="5030142" cy="4275058"/>
          </a:xfrm>
          <a:noFill/>
        </p:grpSpPr>
        <p:sp>
          <p:nvSpPr>
            <p:cNvPr id="197" name="Oval 196">
              <a:extLst>
                <a:ext uri="{FF2B5EF4-FFF2-40B4-BE49-F238E27FC236}">
                  <a16:creationId xmlns:a16="http://schemas.microsoft.com/office/drawing/2014/main" id="{D839D629-91C3-476B-8E55-0040C5196DD6}"/>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60C48A6A-669E-48D0-8ECA-FA6AB5ABAA24}"/>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E8F764D-FEBA-4F5B-A4B1-8ED9C57BBA03}"/>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84A2817-7350-46A0-8BED-957F47BB943F}"/>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2B31D6C-255A-43B7-9AEE-CF0DFA397E9C}"/>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E45268B-D4D5-4AC3-B911-A74F901B3F6B}"/>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31DB8165-7DAA-4D5B-A86A-9E7B5000342B}"/>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3125DBC-C2AB-412E-BF0C-FDAB60E09B44}"/>
              </a:ext>
            </a:extLst>
          </p:cNvPr>
          <p:cNvGrpSpPr/>
          <p:nvPr/>
        </p:nvGrpSpPr>
        <p:grpSpPr>
          <a:xfrm>
            <a:off x="4083407" y="3395458"/>
            <a:ext cx="2238086" cy="1376300"/>
            <a:chOff x="4167407" y="3470354"/>
            <a:chExt cx="2238403" cy="1376494"/>
          </a:xfrm>
        </p:grpSpPr>
        <p:grpSp>
          <p:nvGrpSpPr>
            <p:cNvPr id="181" name="Group 180">
              <a:extLst>
                <a:ext uri="{FF2B5EF4-FFF2-40B4-BE49-F238E27FC236}">
                  <a16:creationId xmlns:a16="http://schemas.microsoft.com/office/drawing/2014/main" id="{96FC09FF-D2D4-4744-9E5D-C6B05F0B05CB}"/>
                </a:ext>
              </a:extLst>
            </p:cNvPr>
            <p:cNvGrpSpPr/>
            <p:nvPr/>
          </p:nvGrpSpPr>
          <p:grpSpPr>
            <a:xfrm>
              <a:off x="4868186" y="3470354"/>
              <a:ext cx="723774" cy="697094"/>
              <a:chOff x="4867057" y="2837657"/>
              <a:chExt cx="724136" cy="697440"/>
            </a:xfrm>
          </p:grpSpPr>
          <p:cxnSp>
            <p:nvCxnSpPr>
              <p:cNvPr id="183" name="Straight Connector 182">
                <a:extLst>
                  <a:ext uri="{FF2B5EF4-FFF2-40B4-BE49-F238E27FC236}">
                    <a16:creationId xmlns:a16="http://schemas.microsoft.com/office/drawing/2014/main" id="{895E9E09-2BC7-40F8-8210-60192598D9EB}"/>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84" name="Straight Connector 183">
                <a:extLst>
                  <a:ext uri="{FF2B5EF4-FFF2-40B4-BE49-F238E27FC236}">
                    <a16:creationId xmlns:a16="http://schemas.microsoft.com/office/drawing/2014/main" id="{C0B68B24-BEDA-4C02-88F6-FF21DF6D4251}"/>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85" name="Straight Connector 184">
                <a:extLst>
                  <a:ext uri="{FF2B5EF4-FFF2-40B4-BE49-F238E27FC236}">
                    <a16:creationId xmlns:a16="http://schemas.microsoft.com/office/drawing/2014/main" id="{AD6A7517-CDFB-439F-A7B3-CAF59DE1F112}"/>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86" name="Straight Connector 185">
                <a:extLst>
                  <a:ext uri="{FF2B5EF4-FFF2-40B4-BE49-F238E27FC236}">
                    <a16:creationId xmlns:a16="http://schemas.microsoft.com/office/drawing/2014/main" id="{F53D2F67-ED63-4334-83F2-4156EB1CC93E}"/>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87" name="Straight Connector 186">
                <a:extLst>
                  <a:ext uri="{FF2B5EF4-FFF2-40B4-BE49-F238E27FC236}">
                    <a16:creationId xmlns:a16="http://schemas.microsoft.com/office/drawing/2014/main" id="{1E6D71EC-2EFD-476E-8B2B-6CB2B40B1B48}"/>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88" name="Straight Connector 187">
                <a:extLst>
                  <a:ext uri="{FF2B5EF4-FFF2-40B4-BE49-F238E27FC236}">
                    <a16:creationId xmlns:a16="http://schemas.microsoft.com/office/drawing/2014/main" id="{02B58362-0BA4-4A4F-95C5-8567D84D68D3}"/>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89" name="Straight Connector 188">
                <a:extLst>
                  <a:ext uri="{FF2B5EF4-FFF2-40B4-BE49-F238E27FC236}">
                    <a16:creationId xmlns:a16="http://schemas.microsoft.com/office/drawing/2014/main" id="{95CDE0E1-FCDF-4CCF-AD4D-1648E70E0870}"/>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90" name="Straight Connector 189">
                <a:extLst>
                  <a:ext uri="{FF2B5EF4-FFF2-40B4-BE49-F238E27FC236}">
                    <a16:creationId xmlns:a16="http://schemas.microsoft.com/office/drawing/2014/main" id="{D513D4CC-1D09-4A39-8F0B-345FD80B5747}"/>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91" name="Straight Connector 190">
                <a:extLst>
                  <a:ext uri="{FF2B5EF4-FFF2-40B4-BE49-F238E27FC236}">
                    <a16:creationId xmlns:a16="http://schemas.microsoft.com/office/drawing/2014/main" id="{3196A591-5EF5-4CC8-AA69-BCD9161E5BB3}"/>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92" name="Oval 191">
                <a:extLst>
                  <a:ext uri="{FF2B5EF4-FFF2-40B4-BE49-F238E27FC236}">
                    <a16:creationId xmlns:a16="http://schemas.microsoft.com/office/drawing/2014/main" id="{2C010803-0178-4120-AC0C-0403DC555685}"/>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3" name="Oval 192">
                <a:extLst>
                  <a:ext uri="{FF2B5EF4-FFF2-40B4-BE49-F238E27FC236}">
                    <a16:creationId xmlns:a16="http://schemas.microsoft.com/office/drawing/2014/main" id="{13FEBD36-55A7-49A2-896E-4894AFF5474A}"/>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4" name="Oval 193">
                <a:extLst>
                  <a:ext uri="{FF2B5EF4-FFF2-40B4-BE49-F238E27FC236}">
                    <a16:creationId xmlns:a16="http://schemas.microsoft.com/office/drawing/2014/main" id="{24708150-5852-48CA-8C97-8FC711B33C57}"/>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5" name="Oval 194">
                <a:extLst>
                  <a:ext uri="{FF2B5EF4-FFF2-40B4-BE49-F238E27FC236}">
                    <a16:creationId xmlns:a16="http://schemas.microsoft.com/office/drawing/2014/main" id="{5AAD51DF-AB73-4B36-B9CF-C11A5FF579E1}"/>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96" name="Oval 195">
                <a:extLst>
                  <a:ext uri="{FF2B5EF4-FFF2-40B4-BE49-F238E27FC236}">
                    <a16:creationId xmlns:a16="http://schemas.microsoft.com/office/drawing/2014/main" id="{396EE0C5-C0C2-407A-85BB-B6D3FA169612}"/>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sp>
          <p:nvSpPr>
            <p:cNvPr id="182" name="Rectangle 181">
              <a:extLst>
                <a:ext uri="{FF2B5EF4-FFF2-40B4-BE49-F238E27FC236}">
                  <a16:creationId xmlns:a16="http://schemas.microsoft.com/office/drawing/2014/main" id="{183B3BA1-8F45-47C1-9A12-02AC7F62F907}"/>
                </a:ext>
              </a:extLst>
            </p:cNvPr>
            <p:cNvSpPr/>
            <p:nvPr/>
          </p:nvSpPr>
          <p:spPr>
            <a:xfrm>
              <a:off x="4167407" y="4200426"/>
              <a:ext cx="2238403" cy="646422"/>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Powered by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the Intelligent </a:t>
              </a:r>
              <a:b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Graph</a:t>
              </a:r>
            </a:p>
          </p:txBody>
        </p:sp>
      </p:grpSp>
      <p:sp>
        <p:nvSpPr>
          <p:cNvPr id="204" name="Rectangle 203">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FABF00F5-A0AC-4AC6-A6D6-D1D92E06B885}"/>
              </a:ext>
            </a:extLst>
          </p:cNvPr>
          <p:cNvSpPr/>
          <p:nvPr/>
        </p:nvSpPr>
        <p:spPr>
          <a:xfrm>
            <a:off x="1980791" y="1536856"/>
            <a:ext cx="1945067" cy="387375"/>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 App Security</a:t>
            </a:r>
          </a:p>
        </p:txBody>
      </p:sp>
      <p:cxnSp>
        <p:nvCxnSpPr>
          <p:cNvPr id="205" name="Straight Connector 204">
            <a:extLst>
              <a:ext uri="{FF2B5EF4-FFF2-40B4-BE49-F238E27FC236}">
                <a16:creationId xmlns:a16="http://schemas.microsoft.com/office/drawing/2014/main" id="{73A6E053-5CE4-4129-A4FC-98A71046A5A4}"/>
              </a:ext>
            </a:extLst>
          </p:cNvPr>
          <p:cNvCxnSpPr>
            <a:cxnSpLocks/>
            <a:stCxn id="312" idx="5"/>
            <a:endCxn id="309" idx="2"/>
          </p:cNvCxnSpPr>
          <p:nvPr/>
        </p:nvCxnSpPr>
        <p:spPr>
          <a:xfrm flipV="1">
            <a:off x="1677260" y="2982304"/>
            <a:ext cx="1390331" cy="2502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19F429E-1FA7-48B5-86E6-ED9FE1F769DA}"/>
              </a:ext>
            </a:extLst>
          </p:cNvPr>
          <p:cNvCxnSpPr>
            <a:cxnSpLocks/>
          </p:cNvCxnSpPr>
          <p:nvPr/>
        </p:nvCxnSpPr>
        <p:spPr>
          <a:xfrm flipV="1">
            <a:off x="1720955" y="2416043"/>
            <a:ext cx="360904" cy="25657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425B13C-CBF4-4D9C-ABF9-52C73572DE61}"/>
              </a:ext>
            </a:extLst>
          </p:cNvPr>
          <p:cNvCxnSpPr>
            <a:cxnSpLocks/>
            <a:stCxn id="309" idx="6"/>
            <a:endCxn id="301" idx="2"/>
          </p:cNvCxnSpPr>
          <p:nvPr/>
        </p:nvCxnSpPr>
        <p:spPr>
          <a:xfrm>
            <a:off x="3703172" y="2982304"/>
            <a:ext cx="618657" cy="9095"/>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451C101-599D-45D2-A661-82F181815CC8}"/>
              </a:ext>
            </a:extLst>
          </p:cNvPr>
          <p:cNvCxnSpPr>
            <a:cxnSpLocks/>
          </p:cNvCxnSpPr>
          <p:nvPr/>
        </p:nvCxnSpPr>
        <p:spPr>
          <a:xfrm flipV="1">
            <a:off x="6899689" y="2194683"/>
            <a:ext cx="394572" cy="704253"/>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B76AEF9-A8AC-4FAA-B89E-B3E5F7E1F58B}"/>
              </a:ext>
            </a:extLst>
          </p:cNvPr>
          <p:cNvCxnSpPr>
            <a:cxnSpLocks/>
          </p:cNvCxnSpPr>
          <p:nvPr/>
        </p:nvCxnSpPr>
        <p:spPr>
          <a:xfrm flipH="1" flipV="1">
            <a:off x="4339268" y="2491756"/>
            <a:ext cx="260089" cy="289670"/>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5504138-6C9D-4C54-8259-77762457CDE9}"/>
              </a:ext>
            </a:extLst>
          </p:cNvPr>
          <p:cNvCxnSpPr>
            <a:cxnSpLocks/>
            <a:stCxn id="293" idx="5"/>
            <a:endCxn id="306" idx="1"/>
          </p:cNvCxnSpPr>
          <p:nvPr/>
        </p:nvCxnSpPr>
        <p:spPr>
          <a:xfrm>
            <a:off x="7057408" y="3218690"/>
            <a:ext cx="505979" cy="608702"/>
          </a:xfrm>
          <a:prstGeom prst="line">
            <a:avLst/>
          </a:prstGeom>
          <a:ln w="38100" cap="rnd">
            <a:solidFill>
              <a:srgbClr val="E81123"/>
            </a:solidFill>
          </a:ln>
        </p:spPr>
        <p:style>
          <a:lnRef idx="1">
            <a:schemeClr val="accent1"/>
          </a:lnRef>
          <a:fillRef idx="0">
            <a:schemeClr val="accent1"/>
          </a:fillRef>
          <a:effectRef idx="0">
            <a:schemeClr val="accent1"/>
          </a:effectRef>
          <a:fontRef idx="minor">
            <a:schemeClr val="tx1"/>
          </a:fontRef>
        </p:style>
      </p:cxnSp>
      <p:sp>
        <p:nvSpPr>
          <p:cNvPr id="211" name="Rectangle 210">
            <a:hlinkClick r:id="rId4"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04D3D1B7-0344-4900-BC6F-8D86D35A5A62}"/>
              </a:ext>
            </a:extLst>
          </p:cNvPr>
          <p:cNvSpPr/>
          <p:nvPr/>
        </p:nvSpPr>
        <p:spPr>
          <a:xfrm>
            <a:off x="5125377" y="2004026"/>
            <a:ext cx="1749942" cy="56153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2" name="Rectangle 211">
            <a:hlinkClick r:id="rId5"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62BAB070-DE4F-4CA2-9F11-A6D235C9EAB6}"/>
              </a:ext>
            </a:extLst>
          </p:cNvPr>
          <p:cNvSpPr/>
          <p:nvPr/>
        </p:nvSpPr>
        <p:spPr>
          <a:xfrm>
            <a:off x="5203983" y="2089410"/>
            <a:ext cx="2162535" cy="369332"/>
          </a:xfrm>
          <a:prstGeom prst="rect">
            <a:avLst/>
          </a:prstGeom>
        </p:spPr>
        <p:txBody>
          <a:bodyPr wrap="square" lIns="0" tIns="0" rIns="45720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Identity Protection</a:t>
            </a:r>
          </a:p>
        </p:txBody>
      </p:sp>
      <p:grpSp>
        <p:nvGrpSpPr>
          <p:cNvPr id="213" name="Group 212">
            <a:extLst>
              <a:ext uri="{FF2B5EF4-FFF2-40B4-BE49-F238E27FC236}">
                <a16:creationId xmlns:a16="http://schemas.microsoft.com/office/drawing/2014/main" id="{CF1734D9-91DF-4B28-9E0A-7D158D191F79}"/>
              </a:ext>
            </a:extLst>
          </p:cNvPr>
          <p:cNvGrpSpPr/>
          <p:nvPr/>
        </p:nvGrpSpPr>
        <p:grpSpPr>
          <a:xfrm>
            <a:off x="5829108" y="3699586"/>
            <a:ext cx="1485605" cy="658174"/>
            <a:chOff x="6210780" y="3378952"/>
            <a:chExt cx="1406353" cy="787892"/>
          </a:xfrm>
        </p:grpSpPr>
        <p:sp>
          <p:nvSpPr>
            <p:cNvPr id="214" name="Rectangle 213">
              <a:hlinkClick r:id="rId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12601180-D946-4893-85D7-B03D832A4A30}"/>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AB08140B-AA39-4999-BA5D-48CFF92439F8}"/>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Advanced </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p:txBody>
        </p:sp>
      </p:grpSp>
      <p:grpSp>
        <p:nvGrpSpPr>
          <p:cNvPr id="216" name="Group 215">
            <a:extLst>
              <a:ext uri="{FF2B5EF4-FFF2-40B4-BE49-F238E27FC236}">
                <a16:creationId xmlns:a16="http://schemas.microsoft.com/office/drawing/2014/main" id="{922B12C0-2603-483F-AAA3-B36A5C1F6AA1}"/>
              </a:ext>
            </a:extLst>
          </p:cNvPr>
          <p:cNvGrpSpPr/>
          <p:nvPr/>
        </p:nvGrpSpPr>
        <p:grpSpPr>
          <a:xfrm>
            <a:off x="10566608" y="2364221"/>
            <a:ext cx="1274127" cy="1196305"/>
            <a:chOff x="5992892" y="2566460"/>
            <a:chExt cx="926849" cy="870238"/>
          </a:xfrm>
        </p:grpSpPr>
        <p:sp>
          <p:nvSpPr>
            <p:cNvPr id="217" name="Rectangle 216">
              <a:hlinkClick r:id="rId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26FF16F7-4D0E-4313-892B-016538BDCBD2}"/>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indent="0" algn="ctr" defTabSz="914400" rtl="0" eaLnBrk="1" fontAlgn="auto" latinLnBrk="0" hangingPunct="1">
                <a:lnSpc>
                  <a:spcPct val="100000"/>
                </a:lnSpc>
                <a:spcBef>
                  <a:spcPts val="0"/>
                </a:spcBef>
                <a:spcAft>
                  <a:spcPts val="0"/>
                </a:spcAft>
                <a:buClrTx/>
                <a:buSzTx/>
                <a:buFontTx/>
                <a:buNone/>
                <a:tabLst>
                  <a:tab pos="290513" algn="l"/>
                </a:tabLst>
                <a:defRPr/>
              </a:pPr>
              <a:r>
                <a:rPr kumimoji="0" lang="en-US" sz="11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Appliances</a:t>
              </a:r>
            </a:p>
          </p:txBody>
        </p:sp>
        <p:grpSp>
          <p:nvGrpSpPr>
            <p:cNvPr id="218" name="Group 217">
              <a:extLst>
                <a:ext uri="{FF2B5EF4-FFF2-40B4-BE49-F238E27FC236}">
                  <a16:creationId xmlns:a16="http://schemas.microsoft.com/office/drawing/2014/main" id="{DD454647-D20C-479C-B842-8BFE4680A667}"/>
                </a:ext>
              </a:extLst>
            </p:cNvPr>
            <p:cNvGrpSpPr/>
            <p:nvPr/>
          </p:nvGrpSpPr>
          <p:grpSpPr>
            <a:xfrm>
              <a:off x="6085149" y="2597312"/>
              <a:ext cx="167900" cy="207184"/>
              <a:chOff x="6268619" y="2986553"/>
              <a:chExt cx="207210" cy="255692"/>
            </a:xfrm>
          </p:grpSpPr>
          <p:pic>
            <p:nvPicPr>
              <p:cNvPr id="229" name="Picture 3">
                <a:extLst>
                  <a:ext uri="{FF2B5EF4-FFF2-40B4-BE49-F238E27FC236}">
                    <a16:creationId xmlns:a16="http://schemas.microsoft.com/office/drawing/2014/main" id="{B5084ECB-A7AC-442D-B3E3-6D4D811EB8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0" name="Group 229">
                <a:extLst>
                  <a:ext uri="{FF2B5EF4-FFF2-40B4-BE49-F238E27FC236}">
                    <a16:creationId xmlns:a16="http://schemas.microsoft.com/office/drawing/2014/main" id="{BCE394A3-84F1-4345-9ADB-CDF3F6C5E6A1}"/>
                  </a:ext>
                </a:extLst>
              </p:cNvPr>
              <p:cNvGrpSpPr/>
              <p:nvPr/>
            </p:nvGrpSpPr>
            <p:grpSpPr bwMode="black">
              <a:xfrm>
                <a:off x="6293247" y="3108890"/>
                <a:ext cx="146479" cy="89200"/>
                <a:chOff x="10387012" y="4179358"/>
                <a:chExt cx="974726" cy="593725"/>
              </a:xfrm>
              <a:solidFill>
                <a:schemeClr val="tx1"/>
              </a:solidFill>
            </p:grpSpPr>
            <p:sp>
              <p:nvSpPr>
                <p:cNvPr id="231" name="Freeform 26">
                  <a:extLst>
                    <a:ext uri="{FF2B5EF4-FFF2-40B4-BE49-F238E27FC236}">
                      <a16:creationId xmlns:a16="http://schemas.microsoft.com/office/drawing/2014/main" id="{405AD434-848B-4205-8303-FFBE341C23F7}"/>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2" name="Freeform 27">
                  <a:extLst>
                    <a:ext uri="{FF2B5EF4-FFF2-40B4-BE49-F238E27FC236}">
                      <a16:creationId xmlns:a16="http://schemas.microsoft.com/office/drawing/2014/main" id="{ED0DEABE-039C-49A0-836F-342FF49AB04D}"/>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3" name="Freeform 28">
                  <a:extLst>
                    <a:ext uri="{FF2B5EF4-FFF2-40B4-BE49-F238E27FC236}">
                      <a16:creationId xmlns:a16="http://schemas.microsoft.com/office/drawing/2014/main" id="{1050A2B6-F8E2-4C96-88DD-5F5A59D9A0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4" name="Freeform 29">
                  <a:extLst>
                    <a:ext uri="{FF2B5EF4-FFF2-40B4-BE49-F238E27FC236}">
                      <a16:creationId xmlns:a16="http://schemas.microsoft.com/office/drawing/2014/main" id="{8E88903E-79DB-4878-9364-21AC9D7C57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5" name="Freeform 30">
                  <a:extLst>
                    <a:ext uri="{FF2B5EF4-FFF2-40B4-BE49-F238E27FC236}">
                      <a16:creationId xmlns:a16="http://schemas.microsoft.com/office/drawing/2014/main" id="{323E2BA8-F655-43A9-AE57-06051BB32DA4}"/>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grpSp>
          <p:nvGrpSpPr>
            <p:cNvPr id="219" name="Group 218">
              <a:extLst>
                <a:ext uri="{FF2B5EF4-FFF2-40B4-BE49-F238E27FC236}">
                  <a16:creationId xmlns:a16="http://schemas.microsoft.com/office/drawing/2014/main" id="{97E7F7F3-C2EE-4252-BFF0-71B9B19AD939}"/>
                </a:ext>
              </a:extLst>
            </p:cNvPr>
            <p:cNvGrpSpPr/>
            <p:nvPr/>
          </p:nvGrpSpPr>
          <p:grpSpPr>
            <a:xfrm>
              <a:off x="6081193" y="2958147"/>
              <a:ext cx="680125" cy="422086"/>
              <a:chOff x="6081193" y="2958147"/>
              <a:chExt cx="680125" cy="422086"/>
            </a:xfrm>
          </p:grpSpPr>
          <p:pic>
            <p:nvPicPr>
              <p:cNvPr id="220" name="Picture 219">
                <a:extLst>
                  <a:ext uri="{FF2B5EF4-FFF2-40B4-BE49-F238E27FC236}">
                    <a16:creationId xmlns:a16="http://schemas.microsoft.com/office/drawing/2014/main" id="{6C9B68FB-7E54-4D63-A607-9CA90284A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221" name="Picture 220">
                <a:extLst>
                  <a:ext uri="{FF2B5EF4-FFF2-40B4-BE49-F238E27FC236}">
                    <a16:creationId xmlns:a16="http://schemas.microsoft.com/office/drawing/2014/main" id="{0DCDCA2E-57AF-443E-BA31-83E05647F5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222" name="Picture 221">
                <a:extLst>
                  <a:ext uri="{FF2B5EF4-FFF2-40B4-BE49-F238E27FC236}">
                    <a16:creationId xmlns:a16="http://schemas.microsoft.com/office/drawing/2014/main" id="{D23BEE8F-FE2A-49B9-BB4B-970B0F61CC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223" name="Picture 222">
                <a:extLst>
                  <a:ext uri="{FF2B5EF4-FFF2-40B4-BE49-F238E27FC236}">
                    <a16:creationId xmlns:a16="http://schemas.microsoft.com/office/drawing/2014/main" id="{C60BC503-F66E-43EE-A67A-4259432F07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224" name="Group 223">
                <a:extLst>
                  <a:ext uri="{FF2B5EF4-FFF2-40B4-BE49-F238E27FC236}">
                    <a16:creationId xmlns:a16="http://schemas.microsoft.com/office/drawing/2014/main" id="{8838928D-C43B-4AF5-93A7-289707DCF1D2}"/>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226" name="Oval 225">
                  <a:extLst>
                    <a:ext uri="{FF2B5EF4-FFF2-40B4-BE49-F238E27FC236}">
                      <a16:creationId xmlns:a16="http://schemas.microsoft.com/office/drawing/2014/main" id="{E7E3AAEC-65FA-4A12-9ED7-1D801F82CDFD}"/>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E0B2AFA7-E5DD-4832-AB6D-1DBB690073F8}"/>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F165573D-822A-4CE0-B096-2618E20D3E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pic>
            <p:nvPicPr>
              <p:cNvPr id="225" name="Picture 224">
                <a:extLst>
                  <a:ext uri="{FF2B5EF4-FFF2-40B4-BE49-F238E27FC236}">
                    <a16:creationId xmlns:a16="http://schemas.microsoft.com/office/drawing/2014/main" id="{D885F31C-3EFF-40FD-84B6-B4D947000F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grpSp>
        <p:nvGrpSpPr>
          <p:cNvPr id="236" name="Group 235">
            <a:extLst>
              <a:ext uri="{FF2B5EF4-FFF2-40B4-BE49-F238E27FC236}">
                <a16:creationId xmlns:a16="http://schemas.microsoft.com/office/drawing/2014/main" id="{15B375E8-CEE4-47CF-BB50-DF49716C9E26}"/>
              </a:ext>
            </a:extLst>
          </p:cNvPr>
          <p:cNvGrpSpPr/>
          <p:nvPr/>
        </p:nvGrpSpPr>
        <p:grpSpPr>
          <a:xfrm>
            <a:off x="5852028" y="4824003"/>
            <a:ext cx="5250462" cy="1725788"/>
            <a:chOff x="5852028" y="4824003"/>
            <a:chExt cx="5250462" cy="1725788"/>
          </a:xfrm>
        </p:grpSpPr>
        <p:sp>
          <p:nvSpPr>
            <p:cNvPr id="237" name="Rounded Rectangle 92">
              <a:extLst>
                <a:ext uri="{FF2B5EF4-FFF2-40B4-BE49-F238E27FC236}">
                  <a16:creationId xmlns:a16="http://schemas.microsoft.com/office/drawing/2014/main" id="{A1AF6462-DB49-4178-86FB-89690166D292}"/>
                </a:ext>
              </a:extLst>
            </p:cNvPr>
            <p:cNvSpPr/>
            <p:nvPr/>
          </p:nvSpPr>
          <p:spPr>
            <a:xfrm>
              <a:off x="5852028" y="4824003"/>
              <a:ext cx="5250462" cy="1591536"/>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38" name="Rectangle: Rounded Corners 237">
              <a:extLst>
                <a:ext uri="{FF2B5EF4-FFF2-40B4-BE49-F238E27FC236}">
                  <a16:creationId xmlns:a16="http://schemas.microsoft.com/office/drawing/2014/main" id="{A7B710FC-3C54-457A-BA6B-49046A433253}"/>
                </a:ext>
              </a:extLst>
            </p:cNvPr>
            <p:cNvSpPr/>
            <p:nvPr/>
          </p:nvSpPr>
          <p:spPr>
            <a:xfrm>
              <a:off x="7249070" y="6232603"/>
              <a:ext cx="2464510" cy="317188"/>
            </a:xfrm>
            <a:prstGeom prst="roundRect">
              <a:avLst>
                <a:gd name="adj" fmla="val 0"/>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grpSp>
      <p:sp>
        <p:nvSpPr>
          <p:cNvPr id="239" name="TextBox 238">
            <a:extLst>
              <a:ext uri="{FF2B5EF4-FFF2-40B4-BE49-F238E27FC236}">
                <a16:creationId xmlns:a16="http://schemas.microsoft.com/office/drawing/2014/main" id="{C0D21059-0EFF-48AC-AEA8-8F8ACECB00BE}"/>
              </a:ext>
            </a:extLst>
          </p:cNvPr>
          <p:cNvSpPr txBox="1"/>
          <p:nvPr/>
        </p:nvSpPr>
        <p:spPr>
          <a:xfrm>
            <a:off x="5918002" y="5753635"/>
            <a:ext cx="2457412"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Hunt for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and persistent adversaries in your environment</a:t>
            </a:r>
          </a:p>
        </p:txBody>
      </p:sp>
      <p:sp>
        <p:nvSpPr>
          <p:cNvPr id="240" name="TextBox 239">
            <a:extLst>
              <a:ext uri="{FF2B5EF4-FFF2-40B4-BE49-F238E27FC236}">
                <a16:creationId xmlns:a16="http://schemas.microsoft.com/office/drawing/2014/main" id="{23C9D70F-AF28-48B7-86B4-2AE8C25420A2}"/>
              </a:ext>
            </a:extLst>
          </p:cNvPr>
          <p:cNvSpPr txBox="1"/>
          <p:nvPr/>
        </p:nvSpPr>
        <p:spPr>
          <a:xfrm>
            <a:off x="8376516" y="5753635"/>
            <a:ext cx="2669907" cy="387798"/>
          </a:xfrm>
          <a:prstGeom prst="rect">
            <a:avLst/>
          </a:prstGeom>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Respond to Threats </a:t>
            </a: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with seasoned professionals and deep expertise</a:t>
            </a:r>
          </a:p>
        </p:txBody>
      </p:sp>
      <p:grpSp>
        <p:nvGrpSpPr>
          <p:cNvPr id="241" name="Group 240">
            <a:extLst>
              <a:ext uri="{FF2B5EF4-FFF2-40B4-BE49-F238E27FC236}">
                <a16:creationId xmlns:a16="http://schemas.microsoft.com/office/drawing/2014/main" id="{4DA4089E-32CC-4465-B2CB-CC0B3F245EF9}"/>
              </a:ext>
            </a:extLst>
          </p:cNvPr>
          <p:cNvGrpSpPr/>
          <p:nvPr/>
        </p:nvGrpSpPr>
        <p:grpSpPr>
          <a:xfrm>
            <a:off x="10090794" y="1514098"/>
            <a:ext cx="1888259" cy="649451"/>
            <a:chOff x="9321724" y="198383"/>
            <a:chExt cx="1888259" cy="649451"/>
          </a:xfrm>
        </p:grpSpPr>
        <p:sp>
          <p:nvSpPr>
            <p:cNvPr id="242" name="Rectangle 241">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B176452D-343F-4BFE-9207-BA4136CC8BA7}"/>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43" name="Rectangle 242">
              <a:hlinkClick r:id="rId14" tooltip="SQL Threat Detection detects anomalous activities indicating unusual and potentially harmful attempts to access or exploit databases."/>
              <a:extLst>
                <a:ext uri="{FF2B5EF4-FFF2-40B4-BE49-F238E27FC236}">
                  <a16:creationId xmlns:a16="http://schemas.microsoft.com/office/drawing/2014/main" id="{41EFCC15-597D-4242-A232-4A4FB7A5CAC0}"/>
                </a:ext>
              </a:extLst>
            </p:cNvPr>
            <p:cNvSpPr/>
            <p:nvPr/>
          </p:nvSpPr>
          <p:spPr>
            <a:xfrm>
              <a:off x="9385593" y="273744"/>
              <a:ext cx="1824390" cy="461665"/>
            </a:xfrm>
            <a:prstGeom prst="rect">
              <a:avLst/>
            </a:prstGeom>
          </p:spPr>
          <p:txBody>
            <a:bodyPr wrap="square">
              <a:spAutoFit/>
            </a:bodyP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SQL </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sp>
        <p:nvSpPr>
          <p:cNvPr id="244" name="Rectangle 243">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6D0F4EB-0068-4A94-80C0-104794060EAD}"/>
              </a:ext>
            </a:extLst>
          </p:cNvPr>
          <p:cNvSpPr/>
          <p:nvPr/>
        </p:nvSpPr>
        <p:spPr>
          <a:xfrm>
            <a:off x="2543026" y="4140354"/>
            <a:ext cx="1738975" cy="4642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AV</a:t>
            </a:r>
          </a:p>
        </p:txBody>
      </p:sp>
      <p:sp>
        <p:nvSpPr>
          <p:cNvPr id="245" name="Rectangle 244">
            <a:hlinkClick r:id="rId1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601F19E9-2114-46C7-9C48-815508485AFF}"/>
              </a:ext>
            </a:extLst>
          </p:cNvPr>
          <p:cNvSpPr/>
          <p:nvPr/>
        </p:nvSpPr>
        <p:spPr>
          <a:xfrm>
            <a:off x="2540024" y="3213682"/>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grpSp>
        <p:nvGrpSpPr>
          <p:cNvPr id="246" name="Group 245">
            <a:extLst>
              <a:ext uri="{FF2B5EF4-FFF2-40B4-BE49-F238E27FC236}">
                <a16:creationId xmlns:a16="http://schemas.microsoft.com/office/drawing/2014/main" id="{69FE7BFB-8962-46FC-910C-F72354AD4E7A}"/>
              </a:ext>
            </a:extLst>
          </p:cNvPr>
          <p:cNvGrpSpPr/>
          <p:nvPr/>
        </p:nvGrpSpPr>
        <p:grpSpPr>
          <a:xfrm>
            <a:off x="10087689" y="3714770"/>
            <a:ext cx="1832077" cy="948617"/>
            <a:chOff x="10506874" y="3623840"/>
            <a:chExt cx="1832077" cy="948617"/>
          </a:xfrm>
        </p:grpSpPr>
        <p:sp>
          <p:nvSpPr>
            <p:cNvPr id="247" name="Rectangle 246">
              <a:hlinkClick r:id="rId16"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F9F89902-6D9F-43F1-BAB4-A2CF3DE4B717}"/>
                </a:ext>
              </a:extLst>
            </p:cNvPr>
            <p:cNvSpPr/>
            <p:nvPr/>
          </p:nvSpPr>
          <p:spPr>
            <a:xfrm>
              <a:off x="10506874" y="3623840"/>
              <a:ext cx="1832077" cy="635114"/>
            </a:xfrm>
            <a:prstGeom prst="rect">
              <a:avLst/>
            </a:prstGeom>
            <a:solidFill>
              <a:schemeClr val="bg1">
                <a:lumMod val="95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Defender ATP</a:t>
              </a:r>
            </a:p>
          </p:txBody>
        </p:sp>
        <p:grpSp>
          <p:nvGrpSpPr>
            <p:cNvPr id="248" name="Group 247">
              <a:extLst>
                <a:ext uri="{FF2B5EF4-FFF2-40B4-BE49-F238E27FC236}">
                  <a16:creationId xmlns:a16="http://schemas.microsoft.com/office/drawing/2014/main" id="{7DB3E80B-3FAD-436F-B189-7B0D7CA6925E}"/>
                </a:ext>
              </a:extLst>
            </p:cNvPr>
            <p:cNvGrpSpPr/>
            <p:nvPr/>
          </p:nvGrpSpPr>
          <p:grpSpPr>
            <a:xfrm>
              <a:off x="10832588" y="4097520"/>
              <a:ext cx="358399" cy="358305"/>
              <a:chOff x="-2449950" y="6464521"/>
              <a:chExt cx="609283" cy="609124"/>
            </a:xfrm>
          </p:grpSpPr>
          <p:sp>
            <p:nvSpPr>
              <p:cNvPr id="250" name="Rectangle: Rounded Corners 249">
                <a:extLst>
                  <a:ext uri="{FF2B5EF4-FFF2-40B4-BE49-F238E27FC236}">
                    <a16:creationId xmlns:a16="http://schemas.microsoft.com/office/drawing/2014/main" id="{2015B703-00BE-42E7-A797-DE1CA5274E12}"/>
                  </a:ext>
                </a:extLst>
              </p:cNvPr>
              <p:cNvSpPr/>
              <p:nvPr/>
            </p:nvSpPr>
            <p:spPr>
              <a:xfrm rot="2700000">
                <a:off x="-2380282" y="6533584"/>
                <a:ext cx="469945" cy="469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nvGrpSpPr>
              <p:cNvPr id="251" name="Group 250">
                <a:extLst>
                  <a:ext uri="{FF2B5EF4-FFF2-40B4-BE49-F238E27FC236}">
                    <a16:creationId xmlns:a16="http://schemas.microsoft.com/office/drawing/2014/main" id="{403591C2-CFC6-4997-90C2-BAB8ED8F2A40}"/>
                  </a:ext>
                </a:extLst>
              </p:cNvPr>
              <p:cNvGrpSpPr/>
              <p:nvPr/>
            </p:nvGrpSpPr>
            <p:grpSpPr bwMode="black">
              <a:xfrm>
                <a:off x="-2449950" y="6464521"/>
                <a:ext cx="609283" cy="609124"/>
                <a:chOff x="446088" y="2665413"/>
                <a:chExt cx="920750" cy="920750"/>
              </a:xfrm>
              <a:solidFill>
                <a:srgbClr val="FFFF00"/>
              </a:solidFill>
            </p:grpSpPr>
            <p:sp>
              <p:nvSpPr>
                <p:cNvPr id="252" name="Freeform 27">
                  <a:extLst>
                    <a:ext uri="{FF2B5EF4-FFF2-40B4-BE49-F238E27FC236}">
                      <a16:creationId xmlns:a16="http://schemas.microsoft.com/office/drawing/2014/main" id="{B7D9F7C6-4B44-44A8-AE45-8A6EA5051CB0}"/>
                    </a:ext>
                  </a:extLst>
                </p:cNvPr>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53" name="Freeform 28">
                  <a:extLst>
                    <a:ext uri="{FF2B5EF4-FFF2-40B4-BE49-F238E27FC236}">
                      <a16:creationId xmlns:a16="http://schemas.microsoft.com/office/drawing/2014/main" id="{E5EBCEC7-7CE4-44DE-9097-8B5B6F11D78F}"/>
                    </a:ext>
                  </a:extLst>
                </p:cNvPr>
                <p:cNvSpPr>
                  <a:spLocks noEditPoints="1"/>
                </p:cNvSpPr>
                <p:nvPr/>
              </p:nvSpPr>
              <p:spPr bwMode="black">
                <a:xfrm>
                  <a:off x="514348" y="2732087"/>
                  <a:ext cx="785812"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grpSp>
        <p:sp>
          <p:nvSpPr>
            <p:cNvPr id="249" name="TextBox 248">
              <a:extLst>
                <a:ext uri="{FF2B5EF4-FFF2-40B4-BE49-F238E27FC236}">
                  <a16:creationId xmlns:a16="http://schemas.microsoft.com/office/drawing/2014/main" id="{7DF43FFA-F26E-4C23-A806-28A306EC872E}"/>
                </a:ext>
              </a:extLst>
            </p:cNvPr>
            <p:cNvSpPr txBox="1"/>
            <p:nvPr/>
          </p:nvSpPr>
          <p:spPr>
            <a:xfrm>
              <a:off x="11060527" y="4295458"/>
              <a:ext cx="10316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ROADMAP</a:t>
              </a:r>
            </a:p>
          </p:txBody>
        </p:sp>
      </p:grpSp>
      <p:pic>
        <p:nvPicPr>
          <p:cNvPr id="254" name="Picture 253">
            <a:extLst>
              <a:ext uri="{FF2B5EF4-FFF2-40B4-BE49-F238E27FC236}">
                <a16:creationId xmlns:a16="http://schemas.microsoft.com/office/drawing/2014/main" id="{3BA15D79-8EDC-4633-856D-1C6880629FAD}"/>
              </a:ext>
            </a:extLst>
          </p:cNvPr>
          <p:cNvPicPr>
            <a:picLocks noChangeAspect="1"/>
          </p:cNvPicPr>
          <p:nvPr/>
        </p:nvPicPr>
        <p:blipFill>
          <a:blip r:embed="rId17"/>
          <a:stretch>
            <a:fillRect/>
          </a:stretch>
        </p:blipFill>
        <p:spPr>
          <a:xfrm>
            <a:off x="959546" y="5022345"/>
            <a:ext cx="2181948" cy="1227346"/>
          </a:xfrm>
          <a:prstGeom prst="rect">
            <a:avLst/>
          </a:prstGeom>
          <a:effectLst/>
        </p:spPr>
      </p:pic>
      <p:pic>
        <p:nvPicPr>
          <p:cNvPr id="255" name="Picture 254">
            <a:extLst>
              <a:ext uri="{FF2B5EF4-FFF2-40B4-BE49-F238E27FC236}">
                <a16:creationId xmlns:a16="http://schemas.microsoft.com/office/drawing/2014/main" id="{E458478A-E0FA-47E9-9A3C-F7B9D27AA12D}"/>
              </a:ext>
            </a:extLst>
          </p:cNvPr>
          <p:cNvPicPr>
            <a:picLocks noChangeAspect="1"/>
          </p:cNvPicPr>
          <p:nvPr/>
        </p:nvPicPr>
        <p:blipFill>
          <a:blip r:embed="rId18"/>
          <a:stretch>
            <a:fillRect/>
          </a:stretch>
        </p:blipFill>
        <p:spPr>
          <a:xfrm>
            <a:off x="1643975" y="5352730"/>
            <a:ext cx="2181948" cy="1227346"/>
          </a:xfrm>
          <a:prstGeom prst="rect">
            <a:avLst/>
          </a:prstGeom>
          <a:effectLst/>
        </p:spPr>
      </p:pic>
      <p:grpSp>
        <p:nvGrpSpPr>
          <p:cNvPr id="256" name="Group 255">
            <a:extLst>
              <a:ext uri="{FF2B5EF4-FFF2-40B4-BE49-F238E27FC236}">
                <a16:creationId xmlns:a16="http://schemas.microsoft.com/office/drawing/2014/main" id="{AFF24718-7F23-4D8B-A6EC-A6DA027FE779}"/>
              </a:ext>
            </a:extLst>
          </p:cNvPr>
          <p:cNvGrpSpPr/>
          <p:nvPr/>
        </p:nvGrpSpPr>
        <p:grpSpPr>
          <a:xfrm>
            <a:off x="285601" y="4119878"/>
            <a:ext cx="2565586" cy="485183"/>
            <a:chOff x="2856920" y="1473703"/>
            <a:chExt cx="1295424" cy="244980"/>
          </a:xfrm>
        </p:grpSpPr>
        <p:grpSp>
          <p:nvGrpSpPr>
            <p:cNvPr id="257" name="Group 256">
              <a:extLst>
                <a:ext uri="{FF2B5EF4-FFF2-40B4-BE49-F238E27FC236}">
                  <a16:creationId xmlns:a16="http://schemas.microsoft.com/office/drawing/2014/main" id="{23FDC747-CD44-460D-99B2-5F0077EF50E3}"/>
                </a:ext>
              </a:extLst>
            </p:cNvPr>
            <p:cNvGrpSpPr/>
            <p:nvPr/>
          </p:nvGrpSpPr>
          <p:grpSpPr>
            <a:xfrm>
              <a:off x="2856920" y="1484042"/>
              <a:ext cx="1004008" cy="234641"/>
              <a:chOff x="2856920" y="1484042"/>
              <a:chExt cx="1004008" cy="234641"/>
            </a:xfrm>
          </p:grpSpPr>
          <p:pic>
            <p:nvPicPr>
              <p:cNvPr id="259" name="Picture 258">
                <a:extLst>
                  <a:ext uri="{FF2B5EF4-FFF2-40B4-BE49-F238E27FC236}">
                    <a16:creationId xmlns:a16="http://schemas.microsoft.com/office/drawing/2014/main" id="{8E88295C-2E55-48A6-A487-683F1250AEE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9917" y="1496637"/>
                <a:ext cx="116904" cy="138531"/>
              </a:xfrm>
              <a:prstGeom prst="rect">
                <a:avLst/>
              </a:prstGeom>
            </p:spPr>
          </p:pic>
          <p:sp>
            <p:nvSpPr>
              <p:cNvPr id="260" name="Rectangle 259">
                <a:extLst>
                  <a:ext uri="{FF2B5EF4-FFF2-40B4-BE49-F238E27FC236}">
                    <a16:creationId xmlns:a16="http://schemas.microsoft.com/office/drawing/2014/main" id="{676BD0CB-FA10-4CDF-9EF2-4204ED446088}"/>
                  </a:ext>
                </a:extLst>
              </p:cNvPr>
              <p:cNvSpPr/>
              <p:nvPr/>
            </p:nvSpPr>
            <p:spPr>
              <a:xfrm>
                <a:off x="2856920" y="1484042"/>
                <a:ext cx="1004008" cy="234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grpSp>
        <p:sp>
          <p:nvSpPr>
            <p:cNvPr id="258" name="Rectangle 257">
              <a:extLst>
                <a:ext uri="{FF2B5EF4-FFF2-40B4-BE49-F238E27FC236}">
                  <a16:creationId xmlns:a16="http://schemas.microsoft.com/office/drawing/2014/main" id="{5BBB7758-EA14-45C3-BF9C-4BB774D0E5DC}"/>
                </a:ext>
              </a:extLst>
            </p:cNvPr>
            <p:cNvSpPr/>
            <p:nvPr/>
          </p:nvSpPr>
          <p:spPr>
            <a:xfrm>
              <a:off x="2872299" y="1473703"/>
              <a:ext cx="1280045" cy="23310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a:t>
              </a:r>
              <a:b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Intelligence</a:t>
              </a:r>
            </a:p>
          </p:txBody>
        </p:sp>
      </p:grpSp>
      <p:sp>
        <p:nvSpPr>
          <p:cNvPr id="261" name="Rectangle 260">
            <a:hlinkClick r:id="rId20"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6653CDD7-B3F4-4D52-A09F-1C7C3A96D85A}"/>
              </a:ext>
            </a:extLst>
          </p:cNvPr>
          <p:cNvSpPr/>
          <p:nvPr/>
        </p:nvSpPr>
        <p:spPr>
          <a:xfrm>
            <a:off x="282314" y="3217816"/>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 365 ATP</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Email gateway</a:t>
            </a:r>
          </a:p>
          <a:p>
            <a:pPr marL="2286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Anti-malware</a:t>
            </a:r>
          </a:p>
        </p:txBody>
      </p:sp>
      <p:sp>
        <p:nvSpPr>
          <p:cNvPr id="262" name="TextBox 261">
            <a:extLst>
              <a:ext uri="{FF2B5EF4-FFF2-40B4-BE49-F238E27FC236}">
                <a16:creationId xmlns:a16="http://schemas.microsoft.com/office/drawing/2014/main" id="{427501C2-A74C-4835-8D66-CCBAD513E3E4}"/>
              </a:ext>
            </a:extLst>
          </p:cNvPr>
          <p:cNvSpPr txBox="1"/>
          <p:nvPr/>
        </p:nvSpPr>
        <p:spPr>
          <a:xfrm>
            <a:off x="1105899" y="4772408"/>
            <a:ext cx="3404696" cy="240066"/>
          </a:xfrm>
          <a:prstGeom prst="rect">
            <a:avLst/>
          </a:prstGeom>
          <a:noFill/>
        </p:spPr>
        <p:txBody>
          <a:bodyPr wrap="square" rtlCol="0">
            <a:spAutoFit/>
          </a:bodyPr>
          <a:lstStyle/>
          <a:p>
            <a:pPr marL="0" marR="0" lvl="0" indent="0" algn="l" defTabSz="914225" rtl="0" eaLnBrk="1" fontAlgn="auto" latinLnBrk="0" hangingPunct="1">
              <a:lnSpc>
                <a:spcPct val="80000"/>
              </a:lnSpc>
              <a:spcBef>
                <a:spcPts val="0"/>
              </a:spcBef>
              <a:spcAft>
                <a:spcPts val="0"/>
              </a:spcAft>
              <a:buClrTx/>
              <a:buSzTx/>
              <a:buFontTx/>
              <a:buNone/>
              <a:tabLst/>
              <a:defRPr/>
            </a:pPr>
            <a:r>
              <a:rPr kumimoji="0" lang="en-US" sz="1200" b="1" i="0" u="none" strike="noStrike" kern="0" cap="none" spc="40" normalizeH="0" baseline="0" noProof="0">
                <a:ln>
                  <a:noFill/>
                </a:ln>
                <a:gradFill>
                  <a:gsLst>
                    <a:gs pos="4000">
                      <a:srgbClr val="1A1A1A"/>
                    </a:gs>
                    <a:gs pos="100000">
                      <a:srgbClr val="1A1A1A"/>
                    </a:gs>
                  </a:gsLst>
                  <a:lin ang="5400000" scaled="0"/>
                </a:gradFill>
                <a:effectLst/>
                <a:uLnTx/>
                <a:uFillTx/>
                <a:latin typeface="Segoe UI"/>
                <a:ea typeface="+mn-ea"/>
                <a:cs typeface="+mn-cs"/>
              </a:rPr>
              <a:t>INTELLIGENCE AND ANALYSIS</a:t>
            </a:r>
          </a:p>
        </p:txBody>
      </p:sp>
      <p:grpSp>
        <p:nvGrpSpPr>
          <p:cNvPr id="263" name="Group 262">
            <a:extLst>
              <a:ext uri="{FF2B5EF4-FFF2-40B4-BE49-F238E27FC236}">
                <a16:creationId xmlns:a16="http://schemas.microsoft.com/office/drawing/2014/main" id="{DE563C38-C8B6-403C-B92F-3E49BD2EBDD1}"/>
              </a:ext>
            </a:extLst>
          </p:cNvPr>
          <p:cNvGrpSpPr/>
          <p:nvPr/>
        </p:nvGrpSpPr>
        <p:grpSpPr>
          <a:xfrm>
            <a:off x="5967842" y="5018224"/>
            <a:ext cx="5022504" cy="480701"/>
            <a:chOff x="1366923" y="749767"/>
            <a:chExt cx="3367087" cy="322262"/>
          </a:xfrm>
        </p:grpSpPr>
        <p:sp>
          <p:nvSpPr>
            <p:cNvPr id="264" name="Freeform: Shape 263">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BBDFFCA0-C816-4F29-BFEB-C7903E1669E5}"/>
                </a:ext>
              </a:extLst>
            </p:cNvPr>
            <p:cNvSpPr/>
            <p:nvPr/>
          </p:nvSpPr>
          <p:spPr>
            <a:xfrm>
              <a:off x="1366923" y="749767"/>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5" name="Rectangle 264">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4DBAD87A-402C-41CC-9FE7-F066868D91D0}"/>
                </a:ext>
              </a:extLst>
            </p:cNvPr>
            <p:cNvSpPr/>
            <p:nvPr/>
          </p:nvSpPr>
          <p:spPr>
            <a:xfrm>
              <a:off x="1545639" y="755991"/>
              <a:ext cx="1432247" cy="29662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Cybersecurity Operations Service (COS)</a:t>
              </a:r>
            </a:p>
          </p:txBody>
        </p:sp>
      </p:grpSp>
      <p:grpSp>
        <p:nvGrpSpPr>
          <p:cNvPr id="266" name="Group 265">
            <a:extLst>
              <a:ext uri="{FF2B5EF4-FFF2-40B4-BE49-F238E27FC236}">
                <a16:creationId xmlns:a16="http://schemas.microsoft.com/office/drawing/2014/main" id="{F0917D71-F3F1-45C6-A75D-4394EDD2D15B}"/>
              </a:ext>
            </a:extLst>
          </p:cNvPr>
          <p:cNvGrpSpPr/>
          <p:nvPr/>
        </p:nvGrpSpPr>
        <p:grpSpPr>
          <a:xfrm>
            <a:off x="5967842" y="5220104"/>
            <a:ext cx="5022504" cy="480701"/>
            <a:chOff x="1365377" y="878942"/>
            <a:chExt cx="3367087" cy="322262"/>
          </a:xfrm>
        </p:grpSpPr>
        <p:sp>
          <p:nvSpPr>
            <p:cNvPr id="267" name="Freeform: Shape 266">
              <a:hlinkClick r:id="rId2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E5D71D56-8EE9-440D-8AB6-D63166D1F09F}"/>
                </a:ext>
              </a:extLst>
            </p:cNvPr>
            <p:cNvSpPr/>
            <p:nvPr/>
          </p:nvSpPr>
          <p:spPr>
            <a:xfrm rot="10800000">
              <a:off x="1365377" y="878942"/>
              <a:ext cx="3367087" cy="322262"/>
            </a:xfrm>
            <a:custGeom>
              <a:avLst/>
              <a:gdLst>
                <a:gd name="connsiteX0" fmla="*/ 0 w 3367087"/>
                <a:gd name="connsiteY0" fmla="*/ 0 h 328612"/>
                <a:gd name="connsiteX1" fmla="*/ 0 w 3367087"/>
                <a:gd name="connsiteY1" fmla="*/ 328612 h 328612"/>
                <a:gd name="connsiteX2" fmla="*/ 1638300 w 3367087"/>
                <a:gd name="connsiteY2" fmla="*/ 328612 h 328612"/>
                <a:gd name="connsiteX3" fmla="*/ 1638300 w 3367087"/>
                <a:gd name="connsiteY3" fmla="*/ 71437 h 328612"/>
                <a:gd name="connsiteX4" fmla="*/ 3367087 w 3367087"/>
                <a:gd name="connsiteY4" fmla="*/ 71437 h 328612"/>
                <a:gd name="connsiteX5" fmla="*/ 3367087 w 3367087"/>
                <a:gd name="connsiteY5" fmla="*/ 0 h 328612"/>
                <a:gd name="connsiteX6" fmla="*/ 0 w 3367087"/>
                <a:gd name="connsiteY6"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087" h="328612">
                  <a:moveTo>
                    <a:pt x="0" y="0"/>
                  </a:moveTo>
                  <a:lnTo>
                    <a:pt x="0" y="328612"/>
                  </a:lnTo>
                  <a:lnTo>
                    <a:pt x="1638300" y="328612"/>
                  </a:lnTo>
                  <a:lnTo>
                    <a:pt x="1638300" y="71437"/>
                  </a:lnTo>
                  <a:lnTo>
                    <a:pt x="3367087" y="71437"/>
                  </a:lnTo>
                  <a:lnTo>
                    <a:pt x="3367087" y="0"/>
                  </a:lnTo>
                  <a:lnTo>
                    <a:pt x="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sp>
          <p:nvSpPr>
            <p:cNvPr id="268" name="Rectangle 267">
              <a:hlinkClick r:id="rId2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25BD1107-DB15-4411-9F87-C80DD6ED7093}"/>
                </a:ext>
              </a:extLst>
            </p:cNvPr>
            <p:cNvSpPr/>
            <p:nvPr/>
          </p:nvSpPr>
          <p:spPr>
            <a:xfrm>
              <a:off x="3324407" y="891451"/>
              <a:ext cx="1394728" cy="29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Incident Response and Recovery Services</a:t>
              </a:r>
            </a:p>
          </p:txBody>
        </p:sp>
      </p:grpSp>
      <p:grpSp>
        <p:nvGrpSpPr>
          <p:cNvPr id="269" name="Group 268">
            <a:extLst>
              <a:ext uri="{FF2B5EF4-FFF2-40B4-BE49-F238E27FC236}">
                <a16:creationId xmlns:a16="http://schemas.microsoft.com/office/drawing/2014/main" id="{F76229E1-8429-4FE3-AD38-DD1369409E1B}"/>
              </a:ext>
            </a:extLst>
          </p:cNvPr>
          <p:cNvGrpSpPr/>
          <p:nvPr/>
        </p:nvGrpSpPr>
        <p:grpSpPr>
          <a:xfrm>
            <a:off x="517671" y="1675295"/>
            <a:ext cx="742442" cy="742442"/>
            <a:chOff x="568549" y="3165243"/>
            <a:chExt cx="749586" cy="749586"/>
          </a:xfrm>
        </p:grpSpPr>
        <p:sp>
          <p:nvSpPr>
            <p:cNvPr id="270" name="Oval 269">
              <a:extLst>
                <a:ext uri="{FF2B5EF4-FFF2-40B4-BE49-F238E27FC236}">
                  <a16:creationId xmlns:a16="http://schemas.microsoft.com/office/drawing/2014/main" id="{694B438F-436C-444E-9C47-5E4E67433B2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reeform 12">
              <a:extLst>
                <a:ext uri="{FF2B5EF4-FFF2-40B4-BE49-F238E27FC236}">
                  <a16:creationId xmlns:a16="http://schemas.microsoft.com/office/drawing/2014/main" id="{A2A3B116-CE07-48FA-839A-59AD25B3D3F1}"/>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24">
              <a:extLst>
                <a:ext uri="{FF2B5EF4-FFF2-40B4-BE49-F238E27FC236}">
                  <a16:creationId xmlns:a16="http://schemas.microsoft.com/office/drawing/2014/main" id="{9C11A9A5-3330-40A6-9DDF-8CE8291BB530}"/>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7AAD820-3906-4543-8ED3-F4C02D7FBCE0}"/>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B6444C40-050D-4082-958C-BF60657E95C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5" name="Group 274">
            <a:extLst>
              <a:ext uri="{FF2B5EF4-FFF2-40B4-BE49-F238E27FC236}">
                <a16:creationId xmlns:a16="http://schemas.microsoft.com/office/drawing/2014/main" id="{1CFAFAF6-4EF0-43CA-AC3B-77B9654259BD}"/>
              </a:ext>
            </a:extLst>
          </p:cNvPr>
          <p:cNvGrpSpPr/>
          <p:nvPr/>
        </p:nvGrpSpPr>
        <p:grpSpPr>
          <a:xfrm>
            <a:off x="7095461" y="1596533"/>
            <a:ext cx="2830911" cy="608933"/>
            <a:chOff x="7095461" y="1596533"/>
            <a:chExt cx="2830911" cy="608933"/>
          </a:xfrm>
        </p:grpSpPr>
        <p:sp>
          <p:nvSpPr>
            <p:cNvPr id="276" name="Rounded Rectangle 139">
              <a:extLst>
                <a:ext uri="{FF2B5EF4-FFF2-40B4-BE49-F238E27FC236}">
                  <a16:creationId xmlns:a16="http://schemas.microsoft.com/office/drawing/2014/main" id="{2D8A8CD8-E4BD-4E27-A188-D94473D09CD0}"/>
                </a:ext>
              </a:extLst>
            </p:cNvPr>
            <p:cNvSpPr/>
            <p:nvPr/>
          </p:nvSpPr>
          <p:spPr>
            <a:xfrm>
              <a:off x="7522945" y="1617476"/>
              <a:ext cx="2403427" cy="567046"/>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Cloud Infrastructure</a:t>
              </a:r>
            </a:p>
          </p:txBody>
        </p:sp>
        <p:grpSp>
          <p:nvGrpSpPr>
            <p:cNvPr id="277" name="Group 276">
              <a:extLst>
                <a:ext uri="{FF2B5EF4-FFF2-40B4-BE49-F238E27FC236}">
                  <a16:creationId xmlns:a16="http://schemas.microsoft.com/office/drawing/2014/main" id="{600B9437-5AD8-4525-8452-D3B2F1651EDC}"/>
                </a:ext>
              </a:extLst>
            </p:cNvPr>
            <p:cNvGrpSpPr/>
            <p:nvPr/>
          </p:nvGrpSpPr>
          <p:grpSpPr>
            <a:xfrm>
              <a:off x="7095461" y="1596533"/>
              <a:ext cx="608933" cy="608933"/>
              <a:chOff x="7277716" y="1724773"/>
              <a:chExt cx="474228" cy="474228"/>
            </a:xfrm>
          </p:grpSpPr>
          <p:sp>
            <p:nvSpPr>
              <p:cNvPr id="278" name="Oval 277">
                <a:extLst>
                  <a:ext uri="{FF2B5EF4-FFF2-40B4-BE49-F238E27FC236}">
                    <a16:creationId xmlns:a16="http://schemas.microsoft.com/office/drawing/2014/main" id="{C8E209A3-B461-4705-A2A5-49B9641DF92D}"/>
                  </a:ext>
                </a:extLst>
              </p:cNvPr>
              <p:cNvSpPr/>
              <p:nvPr/>
            </p:nvSpPr>
            <p:spPr bwMode="auto">
              <a:xfrm>
                <a:off x="7277716" y="1724773"/>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2B15EA0-9C96-444B-B2C3-89AD0F9749FC}"/>
                  </a:ext>
                </a:extLst>
              </p:cNvPr>
              <p:cNvPicPr>
                <a:picLocks noChangeAspect="1"/>
              </p:cNvPicPr>
              <p:nvPr/>
            </p:nvPicPr>
            <p:blipFill>
              <a:blip r:embed="rId23"/>
              <a:stretch>
                <a:fillRect/>
              </a:stretch>
            </p:blipFill>
            <p:spPr>
              <a:xfrm>
                <a:off x="7340758" y="1847407"/>
                <a:ext cx="348145" cy="228961"/>
              </a:xfrm>
              <a:prstGeom prst="rect">
                <a:avLst/>
              </a:prstGeom>
            </p:spPr>
          </p:pic>
        </p:grpSp>
      </p:grpSp>
      <p:grpSp>
        <p:nvGrpSpPr>
          <p:cNvPr id="280" name="Group 279">
            <a:extLst>
              <a:ext uri="{FF2B5EF4-FFF2-40B4-BE49-F238E27FC236}">
                <a16:creationId xmlns:a16="http://schemas.microsoft.com/office/drawing/2014/main" id="{1CAB57E9-610E-4EFC-B84E-46A81E499468}"/>
              </a:ext>
            </a:extLst>
          </p:cNvPr>
          <p:cNvGrpSpPr/>
          <p:nvPr/>
        </p:nvGrpSpPr>
        <p:grpSpPr>
          <a:xfrm>
            <a:off x="2096978" y="2008650"/>
            <a:ext cx="2247982" cy="642877"/>
            <a:chOff x="2096978" y="2008650"/>
            <a:chExt cx="2247982" cy="642877"/>
          </a:xfrm>
        </p:grpSpPr>
        <p:sp>
          <p:nvSpPr>
            <p:cNvPr id="281" name="Rounded Rectangle 128">
              <a:extLst>
                <a:ext uri="{FF2B5EF4-FFF2-40B4-BE49-F238E27FC236}">
                  <a16:creationId xmlns:a16="http://schemas.microsoft.com/office/drawing/2014/main" id="{C9763592-BC8C-4B5A-A288-DE979A56EBA9}"/>
                </a:ext>
              </a:extLst>
            </p:cNvPr>
            <p:cNvSpPr/>
            <p:nvPr/>
          </p:nvSpPr>
          <p:spPr>
            <a:xfrm>
              <a:off x="2568010" y="2147918"/>
              <a:ext cx="1776950" cy="364341"/>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Data on SaaS</a:t>
              </a:r>
            </a:p>
          </p:txBody>
        </p:sp>
        <p:grpSp>
          <p:nvGrpSpPr>
            <p:cNvPr id="282" name="Group 281">
              <a:extLst>
                <a:ext uri="{FF2B5EF4-FFF2-40B4-BE49-F238E27FC236}">
                  <a16:creationId xmlns:a16="http://schemas.microsoft.com/office/drawing/2014/main" id="{02D97839-5B11-40D1-8CB6-154166201921}"/>
                </a:ext>
              </a:extLst>
            </p:cNvPr>
            <p:cNvGrpSpPr>
              <a:grpSpLocks noChangeAspect="1"/>
            </p:cNvGrpSpPr>
            <p:nvPr/>
          </p:nvGrpSpPr>
          <p:grpSpPr>
            <a:xfrm>
              <a:off x="2096978" y="2008650"/>
              <a:ext cx="642877" cy="642877"/>
              <a:chOff x="2609116" y="2352808"/>
              <a:chExt cx="548640" cy="548640"/>
            </a:xfrm>
          </p:grpSpPr>
          <p:sp>
            <p:nvSpPr>
              <p:cNvPr id="283" name="Oval 282">
                <a:extLst>
                  <a:ext uri="{FF2B5EF4-FFF2-40B4-BE49-F238E27FC236}">
                    <a16:creationId xmlns:a16="http://schemas.microsoft.com/office/drawing/2014/main" id="{7F964A26-2F33-4EB7-A9A4-D0E2B1C62BED}"/>
                  </a:ext>
                </a:extLst>
              </p:cNvPr>
              <p:cNvSpPr/>
              <p:nvPr/>
            </p:nvSpPr>
            <p:spPr bwMode="auto">
              <a:xfrm>
                <a:off x="2609116" y="2352808"/>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283">
                <a:extLst>
                  <a:ext uri="{FF2B5EF4-FFF2-40B4-BE49-F238E27FC236}">
                    <a16:creationId xmlns:a16="http://schemas.microsoft.com/office/drawing/2014/main" id="{3E57CE83-BA2B-4653-B3CB-8CC66CB7BEE8}"/>
                  </a:ext>
                </a:extLst>
              </p:cNvPr>
              <p:cNvGrpSpPr/>
              <p:nvPr/>
            </p:nvGrpSpPr>
            <p:grpSpPr>
              <a:xfrm>
                <a:off x="2671447" y="2495944"/>
                <a:ext cx="423978" cy="262368"/>
                <a:chOff x="2812968" y="1871753"/>
                <a:chExt cx="787801" cy="487510"/>
              </a:xfrm>
            </p:grpSpPr>
            <p:sp>
              <p:nvSpPr>
                <p:cNvPr id="285" name="Freeform 13" title="Icon of a cloud">
                  <a:extLst>
                    <a:ext uri="{FF2B5EF4-FFF2-40B4-BE49-F238E27FC236}">
                      <a16:creationId xmlns:a16="http://schemas.microsoft.com/office/drawing/2014/main" id="{F8F9A4D5-0D32-4B38-A19F-9556A94921E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64F84A2B-F6DA-49BF-A31B-3002B9AA7706}"/>
                    </a:ext>
                  </a:extLst>
                </p:cNvPr>
                <p:cNvSpPr/>
                <p:nvPr/>
              </p:nvSpPr>
              <p:spPr bwMode="auto">
                <a:xfrm>
                  <a:off x="3062691" y="1896811"/>
                  <a:ext cx="538078" cy="354997"/>
                </a:xfrm>
                <a:prstGeom prst="rect">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296B5771-015D-4524-9232-9AF29FBDFAA9}"/>
                    </a:ext>
                  </a:extLst>
                </p:cNvPr>
                <p:cNvGrpSpPr/>
                <p:nvPr/>
              </p:nvGrpSpPr>
              <p:grpSpPr>
                <a:xfrm>
                  <a:off x="3085686" y="1871753"/>
                  <a:ext cx="457020" cy="365760"/>
                  <a:chOff x="1668862" y="4866500"/>
                  <a:chExt cx="457020" cy="365760"/>
                </a:xfrm>
              </p:grpSpPr>
              <p:sp>
                <p:nvSpPr>
                  <p:cNvPr id="288" name="Browser" title="Icon of a browser window">
                    <a:extLst>
                      <a:ext uri="{FF2B5EF4-FFF2-40B4-BE49-F238E27FC236}">
                        <a16:creationId xmlns:a16="http://schemas.microsoft.com/office/drawing/2014/main" id="{02B66FA6-6D92-4BD6-BD90-27D56FCE431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Processing_E9F5" title="Icon of two interlocked gears">
                    <a:extLst>
                      <a:ext uri="{FF2B5EF4-FFF2-40B4-BE49-F238E27FC236}">
                        <a16:creationId xmlns:a16="http://schemas.microsoft.com/office/drawing/2014/main" id="{C64A0809-F653-46B5-A9B9-4368956EC99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nvGrpSpPr>
          <p:cNvPr id="290" name="Group 289">
            <a:extLst>
              <a:ext uri="{FF2B5EF4-FFF2-40B4-BE49-F238E27FC236}">
                <a16:creationId xmlns:a16="http://schemas.microsoft.com/office/drawing/2014/main" id="{8366503F-6CA4-4C01-9FF0-22AC34AB5757}"/>
              </a:ext>
            </a:extLst>
          </p:cNvPr>
          <p:cNvGrpSpPr/>
          <p:nvPr/>
        </p:nvGrpSpPr>
        <p:grpSpPr>
          <a:xfrm>
            <a:off x="4321829" y="2669960"/>
            <a:ext cx="2829726" cy="642877"/>
            <a:chOff x="4321829" y="2669960"/>
            <a:chExt cx="2829726" cy="642877"/>
          </a:xfrm>
        </p:grpSpPr>
        <p:grpSp>
          <p:nvGrpSpPr>
            <p:cNvPr id="291" name="Group 290">
              <a:extLst>
                <a:ext uri="{FF2B5EF4-FFF2-40B4-BE49-F238E27FC236}">
                  <a16:creationId xmlns:a16="http://schemas.microsoft.com/office/drawing/2014/main" id="{B30BD115-2573-44EC-956C-BFC9A519FC19}"/>
                </a:ext>
              </a:extLst>
            </p:cNvPr>
            <p:cNvGrpSpPr/>
            <p:nvPr/>
          </p:nvGrpSpPr>
          <p:grpSpPr>
            <a:xfrm>
              <a:off x="4321829" y="2669960"/>
              <a:ext cx="2414253" cy="642877"/>
              <a:chOff x="4321829" y="2664513"/>
              <a:chExt cx="2414253" cy="642877"/>
            </a:xfrm>
          </p:grpSpPr>
          <p:sp>
            <p:nvSpPr>
              <p:cNvPr id="299" name="Rounded Rectangle 133">
                <a:extLst>
                  <a:ext uri="{FF2B5EF4-FFF2-40B4-BE49-F238E27FC236}">
                    <a16:creationId xmlns:a16="http://schemas.microsoft.com/office/drawing/2014/main" id="{C80C71D1-269A-450D-ABC5-0A49B404B82E}"/>
                  </a:ext>
                </a:extLst>
              </p:cNvPr>
              <p:cNvSpPr/>
              <p:nvPr/>
            </p:nvSpPr>
            <p:spPr>
              <a:xfrm>
                <a:off x="4687858" y="2812549"/>
                <a:ext cx="2048224" cy="34210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a:t>
                </a:r>
              </a:p>
            </p:txBody>
          </p:sp>
          <p:grpSp>
            <p:nvGrpSpPr>
              <p:cNvPr id="300" name="Group 299">
                <a:extLst>
                  <a:ext uri="{FF2B5EF4-FFF2-40B4-BE49-F238E27FC236}">
                    <a16:creationId xmlns:a16="http://schemas.microsoft.com/office/drawing/2014/main" id="{347B86F7-28A6-42FC-94E4-F2B2554F334C}"/>
                  </a:ext>
                </a:extLst>
              </p:cNvPr>
              <p:cNvGrpSpPr>
                <a:grpSpLocks noChangeAspect="1"/>
              </p:cNvGrpSpPr>
              <p:nvPr/>
            </p:nvGrpSpPr>
            <p:grpSpPr>
              <a:xfrm>
                <a:off x="4321829" y="2664513"/>
                <a:ext cx="642877" cy="642877"/>
                <a:chOff x="7730319" y="3175380"/>
                <a:chExt cx="940106" cy="940106"/>
              </a:xfrm>
            </p:grpSpPr>
            <p:sp>
              <p:nvSpPr>
                <p:cNvPr id="301" name="Oval 300">
                  <a:extLst>
                    <a:ext uri="{FF2B5EF4-FFF2-40B4-BE49-F238E27FC236}">
                      <a16:creationId xmlns:a16="http://schemas.microsoft.com/office/drawing/2014/main" id="{F44DBF3B-E097-43CF-821B-E5F5FD912822}"/>
                    </a:ext>
                  </a:extLst>
                </p:cNvPr>
                <p:cNvSpPr/>
                <p:nvPr/>
              </p:nvSpPr>
              <p:spPr bwMode="auto">
                <a:xfrm>
                  <a:off x="7730319" y="3175380"/>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2" name="Picture 301">
                  <a:extLst>
                    <a:ext uri="{FF2B5EF4-FFF2-40B4-BE49-F238E27FC236}">
                      <a16:creationId xmlns:a16="http://schemas.microsoft.com/office/drawing/2014/main" id="{893538CA-AB97-43C7-A923-550974F0169B}"/>
                    </a:ext>
                  </a:extLst>
                </p:cNvPr>
                <p:cNvPicPr>
                  <a:picLocks noChangeAspect="1"/>
                </p:cNvPicPr>
                <p:nvPr/>
              </p:nvPicPr>
              <p:blipFill>
                <a:blip r:embed="rId24"/>
                <a:stretch>
                  <a:fillRect/>
                </a:stretch>
              </p:blipFill>
              <p:spPr>
                <a:xfrm>
                  <a:off x="7904837" y="3448410"/>
                  <a:ext cx="591071" cy="394047"/>
                </a:xfrm>
                <a:prstGeom prst="rect">
                  <a:avLst/>
                </a:prstGeom>
              </p:spPr>
            </p:pic>
          </p:grpSp>
        </p:grpSp>
        <p:grpSp>
          <p:nvGrpSpPr>
            <p:cNvPr id="292" name="Group 291">
              <a:extLst>
                <a:ext uri="{FF2B5EF4-FFF2-40B4-BE49-F238E27FC236}">
                  <a16:creationId xmlns:a16="http://schemas.microsoft.com/office/drawing/2014/main" id="{4D30DF0A-9FAF-41E2-8F8D-8C84737A57D3}"/>
                </a:ext>
              </a:extLst>
            </p:cNvPr>
            <p:cNvGrpSpPr>
              <a:grpSpLocks noChangeAspect="1"/>
            </p:cNvGrpSpPr>
            <p:nvPr/>
          </p:nvGrpSpPr>
          <p:grpSpPr>
            <a:xfrm>
              <a:off x="6508678" y="2669960"/>
              <a:ext cx="642877" cy="642877"/>
              <a:chOff x="6167369" y="2066320"/>
              <a:chExt cx="457200" cy="457200"/>
            </a:xfrm>
          </p:grpSpPr>
          <p:sp>
            <p:nvSpPr>
              <p:cNvPr id="293" name="Oval 292">
                <a:extLst>
                  <a:ext uri="{FF2B5EF4-FFF2-40B4-BE49-F238E27FC236}">
                    <a16:creationId xmlns:a16="http://schemas.microsoft.com/office/drawing/2014/main" id="{1339E035-B303-433C-8A73-196597554CE0}"/>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8">
                <a:extLst>
                  <a:ext uri="{FF2B5EF4-FFF2-40B4-BE49-F238E27FC236}">
                    <a16:creationId xmlns:a16="http://schemas.microsoft.com/office/drawing/2014/main" id="{F46B8009-A09E-4D7F-BDC6-471C95A8C811}"/>
                  </a:ext>
                </a:extLst>
              </p:cNvPr>
              <p:cNvGrpSpPr>
                <a:grpSpLocks noChangeAspect="1"/>
              </p:cNvGrpSpPr>
              <p:nvPr/>
            </p:nvGrpSpPr>
            <p:grpSpPr bwMode="auto">
              <a:xfrm>
                <a:off x="6233321" y="2133159"/>
                <a:ext cx="325296" cy="323522"/>
                <a:chOff x="3897" y="412"/>
                <a:chExt cx="917" cy="912"/>
              </a:xfrm>
              <a:solidFill>
                <a:schemeClr val="bg1"/>
              </a:solidFill>
            </p:grpSpPr>
            <p:sp>
              <p:nvSpPr>
                <p:cNvPr id="295" name="Freeform 11">
                  <a:extLst>
                    <a:ext uri="{FF2B5EF4-FFF2-40B4-BE49-F238E27FC236}">
                      <a16:creationId xmlns:a16="http://schemas.microsoft.com/office/drawing/2014/main" id="{2A1BC4CD-E57D-482F-8DD0-EA1A64C39148}"/>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12">
                  <a:extLst>
                    <a:ext uri="{FF2B5EF4-FFF2-40B4-BE49-F238E27FC236}">
                      <a16:creationId xmlns:a16="http://schemas.microsoft.com/office/drawing/2014/main" id="{B40054AC-22A6-4B35-A7B0-D4B285534E2F}"/>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13">
                  <a:extLst>
                    <a:ext uri="{FF2B5EF4-FFF2-40B4-BE49-F238E27FC236}">
                      <a16:creationId xmlns:a16="http://schemas.microsoft.com/office/drawing/2014/main" id="{44A4F0E8-9849-491A-8B05-6B02998A88AE}"/>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Freeform 15">
                  <a:extLst>
                    <a:ext uri="{FF2B5EF4-FFF2-40B4-BE49-F238E27FC236}">
                      <a16:creationId xmlns:a16="http://schemas.microsoft.com/office/drawing/2014/main" id="{A871CFCD-B645-4E33-832E-2B844E9F69CC}"/>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303" name="Group 302">
            <a:extLst>
              <a:ext uri="{FF2B5EF4-FFF2-40B4-BE49-F238E27FC236}">
                <a16:creationId xmlns:a16="http://schemas.microsoft.com/office/drawing/2014/main" id="{DB267959-01E4-4D4C-BDF1-74C3B3F30BF1}"/>
              </a:ext>
            </a:extLst>
          </p:cNvPr>
          <p:cNvGrpSpPr/>
          <p:nvPr/>
        </p:nvGrpSpPr>
        <p:grpSpPr>
          <a:xfrm>
            <a:off x="7488961" y="3704019"/>
            <a:ext cx="2437410" cy="647807"/>
            <a:chOff x="7488961" y="3649904"/>
            <a:chExt cx="2437410" cy="647807"/>
          </a:xfrm>
        </p:grpSpPr>
        <p:sp>
          <p:nvSpPr>
            <p:cNvPr id="304" name="Rounded Rectangle 140">
              <a:extLst>
                <a:ext uri="{FF2B5EF4-FFF2-40B4-BE49-F238E27FC236}">
                  <a16:creationId xmlns:a16="http://schemas.microsoft.com/office/drawing/2014/main" id="{61D96800-DB69-4858-93B8-6539F876B328}"/>
                </a:ext>
              </a:extLst>
            </p:cNvPr>
            <p:cNvSpPr/>
            <p:nvPr/>
          </p:nvSpPr>
          <p:spPr>
            <a:xfrm>
              <a:off x="7789308" y="3649904"/>
              <a:ext cx="2137063" cy="647807"/>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Private Cloud </a:t>
              </a:r>
              <a:r>
                <a:rPr lang="en-US" sz="1200" b="1" kern="0" cap="all">
                  <a:gradFill>
                    <a:gsLst>
                      <a:gs pos="0">
                        <a:srgbClr val="0078D4"/>
                      </a:gs>
                      <a:gs pos="100000">
                        <a:srgbClr val="0078D4"/>
                      </a:gs>
                    </a:gsLst>
                    <a:lin ang="5400000" scaled="1"/>
                  </a:gradFill>
                  <a:latin typeface="Segoe UI"/>
                </a:rPr>
                <a:t>AND</a:t>
              </a: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On-Premises </a:t>
              </a:r>
              <a:b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br>
              <a:r>
                <a:rPr kumimoji="0" lang="en-US" sz="1200" b="1" i="0" u="none" strike="noStrike" kern="0" cap="all" spc="0" normalizeH="0" baseline="0" noProof="0">
                  <a:ln>
                    <a:noFill/>
                  </a:ln>
                  <a:gradFill>
                    <a:gsLst>
                      <a:gs pos="0">
                        <a:srgbClr val="0078D4"/>
                      </a:gs>
                      <a:gs pos="100000">
                        <a:srgbClr val="0078D4"/>
                      </a:gs>
                    </a:gsLst>
                    <a:lin ang="5400000" scaled="1"/>
                  </a:gradFill>
                  <a:effectLst/>
                  <a:uLnTx/>
                  <a:uFillTx/>
                  <a:latin typeface="Segoe UI"/>
                  <a:ea typeface="+mn-ea"/>
                  <a:cs typeface="+mn-cs"/>
                </a:rPr>
                <a:t>Infrastructure</a:t>
              </a:r>
            </a:p>
          </p:txBody>
        </p:sp>
        <p:grpSp>
          <p:nvGrpSpPr>
            <p:cNvPr id="305" name="Group 304">
              <a:extLst>
                <a:ext uri="{FF2B5EF4-FFF2-40B4-BE49-F238E27FC236}">
                  <a16:creationId xmlns:a16="http://schemas.microsoft.com/office/drawing/2014/main" id="{69AE7C26-F346-41FD-B4BD-6704A918BFEB}"/>
                </a:ext>
              </a:extLst>
            </p:cNvPr>
            <p:cNvGrpSpPr/>
            <p:nvPr/>
          </p:nvGrpSpPr>
          <p:grpSpPr>
            <a:xfrm>
              <a:off x="7488961" y="3698851"/>
              <a:ext cx="508212" cy="508212"/>
              <a:chOff x="7711887" y="3737977"/>
              <a:chExt cx="474228" cy="474228"/>
            </a:xfrm>
          </p:grpSpPr>
          <p:sp>
            <p:nvSpPr>
              <p:cNvPr id="306" name="Oval 305">
                <a:extLst>
                  <a:ext uri="{FF2B5EF4-FFF2-40B4-BE49-F238E27FC236}">
                    <a16:creationId xmlns:a16="http://schemas.microsoft.com/office/drawing/2014/main" id="{BC8C658B-79FB-43D8-B294-CB5BAF593EFF}"/>
                  </a:ext>
                </a:extLst>
              </p:cNvPr>
              <p:cNvSpPr/>
              <p:nvPr/>
            </p:nvSpPr>
            <p:spPr bwMode="auto">
              <a:xfrm>
                <a:off x="7711887" y="3737977"/>
                <a:ext cx="474228" cy="4742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building_1" title="Icon of two tall rectangular buildings of different heights">
                <a:extLst>
                  <a:ext uri="{FF2B5EF4-FFF2-40B4-BE49-F238E27FC236}">
                    <a16:creationId xmlns:a16="http://schemas.microsoft.com/office/drawing/2014/main" id="{C2C59EA0-A86F-4C4A-B814-6E1CB4F431D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08" name="Group 307">
            <a:extLst>
              <a:ext uri="{FF2B5EF4-FFF2-40B4-BE49-F238E27FC236}">
                <a16:creationId xmlns:a16="http://schemas.microsoft.com/office/drawing/2014/main" id="{B9823E4E-58A8-4D8C-9D52-BE0DD743088E}"/>
              </a:ext>
            </a:extLst>
          </p:cNvPr>
          <p:cNvGrpSpPr/>
          <p:nvPr/>
        </p:nvGrpSpPr>
        <p:grpSpPr>
          <a:xfrm>
            <a:off x="3067591" y="2664513"/>
            <a:ext cx="635581" cy="635581"/>
            <a:chOff x="5326526" y="3742819"/>
            <a:chExt cx="1067315" cy="1067315"/>
          </a:xfrm>
        </p:grpSpPr>
        <p:sp>
          <p:nvSpPr>
            <p:cNvPr id="309" name="Oval 308">
              <a:extLst>
                <a:ext uri="{FF2B5EF4-FFF2-40B4-BE49-F238E27FC236}">
                  <a16:creationId xmlns:a16="http://schemas.microsoft.com/office/drawing/2014/main" id="{FB44E282-D2A0-4B6F-B03F-94F02400A636}"/>
                </a:ext>
              </a:extLst>
            </p:cNvPr>
            <p:cNvSpPr/>
            <p:nvPr/>
          </p:nvSpPr>
          <p:spPr bwMode="auto">
            <a:xfrm>
              <a:off x="5326526" y="3742819"/>
              <a:ext cx="1067315" cy="10673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Laptop_E770" title="Icon of a laptop">
              <a:extLst>
                <a:ext uri="{FF2B5EF4-FFF2-40B4-BE49-F238E27FC236}">
                  <a16:creationId xmlns:a16="http://schemas.microsoft.com/office/drawing/2014/main" id="{F01C88FF-BC02-4D73-9ACB-2BFB4314FA60}"/>
                </a:ext>
              </a:extLst>
            </p:cNvPr>
            <p:cNvSpPr>
              <a:spLocks noChangeAspect="1" noEditPoints="1"/>
            </p:cNvSpPr>
            <p:nvPr/>
          </p:nvSpPr>
          <p:spPr bwMode="auto">
            <a:xfrm>
              <a:off x="5508781" y="4041995"/>
              <a:ext cx="702804" cy="4689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42223340-56BC-4D63-B70D-900027C45F6E}"/>
              </a:ext>
            </a:extLst>
          </p:cNvPr>
          <p:cNvGrpSpPr>
            <a:grpSpLocks noChangeAspect="1"/>
          </p:cNvGrpSpPr>
          <p:nvPr/>
        </p:nvGrpSpPr>
        <p:grpSpPr>
          <a:xfrm>
            <a:off x="1128530" y="2458599"/>
            <a:ext cx="642877" cy="642877"/>
            <a:chOff x="7730319" y="1929843"/>
            <a:chExt cx="940106" cy="940106"/>
          </a:xfrm>
        </p:grpSpPr>
        <p:sp>
          <p:nvSpPr>
            <p:cNvPr id="312" name="Oval 311">
              <a:extLst>
                <a:ext uri="{FF2B5EF4-FFF2-40B4-BE49-F238E27FC236}">
                  <a16:creationId xmlns:a16="http://schemas.microsoft.com/office/drawing/2014/main" id="{3E029652-F7CE-48D3-866F-9B2857FFCF0F}"/>
                </a:ext>
              </a:extLst>
            </p:cNvPr>
            <p:cNvSpPr/>
            <p:nvPr/>
          </p:nvSpPr>
          <p:spPr bwMode="auto">
            <a:xfrm>
              <a:off x="7730319" y="1929843"/>
              <a:ext cx="940106" cy="9401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CRMArticles_EFF5" title="Icon of two documents stacked together with writing on them">
              <a:extLst>
                <a:ext uri="{FF2B5EF4-FFF2-40B4-BE49-F238E27FC236}">
                  <a16:creationId xmlns:a16="http://schemas.microsoft.com/office/drawing/2014/main" id="{E013C1B6-23E4-4D16-BFC7-43BEA4A24785}"/>
                </a:ext>
              </a:extLst>
            </p:cNvPr>
            <p:cNvSpPr>
              <a:spLocks noChangeAspect="1" noEditPoints="1"/>
            </p:cNvSpPr>
            <p:nvPr/>
          </p:nvSpPr>
          <p:spPr bwMode="auto">
            <a:xfrm>
              <a:off x="7985864" y="2152280"/>
              <a:ext cx="429017" cy="49523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EA5469F7-D2D5-46BC-B6AE-6CC32ECFB220}"/>
              </a:ext>
            </a:extLst>
          </p:cNvPr>
          <p:cNvGrpSpPr/>
          <p:nvPr/>
        </p:nvGrpSpPr>
        <p:grpSpPr>
          <a:xfrm>
            <a:off x="8322177" y="2199600"/>
            <a:ext cx="2012843" cy="1469890"/>
            <a:chOff x="8322177" y="2199600"/>
            <a:chExt cx="2012843" cy="1469890"/>
          </a:xfrm>
        </p:grpSpPr>
        <p:sp>
          <p:nvSpPr>
            <p:cNvPr id="315" name="Rectangle 314">
              <a:hlinkClick r:id="rId25"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BD0A15BD-D913-4194-A914-C03C2BB9122B}"/>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117475"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00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Security Center</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rgbClr val="0078D4"/>
                      </a:gs>
                      <a:gs pos="100000">
                        <a:srgbClr val="0078D4"/>
                      </a:gs>
                    </a:gsLst>
                    <a:lin ang="5400000" scaled="0"/>
                  </a:gradFill>
                  <a:effectLst/>
                  <a:uLnTx/>
                  <a:uFillTx/>
                  <a:latin typeface="Segoe UI"/>
                  <a:ea typeface="+mn-ea"/>
                  <a:cs typeface="+mn-cs"/>
                </a:rPr>
                <a:t>Threat Protection</a:t>
              </a:r>
            </a:p>
            <a:p>
              <a:pPr marL="171450" marR="0" lvl="0" indent="-1174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rPr>
                <a:t>Threat Detection</a:t>
              </a:r>
            </a:p>
          </p:txBody>
        </p:sp>
        <p:grpSp>
          <p:nvGrpSpPr>
            <p:cNvPr id="316" name="Group 315">
              <a:extLst>
                <a:ext uri="{FF2B5EF4-FFF2-40B4-BE49-F238E27FC236}">
                  <a16:creationId xmlns:a16="http://schemas.microsoft.com/office/drawing/2014/main" id="{6D7C0E49-88B7-44F8-B20A-26BD76665D3B}"/>
                </a:ext>
              </a:extLst>
            </p:cNvPr>
            <p:cNvGrpSpPr/>
            <p:nvPr/>
          </p:nvGrpSpPr>
          <p:grpSpPr>
            <a:xfrm>
              <a:off x="8495110" y="2199600"/>
              <a:ext cx="198148" cy="1469890"/>
              <a:chOff x="8684052" y="2268386"/>
              <a:chExt cx="198148" cy="1469890"/>
            </a:xfrm>
          </p:grpSpPr>
          <p:sp>
            <p:nvSpPr>
              <p:cNvPr id="317" name="Oval 316">
                <a:extLst>
                  <a:ext uri="{FF2B5EF4-FFF2-40B4-BE49-F238E27FC236}">
                    <a16:creationId xmlns:a16="http://schemas.microsoft.com/office/drawing/2014/main" id="{0F76341B-AA12-4B24-9B7F-A23DF15E1A48}"/>
                  </a:ext>
                </a:extLst>
              </p:cNvPr>
              <p:cNvSpPr/>
              <p:nvPr/>
            </p:nvSpPr>
            <p:spPr>
              <a:xfrm rot="10800000">
                <a:off x="8782098" y="2268386"/>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18" name="Straight Connector 317">
                <a:extLst>
                  <a:ext uri="{FF2B5EF4-FFF2-40B4-BE49-F238E27FC236}">
                    <a16:creationId xmlns:a16="http://schemas.microsoft.com/office/drawing/2014/main" id="{9F1ECA3A-B7C4-4A22-849A-0187C8463475}"/>
                  </a:ext>
                </a:extLst>
              </p:cNvPr>
              <p:cNvCxnSpPr/>
              <p:nvPr/>
            </p:nvCxnSpPr>
            <p:spPr>
              <a:xfrm flipH="1">
                <a:off x="8832149" y="2372209"/>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319" name="Oval 318">
                <a:extLst>
                  <a:ext uri="{FF2B5EF4-FFF2-40B4-BE49-F238E27FC236}">
                    <a16:creationId xmlns:a16="http://schemas.microsoft.com/office/drawing/2014/main" id="{78074ADC-54DC-4432-9375-6CD87FB2CA54}"/>
                  </a:ext>
                </a:extLst>
              </p:cNvPr>
              <p:cNvSpPr/>
              <p:nvPr/>
            </p:nvSpPr>
            <p:spPr>
              <a:xfrm rot="10800000">
                <a:off x="8684052" y="3634453"/>
                <a:ext cx="100102" cy="10382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rgbClr val="1A1A1A"/>
                      </a:gs>
                      <a:gs pos="100000">
                        <a:srgbClr val="1A1A1A"/>
                      </a:gs>
                    </a:gsLst>
                    <a:lin ang="5400000" scaled="0"/>
                  </a:gradFill>
                  <a:effectLst/>
                  <a:uLnTx/>
                  <a:uFillTx/>
                  <a:latin typeface="Segoe UI"/>
                  <a:ea typeface="+mn-ea"/>
                  <a:cs typeface="+mn-cs"/>
                </a:endParaRPr>
              </a:p>
            </p:txBody>
          </p:sp>
          <p:cxnSp>
            <p:nvCxnSpPr>
              <p:cNvPr id="320" name="Straight Connector 319">
                <a:extLst>
                  <a:ext uri="{FF2B5EF4-FFF2-40B4-BE49-F238E27FC236}">
                    <a16:creationId xmlns:a16="http://schemas.microsoft.com/office/drawing/2014/main" id="{7FC32EAE-AF7F-4812-8E3C-14D70A5CB559}"/>
                  </a:ext>
                </a:extLst>
              </p:cNvPr>
              <p:cNvCxnSpPr/>
              <p:nvPr/>
            </p:nvCxnSpPr>
            <p:spPr>
              <a:xfrm flipH="1">
                <a:off x="8739123" y="3506095"/>
                <a:ext cx="2382" cy="121597"/>
              </a:xfrm>
              <a:prstGeom prst="lin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588263" y="457201"/>
            <a:ext cx="11018520" cy="923330"/>
          </a:xfrm>
          <a:gradFill flip="none" rotWithShape="1">
            <a:gsLst>
              <a:gs pos="0">
                <a:srgbClr val="EAEAEA"/>
              </a:gs>
              <a:gs pos="100000">
                <a:schemeClr val="bg2">
                  <a:alpha val="0"/>
                </a:schemeClr>
              </a:gs>
            </a:gsLst>
            <a:path path="rect">
              <a:fillToRect l="100000" t="100000"/>
            </a:path>
            <a:tileRect r="-100000" b="-100000"/>
          </a:gradFill>
        </p:spPr>
        <p:txBody>
          <a:bodyPr/>
          <a:lstStyle/>
          <a:p>
            <a:r>
              <a:rPr lang="en-US"/>
              <a:t>Maximize internal visibility </a:t>
            </a:r>
            <a:br>
              <a:rPr lang="en-US"/>
            </a:br>
            <a:r>
              <a:rPr lang="en-US" sz="2400" b="0">
                <a:gradFill>
                  <a:gsLst>
                    <a:gs pos="1250">
                      <a:srgbClr val="1A1A1A"/>
                    </a:gs>
                    <a:gs pos="100000">
                      <a:srgbClr val="1A1A1A"/>
                    </a:gs>
                  </a:gsLst>
                  <a:lin ang="5400000" scaled="0"/>
                </a:gradFill>
                <a:latin typeface="Segoe UI"/>
              </a:rPr>
              <a:t>Apply Threat Insights Across Your Hybrid Cloud Estate</a:t>
            </a:r>
            <a:endParaRPr lang="en-US" sz="2000" b="0"/>
          </a:p>
        </p:txBody>
      </p:sp>
    </p:spTree>
    <p:extLst>
      <p:ext uri="{BB962C8B-B14F-4D97-AF65-F5344CB8AC3E}">
        <p14:creationId xmlns:p14="http://schemas.microsoft.com/office/powerpoint/2010/main" val="227610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anim calcmode="lin" valueType="num">
                                      <p:cBhvr>
                                        <p:cTn id="8" dur="1000" fill="hold"/>
                                        <p:tgtEl>
                                          <p:spTgt spid="311"/>
                                        </p:tgtEl>
                                        <p:attrNameLst>
                                          <p:attrName>ppt_x</p:attrName>
                                        </p:attrNameLst>
                                      </p:cBhvr>
                                      <p:tavLst>
                                        <p:tav tm="0">
                                          <p:val>
                                            <p:strVal val="#ppt_x"/>
                                          </p:val>
                                        </p:tav>
                                        <p:tav tm="100000">
                                          <p:val>
                                            <p:strVal val="#ppt_x"/>
                                          </p:val>
                                        </p:tav>
                                      </p:tavLst>
                                    </p:anim>
                                    <p:anim calcmode="lin" valueType="num">
                                      <p:cBhvr>
                                        <p:cTn id="9" dur="1000" fill="hold"/>
                                        <p:tgtEl>
                                          <p:spTgt spid="3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000"/>
                                        <p:tgtEl>
                                          <p:spTgt spid="280"/>
                                        </p:tgtEl>
                                      </p:cBhvr>
                                    </p:animEffect>
                                    <p:anim calcmode="lin" valueType="num">
                                      <p:cBhvr>
                                        <p:cTn id="13" dur="1000" fill="hold"/>
                                        <p:tgtEl>
                                          <p:spTgt spid="280"/>
                                        </p:tgtEl>
                                        <p:attrNameLst>
                                          <p:attrName>ppt_x</p:attrName>
                                        </p:attrNameLst>
                                      </p:cBhvr>
                                      <p:tavLst>
                                        <p:tav tm="0">
                                          <p:val>
                                            <p:strVal val="#ppt_x"/>
                                          </p:val>
                                        </p:tav>
                                        <p:tav tm="100000">
                                          <p:val>
                                            <p:strVal val="#ppt_x"/>
                                          </p:val>
                                        </p:tav>
                                      </p:tavLst>
                                    </p:anim>
                                    <p:anim calcmode="lin" valueType="num">
                                      <p:cBhvr>
                                        <p:cTn id="14" dur="1000" fill="hold"/>
                                        <p:tgtEl>
                                          <p:spTgt spid="2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08"/>
                                        </p:tgtEl>
                                        <p:attrNameLst>
                                          <p:attrName>style.visibility</p:attrName>
                                        </p:attrNameLst>
                                      </p:cBhvr>
                                      <p:to>
                                        <p:strVal val="visible"/>
                                      </p:to>
                                    </p:set>
                                    <p:animEffect transition="in" filter="fade">
                                      <p:cBhvr>
                                        <p:cTn id="17" dur="1000"/>
                                        <p:tgtEl>
                                          <p:spTgt spid="308"/>
                                        </p:tgtEl>
                                      </p:cBhvr>
                                    </p:animEffect>
                                    <p:anim calcmode="lin" valueType="num">
                                      <p:cBhvr>
                                        <p:cTn id="18" dur="1000" fill="hold"/>
                                        <p:tgtEl>
                                          <p:spTgt spid="308"/>
                                        </p:tgtEl>
                                        <p:attrNameLst>
                                          <p:attrName>ppt_x</p:attrName>
                                        </p:attrNameLst>
                                      </p:cBhvr>
                                      <p:tavLst>
                                        <p:tav tm="0">
                                          <p:val>
                                            <p:strVal val="#ppt_x"/>
                                          </p:val>
                                        </p:tav>
                                        <p:tav tm="100000">
                                          <p:val>
                                            <p:strVal val="#ppt_x"/>
                                          </p:val>
                                        </p:tav>
                                      </p:tavLst>
                                    </p:anim>
                                    <p:anim calcmode="lin" valueType="num">
                                      <p:cBhvr>
                                        <p:cTn id="19" dur="1000" fill="hold"/>
                                        <p:tgtEl>
                                          <p:spTgt spid="3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anim calcmode="lin" valueType="num">
                                      <p:cBhvr>
                                        <p:cTn id="23" dur="1000" fill="hold"/>
                                        <p:tgtEl>
                                          <p:spTgt spid="290"/>
                                        </p:tgtEl>
                                        <p:attrNameLst>
                                          <p:attrName>ppt_x</p:attrName>
                                        </p:attrNameLst>
                                      </p:cBhvr>
                                      <p:tavLst>
                                        <p:tav tm="0">
                                          <p:val>
                                            <p:strVal val="#ppt_x"/>
                                          </p:val>
                                        </p:tav>
                                        <p:tav tm="100000">
                                          <p:val>
                                            <p:strVal val="#ppt_x"/>
                                          </p:val>
                                        </p:tav>
                                      </p:tavLst>
                                    </p:anim>
                                    <p:anim calcmode="lin" valueType="num">
                                      <p:cBhvr>
                                        <p:cTn id="24" dur="1000" fill="hold"/>
                                        <p:tgtEl>
                                          <p:spTgt spid="2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anim calcmode="lin" valueType="num">
                                      <p:cBhvr>
                                        <p:cTn id="28" dur="1000" fill="hold"/>
                                        <p:tgtEl>
                                          <p:spTgt spid="275"/>
                                        </p:tgtEl>
                                        <p:attrNameLst>
                                          <p:attrName>ppt_x</p:attrName>
                                        </p:attrNameLst>
                                      </p:cBhvr>
                                      <p:tavLst>
                                        <p:tav tm="0">
                                          <p:val>
                                            <p:strVal val="#ppt_x"/>
                                          </p:val>
                                        </p:tav>
                                        <p:tav tm="100000">
                                          <p:val>
                                            <p:strVal val="#ppt_x"/>
                                          </p:val>
                                        </p:tav>
                                      </p:tavLst>
                                    </p:anim>
                                    <p:anim calcmode="lin" valueType="num">
                                      <p:cBhvr>
                                        <p:cTn id="29" dur="1000" fill="hold"/>
                                        <p:tgtEl>
                                          <p:spTgt spid="27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1000"/>
                                        <p:tgtEl>
                                          <p:spTgt spid="303"/>
                                        </p:tgtEl>
                                      </p:cBhvr>
                                    </p:animEffect>
                                    <p:anim calcmode="lin" valueType="num">
                                      <p:cBhvr>
                                        <p:cTn id="33" dur="1000" fill="hold"/>
                                        <p:tgtEl>
                                          <p:spTgt spid="303"/>
                                        </p:tgtEl>
                                        <p:attrNameLst>
                                          <p:attrName>ppt_x</p:attrName>
                                        </p:attrNameLst>
                                      </p:cBhvr>
                                      <p:tavLst>
                                        <p:tav tm="0">
                                          <p:val>
                                            <p:strVal val="#ppt_x"/>
                                          </p:val>
                                        </p:tav>
                                        <p:tav tm="100000">
                                          <p:val>
                                            <p:strVal val="#ppt_x"/>
                                          </p:val>
                                        </p:tav>
                                      </p:tavLst>
                                    </p:anim>
                                    <p:anim calcmode="lin" valueType="num">
                                      <p:cBhvr>
                                        <p:cTn id="34" dur="1000" fill="hold"/>
                                        <p:tgtEl>
                                          <p:spTgt spid="303"/>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69"/>
                                        </p:tgtEl>
                                        <p:attrNameLst>
                                          <p:attrName>style.visibility</p:attrName>
                                        </p:attrNameLst>
                                      </p:cBhvr>
                                      <p:to>
                                        <p:strVal val="visible"/>
                                      </p:to>
                                    </p:set>
                                    <p:anim calcmode="lin" valueType="num">
                                      <p:cBhvr>
                                        <p:cTn id="38" dur="500" fill="hold"/>
                                        <p:tgtEl>
                                          <p:spTgt spid="269"/>
                                        </p:tgtEl>
                                        <p:attrNameLst>
                                          <p:attrName>ppt_w</p:attrName>
                                        </p:attrNameLst>
                                      </p:cBhvr>
                                      <p:tavLst>
                                        <p:tav tm="0">
                                          <p:val>
                                            <p:fltVal val="0"/>
                                          </p:val>
                                        </p:tav>
                                        <p:tav tm="100000">
                                          <p:val>
                                            <p:strVal val="#ppt_w"/>
                                          </p:val>
                                        </p:tav>
                                      </p:tavLst>
                                    </p:anim>
                                    <p:anim calcmode="lin" valueType="num">
                                      <p:cBhvr>
                                        <p:cTn id="39" dur="500" fill="hold"/>
                                        <p:tgtEl>
                                          <p:spTgt spid="269"/>
                                        </p:tgtEl>
                                        <p:attrNameLst>
                                          <p:attrName>ppt_h</p:attrName>
                                        </p:attrNameLst>
                                      </p:cBhvr>
                                      <p:tavLst>
                                        <p:tav tm="0">
                                          <p:val>
                                            <p:fltVal val="0"/>
                                          </p:val>
                                        </p:tav>
                                        <p:tav tm="100000">
                                          <p:val>
                                            <p:strVal val="#ppt_h"/>
                                          </p:val>
                                        </p:tav>
                                      </p:tavLst>
                                    </p:anim>
                                    <p:animEffect transition="in" filter="fade">
                                      <p:cBhvr>
                                        <p:cTn id="40" dur="500"/>
                                        <p:tgtEl>
                                          <p:spTgt spid="269"/>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wipe(left)">
                                      <p:cBhvr>
                                        <p:cTn id="44" dur="500"/>
                                        <p:tgtEl>
                                          <p:spTgt spid="205"/>
                                        </p:tgtEl>
                                      </p:cBhvr>
                                    </p:animEffect>
                                  </p:childTnLst>
                                </p:cTn>
                              </p:par>
                              <p:par>
                                <p:cTn id="45" presetID="22" presetClass="entr" presetSubtype="8" fill="hold" nodeType="with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wipe(left)">
                                      <p:cBhvr>
                                        <p:cTn id="47" dur="500"/>
                                        <p:tgtEl>
                                          <p:spTgt spid="206"/>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wipe(left)">
                                      <p:cBhvr>
                                        <p:cTn id="51" dur="500"/>
                                        <p:tgtEl>
                                          <p:spTgt spid="207"/>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left)">
                                      <p:cBhvr>
                                        <p:cTn id="55" dur="500"/>
                                        <p:tgtEl>
                                          <p:spTgt spid="208"/>
                                        </p:tgtEl>
                                      </p:cBhvr>
                                    </p:animEffect>
                                  </p:childTnLst>
                                </p:cTn>
                              </p:par>
                              <p:par>
                                <p:cTn id="56" presetID="22" presetClass="entr" presetSubtype="2" fill="hold" nodeType="withEffect">
                                  <p:stCondLst>
                                    <p:cond delay="0"/>
                                  </p:stCondLst>
                                  <p:childTnLst>
                                    <p:set>
                                      <p:cBhvr>
                                        <p:cTn id="57" dur="1" fill="hold">
                                          <p:stCondLst>
                                            <p:cond delay="0"/>
                                          </p:stCondLst>
                                        </p:cTn>
                                        <p:tgtEl>
                                          <p:spTgt spid="209"/>
                                        </p:tgtEl>
                                        <p:attrNameLst>
                                          <p:attrName>style.visibility</p:attrName>
                                        </p:attrNameLst>
                                      </p:cBhvr>
                                      <p:to>
                                        <p:strVal val="visible"/>
                                      </p:to>
                                    </p:set>
                                    <p:animEffect transition="in" filter="wipe(right)">
                                      <p:cBhvr>
                                        <p:cTn id="58" dur="500"/>
                                        <p:tgtEl>
                                          <p:spTgt spid="209"/>
                                        </p:tgtEl>
                                      </p:cBhvr>
                                    </p:animEffect>
                                  </p:childTnLst>
                                </p:cTn>
                              </p:par>
                              <p:par>
                                <p:cTn id="59" presetID="22" presetClass="entr" presetSubtype="8"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wipe(left)">
                                      <p:cBhvr>
                                        <p:cTn id="61" dur="500"/>
                                        <p:tgtEl>
                                          <p:spTgt spid="2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1"/>
                                        </p:tgtEl>
                                        <p:attrNameLst>
                                          <p:attrName>style.visibility</p:attrName>
                                        </p:attrNameLst>
                                      </p:cBhvr>
                                      <p:to>
                                        <p:strVal val="visible"/>
                                      </p:to>
                                    </p:set>
                                    <p:animEffect transition="in" filter="fade">
                                      <p:cBhvr>
                                        <p:cTn id="64" dur="500"/>
                                        <p:tgtEl>
                                          <p:spTgt spid="261"/>
                                        </p:tgtEl>
                                      </p:cBhvr>
                                    </p:animEffect>
                                  </p:childTnLst>
                                </p:cTn>
                              </p:par>
                              <p:par>
                                <p:cTn id="65" presetID="10" presetClass="entr" presetSubtype="0" fill="hold" nodeType="withEffect">
                                  <p:stCondLst>
                                    <p:cond delay="0"/>
                                  </p:stCondLst>
                                  <p:childTnLst>
                                    <p:set>
                                      <p:cBhvr>
                                        <p:cTn id="66" dur="1" fill="hold">
                                          <p:stCondLst>
                                            <p:cond delay="0"/>
                                          </p:stCondLst>
                                        </p:cTn>
                                        <p:tgtEl>
                                          <p:spTgt spid="256"/>
                                        </p:tgtEl>
                                        <p:attrNameLst>
                                          <p:attrName>style.visibility</p:attrName>
                                        </p:attrNameLst>
                                      </p:cBhvr>
                                      <p:to>
                                        <p:strVal val="visible"/>
                                      </p:to>
                                    </p:set>
                                    <p:animEffect transition="in" filter="fade">
                                      <p:cBhvr>
                                        <p:cTn id="67" dur="500"/>
                                        <p:tgtEl>
                                          <p:spTgt spid="256"/>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44"/>
                                        </p:tgtEl>
                                        <p:attrNameLst>
                                          <p:attrName>style.visibility</p:attrName>
                                        </p:attrNameLst>
                                      </p:cBhvr>
                                      <p:to>
                                        <p:strVal val="visible"/>
                                      </p:to>
                                    </p:set>
                                    <p:animEffect transition="in" filter="fade">
                                      <p:cBhvr>
                                        <p:cTn id="71" dur="500"/>
                                        <p:tgtEl>
                                          <p:spTgt spid="2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5"/>
                                        </p:tgtEl>
                                        <p:attrNameLst>
                                          <p:attrName>style.visibility</p:attrName>
                                        </p:attrNameLst>
                                      </p:cBhvr>
                                      <p:to>
                                        <p:strVal val="visible"/>
                                      </p:to>
                                    </p:set>
                                    <p:animEffect transition="in" filter="fade">
                                      <p:cBhvr>
                                        <p:cTn id="74" dur="500"/>
                                        <p:tgtEl>
                                          <p:spTgt spid="245"/>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4"/>
                                        </p:tgtEl>
                                        <p:attrNameLst>
                                          <p:attrName>style.visibility</p:attrName>
                                        </p:attrNameLst>
                                      </p:cBhvr>
                                      <p:to>
                                        <p:strVal val="visible"/>
                                      </p:to>
                                    </p:set>
                                    <p:animEffect transition="in" filter="fade">
                                      <p:cBhvr>
                                        <p:cTn id="77" dur="500"/>
                                        <p:tgtEl>
                                          <p:spTgt spid="204"/>
                                        </p:tgtEl>
                                      </p:cBhvr>
                                    </p:animEffect>
                                  </p:childTnLst>
                                </p:cTn>
                              </p:par>
                            </p:childTnLst>
                          </p:cTn>
                        </p:par>
                        <p:par>
                          <p:cTn id="78" fill="hold">
                            <p:stCondLst>
                              <p:cond delay="4500"/>
                            </p:stCondLst>
                            <p:childTnLst>
                              <p:par>
                                <p:cTn id="79" presetID="53" presetClass="entr" presetSubtype="16" fill="hold" nodeType="afterEffect">
                                  <p:stCondLst>
                                    <p:cond delay="0"/>
                                  </p:stCondLst>
                                  <p:childTnLst>
                                    <p:set>
                                      <p:cBhvr>
                                        <p:cTn id="80" dur="1" fill="hold">
                                          <p:stCondLst>
                                            <p:cond delay="0"/>
                                          </p:stCondLst>
                                        </p:cTn>
                                        <p:tgtEl>
                                          <p:spTgt spid="180"/>
                                        </p:tgtEl>
                                        <p:attrNameLst>
                                          <p:attrName>style.visibility</p:attrName>
                                        </p:attrNameLst>
                                      </p:cBhvr>
                                      <p:to>
                                        <p:strVal val="visible"/>
                                      </p:to>
                                    </p:set>
                                    <p:anim calcmode="lin" valueType="num">
                                      <p:cBhvr>
                                        <p:cTn id="81" dur="750" fill="hold"/>
                                        <p:tgtEl>
                                          <p:spTgt spid="180"/>
                                        </p:tgtEl>
                                        <p:attrNameLst>
                                          <p:attrName>ppt_w</p:attrName>
                                        </p:attrNameLst>
                                      </p:cBhvr>
                                      <p:tavLst>
                                        <p:tav tm="0">
                                          <p:val>
                                            <p:fltVal val="0"/>
                                          </p:val>
                                        </p:tav>
                                        <p:tav tm="100000">
                                          <p:val>
                                            <p:strVal val="#ppt_w"/>
                                          </p:val>
                                        </p:tav>
                                      </p:tavLst>
                                    </p:anim>
                                    <p:anim calcmode="lin" valueType="num">
                                      <p:cBhvr>
                                        <p:cTn id="82" dur="750" fill="hold"/>
                                        <p:tgtEl>
                                          <p:spTgt spid="180"/>
                                        </p:tgtEl>
                                        <p:attrNameLst>
                                          <p:attrName>ppt_h</p:attrName>
                                        </p:attrNameLst>
                                      </p:cBhvr>
                                      <p:tavLst>
                                        <p:tav tm="0">
                                          <p:val>
                                            <p:fltVal val="0"/>
                                          </p:val>
                                        </p:tav>
                                        <p:tav tm="100000">
                                          <p:val>
                                            <p:strVal val="#ppt_h"/>
                                          </p:val>
                                        </p:tav>
                                      </p:tavLst>
                                    </p:anim>
                                    <p:animEffect transition="in" filter="fade">
                                      <p:cBhvr>
                                        <p:cTn id="83" dur="750"/>
                                        <p:tgtEl>
                                          <p:spTgt spid="180"/>
                                        </p:tgtEl>
                                      </p:cBhvr>
                                    </p:animEffect>
                                  </p:childTnLst>
                                </p:cTn>
                              </p:par>
                              <p:par>
                                <p:cTn id="84" presetID="6" presetClass="entr" presetSubtype="32" fill="hold" nodeType="withEffect">
                                  <p:stCondLst>
                                    <p:cond delay="0"/>
                                  </p:stCondLst>
                                  <p:childTnLst>
                                    <p:set>
                                      <p:cBhvr>
                                        <p:cTn id="85" dur="1" fill="hold">
                                          <p:stCondLst>
                                            <p:cond delay="0"/>
                                          </p:stCondLst>
                                        </p:cTn>
                                        <p:tgtEl>
                                          <p:spTgt spid="179"/>
                                        </p:tgtEl>
                                        <p:attrNameLst>
                                          <p:attrName>style.visibility</p:attrName>
                                        </p:attrNameLst>
                                      </p:cBhvr>
                                      <p:to>
                                        <p:strVal val="visible"/>
                                      </p:to>
                                    </p:set>
                                    <p:animEffect transition="in" filter="circle(out)">
                                      <p:cBhvr>
                                        <p:cTn id="86" dur="1500"/>
                                        <p:tgtEl>
                                          <p:spTgt spid="179"/>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par>
                                <p:cTn id="91" presetID="6" presetClass="exit" presetSubtype="16" fill="hold" nodeType="withEffect">
                                  <p:stCondLst>
                                    <p:cond delay="0"/>
                                  </p:stCondLst>
                                  <p:childTnLst>
                                    <p:animEffect transition="out" filter="circle(in)">
                                      <p:cBhvr>
                                        <p:cTn id="92" dur="1250"/>
                                        <p:tgtEl>
                                          <p:spTgt spid="179"/>
                                        </p:tgtEl>
                                      </p:cBhvr>
                                    </p:animEffect>
                                    <p:set>
                                      <p:cBhvr>
                                        <p:cTn id="93" dur="1" fill="hold">
                                          <p:stCondLst>
                                            <p:cond delay="1249"/>
                                          </p:stCondLst>
                                        </p:cTn>
                                        <p:tgtEl>
                                          <p:spTgt spid="179"/>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11"/>
                                        </p:tgtEl>
                                        <p:attrNameLst>
                                          <p:attrName>style.visibility</p:attrName>
                                        </p:attrNameLst>
                                      </p:cBhvr>
                                      <p:to>
                                        <p:strVal val="visible"/>
                                      </p:to>
                                    </p:set>
                                    <p:animEffect transition="in" filter="fade">
                                      <p:cBhvr>
                                        <p:cTn id="96" dur="500"/>
                                        <p:tgtEl>
                                          <p:spTgt spid="211"/>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6" presetClass="entr" presetSubtype="32" fill="hold" nodeType="with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circle(out)">
                                      <p:cBhvr>
                                        <p:cTn id="103" dur="1000"/>
                                        <p:tgtEl>
                                          <p:spTgt spid="179"/>
                                        </p:tgtEl>
                                      </p:cBhvr>
                                    </p:animEffect>
                                  </p:childTnLst>
                                </p:cTn>
                              </p:par>
                            </p:childTnLst>
                          </p:cTn>
                        </p:par>
                        <p:par>
                          <p:cTn id="104" fill="hold">
                            <p:stCondLst>
                              <p:cond delay="8250"/>
                            </p:stCondLst>
                            <p:childTnLst>
                              <p:par>
                                <p:cTn id="105" presetID="10" presetClass="entr" presetSubtype="0" fill="hold" nodeType="afterEffect">
                                  <p:stCondLst>
                                    <p:cond delay="0"/>
                                  </p:stCondLst>
                                  <p:childTnLst>
                                    <p:set>
                                      <p:cBhvr>
                                        <p:cTn id="106" dur="1" fill="hold">
                                          <p:stCondLst>
                                            <p:cond delay="0"/>
                                          </p:stCondLst>
                                        </p:cTn>
                                        <p:tgtEl>
                                          <p:spTgt spid="314"/>
                                        </p:tgtEl>
                                        <p:attrNameLst>
                                          <p:attrName>style.visibility</p:attrName>
                                        </p:attrNameLst>
                                      </p:cBhvr>
                                      <p:to>
                                        <p:strVal val="visible"/>
                                      </p:to>
                                    </p:set>
                                    <p:animEffect transition="in" filter="fade">
                                      <p:cBhvr>
                                        <p:cTn id="107" dur="500"/>
                                        <p:tgtEl>
                                          <p:spTgt spid="314"/>
                                        </p:tgtEl>
                                      </p:cBhvr>
                                    </p:animEffect>
                                  </p:childTnLst>
                                </p:cTn>
                              </p:par>
                              <p:par>
                                <p:cTn id="108" presetID="10" presetClass="entr" presetSubtype="0" fill="hold" nodeType="withEffect">
                                  <p:stCondLst>
                                    <p:cond delay="250"/>
                                  </p:stCondLst>
                                  <p:childTnLst>
                                    <p:set>
                                      <p:cBhvr>
                                        <p:cTn id="109" dur="1" fill="hold">
                                          <p:stCondLst>
                                            <p:cond delay="0"/>
                                          </p:stCondLst>
                                        </p:cTn>
                                        <p:tgtEl>
                                          <p:spTgt spid="246"/>
                                        </p:tgtEl>
                                        <p:attrNameLst>
                                          <p:attrName>style.visibility</p:attrName>
                                        </p:attrNameLst>
                                      </p:cBhvr>
                                      <p:to>
                                        <p:strVal val="visible"/>
                                      </p:to>
                                    </p:set>
                                    <p:animEffect transition="in" filter="fade">
                                      <p:cBhvr>
                                        <p:cTn id="110" dur="500"/>
                                        <p:tgtEl>
                                          <p:spTgt spid="246"/>
                                        </p:tgtEl>
                                      </p:cBhvr>
                                    </p:animEffect>
                                  </p:childTnLst>
                                </p:cTn>
                              </p:par>
                              <p:par>
                                <p:cTn id="111" presetID="6" presetClass="exit" presetSubtype="16" fill="hold" nodeType="withEffect">
                                  <p:stCondLst>
                                    <p:cond delay="250"/>
                                  </p:stCondLst>
                                  <p:childTnLst>
                                    <p:animEffect transition="out" filter="circle(in)">
                                      <p:cBhvr>
                                        <p:cTn id="112" dur="1000"/>
                                        <p:tgtEl>
                                          <p:spTgt spid="179"/>
                                        </p:tgtEl>
                                      </p:cBhvr>
                                    </p:animEffect>
                                    <p:set>
                                      <p:cBhvr>
                                        <p:cTn id="113" dur="1" fill="hold">
                                          <p:stCondLst>
                                            <p:cond delay="999"/>
                                          </p:stCondLst>
                                        </p:cTn>
                                        <p:tgtEl>
                                          <p:spTgt spid="179"/>
                                        </p:tgtEl>
                                        <p:attrNameLst>
                                          <p:attrName>style.visibility</p:attrName>
                                        </p:attrNameLst>
                                      </p:cBhvr>
                                      <p:to>
                                        <p:strVal val="hidden"/>
                                      </p:to>
                                    </p:set>
                                  </p:childTnLst>
                                </p:cTn>
                              </p:par>
                              <p:par>
                                <p:cTn id="114" presetID="10" presetClass="entr" presetSubtype="0" fill="hold" nodeType="withEffect">
                                  <p:stCondLst>
                                    <p:cond delay="500"/>
                                  </p:stCondLst>
                                  <p:childTnLst>
                                    <p:set>
                                      <p:cBhvr>
                                        <p:cTn id="115" dur="1" fill="hold">
                                          <p:stCondLst>
                                            <p:cond delay="0"/>
                                          </p:stCondLst>
                                        </p:cTn>
                                        <p:tgtEl>
                                          <p:spTgt spid="241"/>
                                        </p:tgtEl>
                                        <p:attrNameLst>
                                          <p:attrName>style.visibility</p:attrName>
                                        </p:attrNameLst>
                                      </p:cBhvr>
                                      <p:to>
                                        <p:strVal val="visible"/>
                                      </p:to>
                                    </p:set>
                                    <p:animEffect transition="in" filter="fade">
                                      <p:cBhvr>
                                        <p:cTn id="116" dur="500"/>
                                        <p:tgtEl>
                                          <p:spTgt spid="241"/>
                                        </p:tgtEl>
                                      </p:cBhvr>
                                    </p:animEffect>
                                  </p:childTnLst>
                                </p:cTn>
                              </p:par>
                              <p:par>
                                <p:cTn id="117" presetID="10" presetClass="entr" presetSubtype="0" fill="hold" nodeType="withEffect">
                                  <p:stCondLst>
                                    <p:cond delay="750"/>
                                  </p:stCondLst>
                                  <p:childTnLst>
                                    <p:set>
                                      <p:cBhvr>
                                        <p:cTn id="118" dur="1" fill="hold">
                                          <p:stCondLst>
                                            <p:cond delay="0"/>
                                          </p:stCondLst>
                                        </p:cTn>
                                        <p:tgtEl>
                                          <p:spTgt spid="216"/>
                                        </p:tgtEl>
                                        <p:attrNameLst>
                                          <p:attrName>style.visibility</p:attrName>
                                        </p:attrNameLst>
                                      </p:cBhvr>
                                      <p:to>
                                        <p:strVal val="visible"/>
                                      </p:to>
                                    </p:set>
                                    <p:animEffect transition="in" filter="fade">
                                      <p:cBhvr>
                                        <p:cTn id="119" dur="500"/>
                                        <p:tgtEl>
                                          <p:spTgt spid="216"/>
                                        </p:tgtEl>
                                      </p:cBhvr>
                                    </p:animEffect>
                                  </p:childTnLst>
                                </p:cTn>
                              </p:par>
                              <p:par>
                                <p:cTn id="120" presetID="6" presetClass="entr" presetSubtype="32" fill="hold" nodeType="withEffect">
                                  <p:stCondLst>
                                    <p:cond delay="1500"/>
                                  </p:stCondLst>
                                  <p:childTnLst>
                                    <p:set>
                                      <p:cBhvr>
                                        <p:cTn id="121" dur="1" fill="hold">
                                          <p:stCondLst>
                                            <p:cond delay="0"/>
                                          </p:stCondLst>
                                        </p:cTn>
                                        <p:tgtEl>
                                          <p:spTgt spid="179"/>
                                        </p:tgtEl>
                                        <p:attrNameLst>
                                          <p:attrName>style.visibility</p:attrName>
                                        </p:attrNameLst>
                                      </p:cBhvr>
                                      <p:to>
                                        <p:strVal val="visible"/>
                                      </p:to>
                                    </p:set>
                                    <p:animEffect transition="in" filter="circle(out)">
                                      <p:cBhvr>
                                        <p:cTn id="122" dur="1000"/>
                                        <p:tgtEl>
                                          <p:spTgt spid="17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62"/>
                                        </p:tgtEl>
                                        <p:attrNameLst>
                                          <p:attrName>style.visibility</p:attrName>
                                        </p:attrNameLst>
                                      </p:cBhvr>
                                      <p:to>
                                        <p:strVal val="visible"/>
                                      </p:to>
                                    </p:set>
                                    <p:animEffect transition="in" filter="fade">
                                      <p:cBhvr>
                                        <p:cTn id="127" dur="500"/>
                                        <p:tgtEl>
                                          <p:spTgt spid="262"/>
                                        </p:tgtEl>
                                      </p:cBhvr>
                                    </p:animEffect>
                                  </p:childTnLst>
                                </p:cTn>
                              </p:par>
                              <p:par>
                                <p:cTn id="128" presetID="6" presetClass="exit" presetSubtype="16" fill="hold" nodeType="withEffect">
                                  <p:stCondLst>
                                    <p:cond delay="0"/>
                                  </p:stCondLst>
                                  <p:childTnLst>
                                    <p:animEffect transition="out" filter="circle(in)">
                                      <p:cBhvr>
                                        <p:cTn id="129" dur="1000"/>
                                        <p:tgtEl>
                                          <p:spTgt spid="179"/>
                                        </p:tgtEl>
                                      </p:cBhvr>
                                    </p:animEffect>
                                    <p:set>
                                      <p:cBhvr>
                                        <p:cTn id="130" dur="1" fill="hold">
                                          <p:stCondLst>
                                            <p:cond delay="999"/>
                                          </p:stCondLst>
                                        </p:cTn>
                                        <p:tgtEl>
                                          <p:spTgt spid="179"/>
                                        </p:tgtEl>
                                        <p:attrNameLst>
                                          <p:attrName>style.visibility</p:attrName>
                                        </p:attrNameLst>
                                      </p:cBhvr>
                                      <p:to>
                                        <p:strVal val="hidden"/>
                                      </p:to>
                                    </p:set>
                                  </p:childTnLst>
                                </p:cTn>
                              </p:par>
                              <p:par>
                                <p:cTn id="131" presetID="10" presetClass="entr" presetSubtype="0" fill="hold" nodeType="withEffect">
                                  <p:stCondLst>
                                    <p:cond delay="250"/>
                                  </p:stCondLst>
                                  <p:childTnLst>
                                    <p:set>
                                      <p:cBhvr>
                                        <p:cTn id="132" dur="1" fill="hold">
                                          <p:stCondLst>
                                            <p:cond delay="0"/>
                                          </p:stCondLst>
                                        </p:cTn>
                                        <p:tgtEl>
                                          <p:spTgt spid="254"/>
                                        </p:tgtEl>
                                        <p:attrNameLst>
                                          <p:attrName>style.visibility</p:attrName>
                                        </p:attrNameLst>
                                      </p:cBhvr>
                                      <p:to>
                                        <p:strVal val="visible"/>
                                      </p:to>
                                    </p:set>
                                    <p:animEffect transition="in" filter="fade">
                                      <p:cBhvr>
                                        <p:cTn id="133" dur="500"/>
                                        <p:tgtEl>
                                          <p:spTgt spid="254"/>
                                        </p:tgtEl>
                                      </p:cBhvr>
                                    </p:animEffect>
                                  </p:childTnLst>
                                </p:cTn>
                              </p:par>
                              <p:par>
                                <p:cTn id="134" presetID="10" presetClass="entr" presetSubtype="0" fill="hold" nodeType="withEffect">
                                  <p:stCondLst>
                                    <p:cond delay="500"/>
                                  </p:stCondLst>
                                  <p:childTnLst>
                                    <p:set>
                                      <p:cBhvr>
                                        <p:cTn id="135" dur="1" fill="hold">
                                          <p:stCondLst>
                                            <p:cond delay="0"/>
                                          </p:stCondLst>
                                        </p:cTn>
                                        <p:tgtEl>
                                          <p:spTgt spid="255"/>
                                        </p:tgtEl>
                                        <p:attrNameLst>
                                          <p:attrName>style.visibility</p:attrName>
                                        </p:attrNameLst>
                                      </p:cBhvr>
                                      <p:to>
                                        <p:strVal val="visible"/>
                                      </p:to>
                                    </p:set>
                                    <p:animEffect transition="in" filter="fade">
                                      <p:cBhvr>
                                        <p:cTn id="136" dur="500"/>
                                        <p:tgtEl>
                                          <p:spTgt spid="255"/>
                                        </p:tgtEl>
                                      </p:cBhvr>
                                    </p:animEffect>
                                  </p:childTnLst>
                                </p:cTn>
                              </p:par>
                              <p:par>
                                <p:cTn id="137" presetID="6" presetClass="entr" presetSubtype="32" fill="hold" nodeType="withEffect">
                                  <p:stCondLst>
                                    <p:cond delay="1500"/>
                                  </p:stCondLst>
                                  <p:childTnLst>
                                    <p:set>
                                      <p:cBhvr>
                                        <p:cTn id="138" dur="1" fill="hold">
                                          <p:stCondLst>
                                            <p:cond delay="0"/>
                                          </p:stCondLst>
                                        </p:cTn>
                                        <p:tgtEl>
                                          <p:spTgt spid="179"/>
                                        </p:tgtEl>
                                        <p:attrNameLst>
                                          <p:attrName>style.visibility</p:attrName>
                                        </p:attrNameLst>
                                      </p:cBhvr>
                                      <p:to>
                                        <p:strVal val="visible"/>
                                      </p:to>
                                    </p:set>
                                    <p:animEffect transition="in" filter="circle(out)">
                                      <p:cBhvr>
                                        <p:cTn id="139" dur="1000"/>
                                        <p:tgtEl>
                                          <p:spTgt spid="179"/>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236"/>
                                        </p:tgtEl>
                                        <p:attrNameLst>
                                          <p:attrName>style.visibility</p:attrName>
                                        </p:attrNameLst>
                                      </p:cBhvr>
                                      <p:to>
                                        <p:strVal val="visible"/>
                                      </p:to>
                                    </p:set>
                                    <p:animEffect transition="in" filter="fade">
                                      <p:cBhvr>
                                        <p:cTn id="144" dur="500"/>
                                        <p:tgtEl>
                                          <p:spTgt spid="236"/>
                                        </p:tgtEl>
                                      </p:cBhvr>
                                    </p:animEffect>
                                  </p:childTnLst>
                                </p:cTn>
                              </p:par>
                              <p:par>
                                <p:cTn id="145" presetID="42" presetClass="entr" presetSubtype="0" fill="hold" grpId="0" nodeType="withEffect">
                                  <p:stCondLst>
                                    <p:cond delay="500"/>
                                  </p:stCondLst>
                                  <p:childTnLst>
                                    <p:set>
                                      <p:cBhvr>
                                        <p:cTn id="146" dur="1" fill="hold">
                                          <p:stCondLst>
                                            <p:cond delay="0"/>
                                          </p:stCondLst>
                                        </p:cTn>
                                        <p:tgtEl>
                                          <p:spTgt spid="239"/>
                                        </p:tgtEl>
                                        <p:attrNameLst>
                                          <p:attrName>style.visibility</p:attrName>
                                        </p:attrNameLst>
                                      </p:cBhvr>
                                      <p:to>
                                        <p:strVal val="visible"/>
                                      </p:to>
                                    </p:set>
                                    <p:animEffect transition="in" filter="fade">
                                      <p:cBhvr>
                                        <p:cTn id="147" dur="1000"/>
                                        <p:tgtEl>
                                          <p:spTgt spid="239"/>
                                        </p:tgtEl>
                                      </p:cBhvr>
                                    </p:animEffect>
                                    <p:anim calcmode="lin" valueType="num">
                                      <p:cBhvr>
                                        <p:cTn id="148" dur="1000" fill="hold"/>
                                        <p:tgtEl>
                                          <p:spTgt spid="239"/>
                                        </p:tgtEl>
                                        <p:attrNameLst>
                                          <p:attrName>ppt_x</p:attrName>
                                        </p:attrNameLst>
                                      </p:cBhvr>
                                      <p:tavLst>
                                        <p:tav tm="0">
                                          <p:val>
                                            <p:strVal val="#ppt_x"/>
                                          </p:val>
                                        </p:tav>
                                        <p:tav tm="100000">
                                          <p:val>
                                            <p:strVal val="#ppt_x"/>
                                          </p:val>
                                        </p:tav>
                                      </p:tavLst>
                                    </p:anim>
                                    <p:anim calcmode="lin" valueType="num">
                                      <p:cBhvr>
                                        <p:cTn id="149" dur="1000" fill="hold"/>
                                        <p:tgtEl>
                                          <p:spTgt spid="239"/>
                                        </p:tgtEl>
                                        <p:attrNameLst>
                                          <p:attrName>ppt_y</p:attrName>
                                        </p:attrNameLst>
                                      </p:cBhvr>
                                      <p:tavLst>
                                        <p:tav tm="0">
                                          <p:val>
                                            <p:strVal val="#ppt_y+.1"/>
                                          </p:val>
                                        </p:tav>
                                        <p:tav tm="100000">
                                          <p:val>
                                            <p:strVal val="#ppt_y"/>
                                          </p:val>
                                        </p:tav>
                                      </p:tavLst>
                                    </p:anim>
                                  </p:childTnLst>
                                </p:cTn>
                              </p:par>
                              <p:par>
                                <p:cTn id="150" presetID="6" presetClass="exit" presetSubtype="16" fill="hold" nodeType="withEffect">
                                  <p:stCondLst>
                                    <p:cond delay="500"/>
                                  </p:stCondLst>
                                  <p:childTnLst>
                                    <p:animEffect transition="out" filter="circle(in)">
                                      <p:cBhvr>
                                        <p:cTn id="151" dur="1000"/>
                                        <p:tgtEl>
                                          <p:spTgt spid="179"/>
                                        </p:tgtEl>
                                      </p:cBhvr>
                                    </p:animEffect>
                                    <p:set>
                                      <p:cBhvr>
                                        <p:cTn id="152" dur="1" fill="hold">
                                          <p:stCondLst>
                                            <p:cond delay="999"/>
                                          </p:stCondLst>
                                        </p:cTn>
                                        <p:tgtEl>
                                          <p:spTgt spid="179"/>
                                        </p:tgtEl>
                                        <p:attrNameLst>
                                          <p:attrName>style.visibility</p:attrName>
                                        </p:attrNameLst>
                                      </p:cBhvr>
                                      <p:to>
                                        <p:strVal val="hidden"/>
                                      </p:to>
                                    </p:set>
                                  </p:childTnLst>
                                </p:cTn>
                              </p:par>
                              <p:par>
                                <p:cTn id="153" presetID="42" presetClass="entr" presetSubtype="0" fill="hold" nodeType="withEffect">
                                  <p:stCondLst>
                                    <p:cond delay="500"/>
                                  </p:stCondLst>
                                  <p:childTnLst>
                                    <p:set>
                                      <p:cBhvr>
                                        <p:cTn id="154" dur="1" fill="hold">
                                          <p:stCondLst>
                                            <p:cond delay="0"/>
                                          </p:stCondLst>
                                        </p:cTn>
                                        <p:tgtEl>
                                          <p:spTgt spid="263"/>
                                        </p:tgtEl>
                                        <p:attrNameLst>
                                          <p:attrName>style.visibility</p:attrName>
                                        </p:attrNameLst>
                                      </p:cBhvr>
                                      <p:to>
                                        <p:strVal val="visible"/>
                                      </p:to>
                                    </p:set>
                                    <p:animEffect transition="in" filter="fade">
                                      <p:cBhvr>
                                        <p:cTn id="155" dur="1000"/>
                                        <p:tgtEl>
                                          <p:spTgt spid="263"/>
                                        </p:tgtEl>
                                      </p:cBhvr>
                                    </p:animEffect>
                                    <p:anim calcmode="lin" valueType="num">
                                      <p:cBhvr>
                                        <p:cTn id="156" dur="1000" fill="hold"/>
                                        <p:tgtEl>
                                          <p:spTgt spid="263"/>
                                        </p:tgtEl>
                                        <p:attrNameLst>
                                          <p:attrName>ppt_x</p:attrName>
                                        </p:attrNameLst>
                                      </p:cBhvr>
                                      <p:tavLst>
                                        <p:tav tm="0">
                                          <p:val>
                                            <p:strVal val="#ppt_x"/>
                                          </p:val>
                                        </p:tav>
                                        <p:tav tm="100000">
                                          <p:val>
                                            <p:strVal val="#ppt_x"/>
                                          </p:val>
                                        </p:tav>
                                      </p:tavLst>
                                    </p:anim>
                                    <p:anim calcmode="lin" valueType="num">
                                      <p:cBhvr>
                                        <p:cTn id="157" dur="1000" fill="hold"/>
                                        <p:tgtEl>
                                          <p:spTgt spid="263"/>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1250"/>
                                  </p:stCondLst>
                                  <p:childTnLst>
                                    <p:set>
                                      <p:cBhvr>
                                        <p:cTn id="159" dur="1" fill="hold">
                                          <p:stCondLst>
                                            <p:cond delay="0"/>
                                          </p:stCondLst>
                                        </p:cTn>
                                        <p:tgtEl>
                                          <p:spTgt spid="240"/>
                                        </p:tgtEl>
                                        <p:attrNameLst>
                                          <p:attrName>style.visibility</p:attrName>
                                        </p:attrNameLst>
                                      </p:cBhvr>
                                      <p:to>
                                        <p:strVal val="visible"/>
                                      </p:to>
                                    </p:set>
                                    <p:animEffect transition="in" filter="fade">
                                      <p:cBhvr>
                                        <p:cTn id="160" dur="1000"/>
                                        <p:tgtEl>
                                          <p:spTgt spid="240"/>
                                        </p:tgtEl>
                                      </p:cBhvr>
                                    </p:animEffect>
                                    <p:anim calcmode="lin" valueType="num">
                                      <p:cBhvr>
                                        <p:cTn id="161" dur="1000" fill="hold"/>
                                        <p:tgtEl>
                                          <p:spTgt spid="240"/>
                                        </p:tgtEl>
                                        <p:attrNameLst>
                                          <p:attrName>ppt_x</p:attrName>
                                        </p:attrNameLst>
                                      </p:cBhvr>
                                      <p:tavLst>
                                        <p:tav tm="0">
                                          <p:val>
                                            <p:strVal val="#ppt_x"/>
                                          </p:val>
                                        </p:tav>
                                        <p:tav tm="100000">
                                          <p:val>
                                            <p:strVal val="#ppt_x"/>
                                          </p:val>
                                        </p:tav>
                                      </p:tavLst>
                                    </p:anim>
                                    <p:anim calcmode="lin" valueType="num">
                                      <p:cBhvr>
                                        <p:cTn id="162" dur="1000" fill="hold"/>
                                        <p:tgtEl>
                                          <p:spTgt spid="240"/>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1250"/>
                                  </p:stCondLst>
                                  <p:childTnLst>
                                    <p:set>
                                      <p:cBhvr>
                                        <p:cTn id="164" dur="1" fill="hold">
                                          <p:stCondLst>
                                            <p:cond delay="0"/>
                                          </p:stCondLst>
                                        </p:cTn>
                                        <p:tgtEl>
                                          <p:spTgt spid="266"/>
                                        </p:tgtEl>
                                        <p:attrNameLst>
                                          <p:attrName>style.visibility</p:attrName>
                                        </p:attrNameLst>
                                      </p:cBhvr>
                                      <p:to>
                                        <p:strVal val="visible"/>
                                      </p:to>
                                    </p:set>
                                    <p:animEffect transition="in" filter="fade">
                                      <p:cBhvr>
                                        <p:cTn id="165" dur="1000"/>
                                        <p:tgtEl>
                                          <p:spTgt spid="266"/>
                                        </p:tgtEl>
                                      </p:cBhvr>
                                    </p:animEffect>
                                    <p:anim calcmode="lin" valueType="num">
                                      <p:cBhvr>
                                        <p:cTn id="166" dur="1000" fill="hold"/>
                                        <p:tgtEl>
                                          <p:spTgt spid="266"/>
                                        </p:tgtEl>
                                        <p:attrNameLst>
                                          <p:attrName>ppt_x</p:attrName>
                                        </p:attrNameLst>
                                      </p:cBhvr>
                                      <p:tavLst>
                                        <p:tav tm="0">
                                          <p:val>
                                            <p:strVal val="#ppt_x"/>
                                          </p:val>
                                        </p:tav>
                                        <p:tav tm="100000">
                                          <p:val>
                                            <p:strVal val="#ppt_x"/>
                                          </p:val>
                                        </p:tav>
                                      </p:tavLst>
                                    </p:anim>
                                    <p:anim calcmode="lin" valueType="num">
                                      <p:cBhvr>
                                        <p:cTn id="167" dur="1000" fill="hold"/>
                                        <p:tgtEl>
                                          <p:spTgt spid="266"/>
                                        </p:tgtEl>
                                        <p:attrNameLst>
                                          <p:attrName>ppt_y</p:attrName>
                                        </p:attrNameLst>
                                      </p:cBhvr>
                                      <p:tavLst>
                                        <p:tav tm="0">
                                          <p:val>
                                            <p:strVal val="#ppt_y+.1"/>
                                          </p:val>
                                        </p:tav>
                                        <p:tav tm="100000">
                                          <p:val>
                                            <p:strVal val="#ppt_y"/>
                                          </p:val>
                                        </p:tav>
                                      </p:tavLst>
                                    </p:anim>
                                  </p:childTnLst>
                                </p:cTn>
                              </p:par>
                              <p:par>
                                <p:cTn id="168" presetID="6" presetClass="entr" presetSubtype="32" fill="hold" nodeType="withEffect">
                                  <p:stCondLst>
                                    <p:cond delay="2500"/>
                                  </p:stCondLst>
                                  <p:childTnLst>
                                    <p:set>
                                      <p:cBhvr>
                                        <p:cTn id="169" dur="1" fill="hold">
                                          <p:stCondLst>
                                            <p:cond delay="0"/>
                                          </p:stCondLst>
                                        </p:cTn>
                                        <p:tgtEl>
                                          <p:spTgt spid="179"/>
                                        </p:tgtEl>
                                        <p:attrNameLst>
                                          <p:attrName>style.visibility</p:attrName>
                                        </p:attrNameLst>
                                      </p:cBhvr>
                                      <p:to>
                                        <p:strVal val="visible"/>
                                      </p:to>
                                    </p:set>
                                    <p:animEffect transition="in" filter="circle(out)">
                                      <p:cBhvr>
                                        <p:cTn id="170"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1" grpId="0" animBg="1"/>
      <p:bldP spid="212" grpId="0"/>
      <p:bldP spid="239" grpId="0"/>
      <p:bldP spid="240" grpId="0"/>
      <p:bldP spid="244" grpId="0" animBg="1"/>
      <p:bldP spid="245" grpId="0" animBg="1"/>
      <p:bldP spid="261" grpId="0" animBg="1"/>
      <p:bldP spid="2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A0F6-540D-4025-8F31-C462CC8B1C90}"/>
              </a:ext>
            </a:extLst>
          </p:cNvPr>
          <p:cNvSpPr>
            <a:spLocks noGrp="1"/>
          </p:cNvSpPr>
          <p:nvPr>
            <p:ph type="title"/>
          </p:nvPr>
        </p:nvSpPr>
        <p:spPr/>
        <p:txBody>
          <a:bodyPr/>
          <a:lstStyle/>
          <a:p>
            <a:r>
              <a:rPr lang="en-US"/>
              <a:t>Microsoft threat protection</a:t>
            </a:r>
          </a:p>
        </p:txBody>
      </p:sp>
      <p:sp>
        <p:nvSpPr>
          <p:cNvPr id="7" name="TextBox 6">
            <a:extLst>
              <a:ext uri="{FF2B5EF4-FFF2-40B4-BE49-F238E27FC236}">
                <a16:creationId xmlns:a16="http://schemas.microsoft.com/office/drawing/2014/main" id="{6462FA15-860F-4ECC-A679-A5772D081C29}"/>
              </a:ext>
            </a:extLst>
          </p:cNvPr>
          <p:cNvSpPr txBox="1"/>
          <p:nvPr/>
        </p:nvSpPr>
        <p:spPr>
          <a:xfrm>
            <a:off x="836889" y="2928765"/>
            <a:ext cx="2251887" cy="517065"/>
          </a:xfrm>
          <a:prstGeom prst="rect">
            <a:avLst/>
          </a:prstGeom>
          <a:noFill/>
        </p:spPr>
        <p:txBody>
          <a:bodyPr wrap="square" lIns="0" tIns="146304" rIns="0" bIns="146304" rtlCol="0">
            <a:spAutoFit/>
          </a:bodyPr>
          <a:lstStyle/>
          <a:p>
            <a:pPr algn="ctr">
              <a:lnSpc>
                <a:spcPct val="90000"/>
              </a:lnSpc>
              <a:spcAft>
                <a:spcPts val="600"/>
              </a:spcAft>
            </a:pPr>
            <a:r>
              <a:rPr lang="en-US" sz="16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SIEM Integration</a:t>
            </a:r>
          </a:p>
        </p:txBody>
      </p:sp>
      <p:sp>
        <p:nvSpPr>
          <p:cNvPr id="11" name="TextBox 10">
            <a:extLst>
              <a:ext uri="{FF2B5EF4-FFF2-40B4-BE49-F238E27FC236}">
                <a16:creationId xmlns:a16="http://schemas.microsoft.com/office/drawing/2014/main" id="{D87BFF71-BC07-40F5-99D8-E644D0FE2B4E}"/>
              </a:ext>
            </a:extLst>
          </p:cNvPr>
          <p:cNvSpPr txBox="1"/>
          <p:nvPr/>
        </p:nvSpPr>
        <p:spPr>
          <a:xfrm>
            <a:off x="3578338" y="2928765"/>
            <a:ext cx="2334774"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Product and Cross Platform Integration</a:t>
            </a:r>
          </a:p>
        </p:txBody>
      </p:sp>
      <p:sp>
        <p:nvSpPr>
          <p:cNvPr id="14" name="TextBox 13">
            <a:extLst>
              <a:ext uri="{FF2B5EF4-FFF2-40B4-BE49-F238E27FC236}">
                <a16:creationId xmlns:a16="http://schemas.microsoft.com/office/drawing/2014/main" id="{5CCAB776-1E31-4786-9D5B-0BDC311685FF}"/>
              </a:ext>
            </a:extLst>
          </p:cNvPr>
          <p:cNvSpPr txBox="1"/>
          <p:nvPr/>
        </p:nvSpPr>
        <p:spPr>
          <a:xfrm>
            <a:off x="2207613" y="5513621"/>
            <a:ext cx="2298839" cy="517065"/>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Community Effect</a:t>
            </a:r>
          </a:p>
        </p:txBody>
      </p:sp>
      <p:sp>
        <p:nvSpPr>
          <p:cNvPr id="15" name="TextBox 14">
            <a:extLst>
              <a:ext uri="{FF2B5EF4-FFF2-40B4-BE49-F238E27FC236}">
                <a16:creationId xmlns:a16="http://schemas.microsoft.com/office/drawing/2014/main" id="{644B9E78-671E-4C69-8A5D-08292D26D952}"/>
              </a:ext>
            </a:extLst>
          </p:cNvPr>
          <p:cNvSpPr txBox="1"/>
          <p:nvPr/>
        </p:nvSpPr>
        <p:spPr>
          <a:xfrm>
            <a:off x="8696721" y="2928765"/>
            <a:ext cx="3011522"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Machine Learning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UEBA</a:t>
            </a:r>
          </a:p>
        </p:txBody>
      </p:sp>
      <p:sp>
        <p:nvSpPr>
          <p:cNvPr id="16" name="TextBox 15">
            <a:extLst>
              <a:ext uri="{FF2B5EF4-FFF2-40B4-BE49-F238E27FC236}">
                <a16:creationId xmlns:a16="http://schemas.microsoft.com/office/drawing/2014/main" id="{616A7EE9-4368-44F0-8828-DDED3984CB0F}"/>
              </a:ext>
            </a:extLst>
          </p:cNvPr>
          <p:cNvSpPr txBox="1"/>
          <p:nvPr/>
        </p:nvSpPr>
        <p:spPr>
          <a:xfrm>
            <a:off x="4949062" y="5513621"/>
            <a:ext cx="2298839"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Incident Response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Hunting</a:t>
            </a:r>
          </a:p>
        </p:txBody>
      </p:sp>
      <p:sp>
        <p:nvSpPr>
          <p:cNvPr id="17" name="TextBox 16">
            <a:extLst>
              <a:ext uri="{FF2B5EF4-FFF2-40B4-BE49-F238E27FC236}">
                <a16:creationId xmlns:a16="http://schemas.microsoft.com/office/drawing/2014/main" id="{FE7F4858-8287-4830-8C81-A0B4BE758F45}"/>
              </a:ext>
            </a:extLst>
          </p:cNvPr>
          <p:cNvSpPr txBox="1"/>
          <p:nvPr/>
        </p:nvSpPr>
        <p:spPr>
          <a:xfrm>
            <a:off x="7685063" y="5513621"/>
            <a:ext cx="2298839"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Summary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Close </a:t>
            </a: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a:t>
            </a:r>
            <a:endPar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5753A01-E3FB-4AB8-A808-A1823CECB9DE}"/>
                  </a:ext>
                </a:extLst>
              </p:cNvPr>
              <p:cNvGraphicFramePr>
                <a:graphicFrameLocks noChangeAspect="1"/>
              </p:cNvGraphicFramePr>
              <p:nvPr>
                <p:extLst>
                  <p:ext uri="{D42A27DB-BD31-4B8C-83A1-F6EECF244321}">
                    <p14:modId xmlns:p14="http://schemas.microsoft.com/office/powerpoint/2010/main" val="715478739"/>
                  </p:ext>
                </p:extLst>
              </p:nvPr>
            </p:nvGraphicFramePr>
            <p:xfrm>
              <a:off x="7685063" y="4169944"/>
              <a:ext cx="2298839" cy="1293097"/>
            </p:xfrm>
            <a:graphic>
              <a:graphicData uri="http://schemas.microsoft.com/office/powerpoint/2016/slidezoom">
                <pslz:sldZm>
                  <pslz:sldZmObj sldId="583" cId="824590910">
                    <pslz:zmPr id="{353FD618-D5CA-4E5E-B22F-4AF772E26A9D}" returnToParent="0" transitionDur="1000">
                      <p166:blipFill xmlns:p166="http://schemas.microsoft.com/office/powerpoint/2016/6/main">
                        <a:blip r:embed="rId3"/>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15753A01-E3FB-4AB8-A808-A1823CECB9DE}"/>
                  </a:ext>
                </a:extLst>
              </p:cNvPr>
              <p:cNvPicPr>
                <a:picLocks noGrp="1" noRot="1" noChangeAspect="1" noMove="1" noResize="1" noEditPoints="1" noAdjustHandles="1" noChangeArrowheads="1" noChangeShapeType="1"/>
              </p:cNvPicPr>
              <p:nvPr/>
            </p:nvPicPr>
            <p:blipFill>
              <a:blip r:embed="rId5"/>
              <a:stretch>
                <a:fillRect/>
              </a:stretch>
            </p:blipFill>
            <p:spPr>
              <a:xfrm>
                <a:off x="7685063"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F1C49E73-BEAD-4498-A96B-BA763E81EE27}"/>
                  </a:ext>
                </a:extLst>
              </p:cNvPr>
              <p:cNvGraphicFramePr>
                <a:graphicFrameLocks noChangeAspect="1"/>
              </p:cNvGraphicFramePr>
              <p:nvPr>
                <p:extLst>
                  <p:ext uri="{D42A27DB-BD31-4B8C-83A1-F6EECF244321}">
                    <p14:modId xmlns:p14="http://schemas.microsoft.com/office/powerpoint/2010/main" val="675626676"/>
                  </p:ext>
                </p:extLst>
              </p:nvPr>
            </p:nvGraphicFramePr>
            <p:xfrm>
              <a:off x="9055786" y="1571239"/>
              <a:ext cx="2293392" cy="1290033"/>
            </p:xfrm>
            <a:graphic>
              <a:graphicData uri="http://schemas.microsoft.com/office/powerpoint/2016/slidezoom">
                <pslz:sldZm>
                  <pslz:sldZmObj sldId="434" cId="4099298298">
                    <pslz:zmPr id="{8B9D4AAB-854A-4B1E-AA7C-F321C8BEACDB}" transitionDur="1000">
                      <p166:blipFill xmlns:p166="http://schemas.microsoft.com/office/powerpoint/2016/6/main">
                        <a:blip r:embed="rId6"/>
                        <a:stretch>
                          <a:fillRect/>
                        </a:stretch>
                      </p166:blipFill>
                      <p166:spPr xmlns:p166="http://schemas.microsoft.com/office/powerpoint/2016/6/main">
                        <a:xfrm>
                          <a:off x="0" y="0"/>
                          <a:ext cx="2293392" cy="1290033"/>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F1C49E73-BEAD-4498-A96B-BA763E81EE27}"/>
                  </a:ext>
                </a:extLst>
              </p:cNvPr>
              <p:cNvPicPr>
                <a:picLocks noGrp="1" noRot="1" noChangeAspect="1" noMove="1" noResize="1" noEditPoints="1" noAdjustHandles="1" noChangeArrowheads="1" noChangeShapeType="1"/>
              </p:cNvPicPr>
              <p:nvPr/>
            </p:nvPicPr>
            <p:blipFill>
              <a:blip r:embed="rId8"/>
              <a:stretch>
                <a:fillRect/>
              </a:stretch>
            </p:blipFill>
            <p:spPr>
              <a:xfrm>
                <a:off x="9055786" y="1571239"/>
                <a:ext cx="2293392" cy="1290033"/>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81071F1-FCCD-4906-85F2-E1E8A51EB64B}"/>
                  </a:ext>
                </a:extLst>
              </p:cNvPr>
              <p:cNvGraphicFramePr>
                <a:graphicFrameLocks noChangeAspect="1"/>
              </p:cNvGraphicFramePr>
              <p:nvPr>
                <p:extLst>
                  <p:ext uri="{D42A27DB-BD31-4B8C-83A1-F6EECF244321}">
                    <p14:modId xmlns:p14="http://schemas.microsoft.com/office/powerpoint/2010/main" val="601836091"/>
                  </p:ext>
                </p:extLst>
              </p:nvPr>
            </p:nvGraphicFramePr>
            <p:xfrm>
              <a:off x="2207614" y="4169944"/>
              <a:ext cx="2298839" cy="1293097"/>
            </p:xfrm>
            <a:graphic>
              <a:graphicData uri="http://schemas.microsoft.com/office/powerpoint/2016/sectionzoom">
                <psez:sectionZm>
                  <psez:sectionZmObj sectionId="{68F558E9-CFEE-4AFD-AA4D-F70A80E4E434}">
                    <psez:zmPr id="{A4C73EAA-E2AE-4BF3-B348-32DFA3C7E739}" transitionDur="1000">
                      <p166:blipFill xmlns:p166="http://schemas.microsoft.com/office/powerpoint/2016/6/main">
                        <a:blip r:embed="rId9"/>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4" name="Section Zoom 3">
                <a:hlinkClick r:id="rId10" action="ppaction://hlinksldjump"/>
                <a:extLst>
                  <a:ext uri="{FF2B5EF4-FFF2-40B4-BE49-F238E27FC236}">
                    <a16:creationId xmlns:a16="http://schemas.microsoft.com/office/drawing/2014/main" id="{881071F1-FCCD-4906-85F2-E1E8A51EB64B}"/>
                  </a:ext>
                </a:extLst>
              </p:cNvPr>
              <p:cNvPicPr>
                <a:picLocks noGrp="1" noRot="1" noChangeAspect="1" noMove="1" noResize="1" noEditPoints="1" noAdjustHandles="1" noChangeArrowheads="1" noChangeShapeType="1"/>
              </p:cNvPicPr>
              <p:nvPr/>
            </p:nvPicPr>
            <p:blipFill>
              <a:blip r:embed="rId11"/>
              <a:stretch>
                <a:fillRect/>
              </a:stretch>
            </p:blipFill>
            <p:spPr>
              <a:xfrm>
                <a:off x="2207614"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19310F02-2B64-412B-8263-742A0FD708C0}"/>
                  </a:ext>
                </a:extLst>
              </p:cNvPr>
              <p:cNvGraphicFramePr>
                <a:graphicFrameLocks noChangeAspect="1"/>
              </p:cNvGraphicFramePr>
              <p:nvPr>
                <p:extLst>
                  <p:ext uri="{D42A27DB-BD31-4B8C-83A1-F6EECF244321}">
                    <p14:modId xmlns:p14="http://schemas.microsoft.com/office/powerpoint/2010/main" val="2209810970"/>
                  </p:ext>
                </p:extLst>
              </p:nvPr>
            </p:nvGraphicFramePr>
            <p:xfrm>
              <a:off x="4949062" y="4169944"/>
              <a:ext cx="2298839" cy="1293097"/>
            </p:xfrm>
            <a:graphic>
              <a:graphicData uri="http://schemas.microsoft.com/office/powerpoint/2016/sectionzoom">
                <psez:sectionZm>
                  <psez:sectionZmObj sectionId="{3F3A4126-A25D-4AA6-BF12-0F831114DD8F}">
                    <psez:zmPr id="{879E88BD-6860-4094-914F-247E7B898B7C}" transitionDur="1000">
                      <p166:blipFill xmlns:p166="http://schemas.microsoft.com/office/powerpoint/2016/6/main">
                        <a:blip r:embed="rId12"/>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8" name="Section Zoom 7">
                <a:hlinkClick r:id="rId13" action="ppaction://hlinksldjump"/>
                <a:extLst>
                  <a:ext uri="{FF2B5EF4-FFF2-40B4-BE49-F238E27FC236}">
                    <a16:creationId xmlns:a16="http://schemas.microsoft.com/office/drawing/2014/main" id="{19310F02-2B64-412B-8263-742A0FD708C0}"/>
                  </a:ext>
                </a:extLst>
              </p:cNvPr>
              <p:cNvPicPr>
                <a:picLocks noGrp="1" noRot="1" noChangeAspect="1" noMove="1" noResize="1" noEditPoints="1" noAdjustHandles="1" noChangeArrowheads="1" noChangeShapeType="1"/>
              </p:cNvPicPr>
              <p:nvPr/>
            </p:nvPicPr>
            <p:blipFill>
              <a:blip r:embed="rId14"/>
              <a:stretch>
                <a:fillRect/>
              </a:stretch>
            </p:blipFill>
            <p:spPr>
              <a:xfrm>
                <a:off x="4949062"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5FABB5E5-DDE4-40F9-9DB2-6499BC728349}"/>
                  </a:ext>
                </a:extLst>
              </p:cNvPr>
              <p:cNvGraphicFramePr>
                <a:graphicFrameLocks noChangeAspect="1"/>
              </p:cNvGraphicFramePr>
              <p:nvPr>
                <p:extLst>
                  <p:ext uri="{D42A27DB-BD31-4B8C-83A1-F6EECF244321}">
                    <p14:modId xmlns:p14="http://schemas.microsoft.com/office/powerpoint/2010/main" val="2639145108"/>
                  </p:ext>
                </p:extLst>
              </p:nvPr>
            </p:nvGraphicFramePr>
            <p:xfrm>
              <a:off x="3578338" y="1571239"/>
              <a:ext cx="2298839" cy="1293097"/>
            </p:xfrm>
            <a:graphic>
              <a:graphicData uri="http://schemas.microsoft.com/office/powerpoint/2016/sectionzoom">
                <psez:sectionZm>
                  <psez:sectionZmObj sectionId="{02CB1C36-3A85-43CF-9B08-32731030D400}">
                    <psez:zmPr id="{88AA4CAB-F425-4145-B5F3-2F11D4FC9026}" transitionDur="1000">
                      <p166:blipFill xmlns:p166="http://schemas.microsoft.com/office/powerpoint/2016/6/main">
                        <a:blip r:embed="rId15"/>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6" name="Section Zoom 5">
                <a:hlinkClick r:id="rId16" action="ppaction://hlinksldjump"/>
                <a:extLst>
                  <a:ext uri="{FF2B5EF4-FFF2-40B4-BE49-F238E27FC236}">
                    <a16:creationId xmlns:a16="http://schemas.microsoft.com/office/drawing/2014/main" id="{5FABB5E5-DDE4-40F9-9DB2-6499BC728349}"/>
                  </a:ext>
                </a:extLst>
              </p:cNvPr>
              <p:cNvPicPr>
                <a:picLocks noGrp="1" noRot="1" noChangeAspect="1" noMove="1" noResize="1" noEditPoints="1" noAdjustHandles="1" noChangeArrowheads="1" noChangeShapeType="1"/>
              </p:cNvPicPr>
              <p:nvPr/>
            </p:nvPicPr>
            <p:blipFill>
              <a:blip r:embed="rId17"/>
              <a:stretch>
                <a:fillRect/>
              </a:stretch>
            </p:blipFill>
            <p:spPr>
              <a:xfrm>
                <a:off x="3578338" y="1571239"/>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EED1B2AE-9529-4CE4-AECF-78CA372F9ED7}"/>
                  </a:ext>
                </a:extLst>
              </p:cNvPr>
              <p:cNvGraphicFramePr>
                <a:graphicFrameLocks noChangeAspect="1"/>
              </p:cNvGraphicFramePr>
              <p:nvPr>
                <p:extLst>
                  <p:ext uri="{D42A27DB-BD31-4B8C-83A1-F6EECF244321}">
                    <p14:modId xmlns:p14="http://schemas.microsoft.com/office/powerpoint/2010/main" val="4079002318"/>
                  </p:ext>
                </p:extLst>
              </p:nvPr>
            </p:nvGraphicFramePr>
            <p:xfrm>
              <a:off x="6319786" y="1571239"/>
              <a:ext cx="2293392" cy="1290033"/>
            </p:xfrm>
            <a:graphic>
              <a:graphicData uri="http://schemas.microsoft.com/office/powerpoint/2016/sectionzoom">
                <psez:sectionZm>
                  <psez:sectionZmObj sectionId="{D3B196F4-E2A7-4E2B-9EB8-855551EB49E4}">
                    <psez:zmPr id="{19563E64-6CBD-44C4-85E6-D79C67923D0F}" transitionDur="1000">
                      <p166:blipFill xmlns:p166="http://schemas.microsoft.com/office/powerpoint/2016/6/main">
                        <a:blip r:embed="rId18"/>
                        <a:stretch>
                          <a:fillRect/>
                        </a:stretch>
                      </p166:blipFill>
                      <p166:spPr xmlns:p166="http://schemas.microsoft.com/office/powerpoint/2016/6/main">
                        <a:xfrm>
                          <a:off x="0" y="0"/>
                          <a:ext cx="2293392" cy="1290033"/>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9" name="Section Zoom 8">
                <a:hlinkClick r:id="rId19" action="ppaction://hlinksldjump"/>
                <a:extLst>
                  <a:ext uri="{FF2B5EF4-FFF2-40B4-BE49-F238E27FC236}">
                    <a16:creationId xmlns:a16="http://schemas.microsoft.com/office/drawing/2014/main" id="{EED1B2AE-9529-4CE4-AECF-78CA372F9ED7}"/>
                  </a:ext>
                </a:extLst>
              </p:cNvPr>
              <p:cNvPicPr>
                <a:picLocks noGrp="1" noRot="1" noChangeAspect="1" noMove="1" noResize="1" noEditPoints="1" noAdjustHandles="1" noChangeArrowheads="1" noChangeShapeType="1"/>
              </p:cNvPicPr>
              <p:nvPr/>
            </p:nvPicPr>
            <p:blipFill>
              <a:blip r:embed="rId20"/>
              <a:stretch>
                <a:fillRect/>
              </a:stretch>
            </p:blipFill>
            <p:spPr>
              <a:xfrm>
                <a:off x="6319786" y="1571239"/>
                <a:ext cx="2293392" cy="1290033"/>
              </a:xfrm>
              <a:prstGeom prst="rect">
                <a:avLst/>
              </a:prstGeom>
              <a:ln>
                <a:noFill/>
              </a:ln>
              <a:effectLst>
                <a:outerShdw blurRad="190500" dist="38100" dir="2700000" algn="tl" rotWithShape="0">
                  <a:prstClr val="black">
                    <a:alpha val="25000"/>
                  </a:prstClr>
                </a:outerShdw>
              </a:effectLst>
            </p:spPr>
          </p:pic>
        </mc:Fallback>
      </mc:AlternateContent>
      <p:sp>
        <p:nvSpPr>
          <p:cNvPr id="18" name="TextBox 17">
            <a:extLst>
              <a:ext uri="{FF2B5EF4-FFF2-40B4-BE49-F238E27FC236}">
                <a16:creationId xmlns:a16="http://schemas.microsoft.com/office/drawing/2014/main" id="{99E93506-AFBF-4C9D-8A86-609A2D46AF78}"/>
              </a:ext>
            </a:extLst>
          </p:cNvPr>
          <p:cNvSpPr txBox="1"/>
          <p:nvPr/>
        </p:nvSpPr>
        <p:spPr>
          <a:xfrm>
            <a:off x="6319786" y="2928765"/>
            <a:ext cx="2218762"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Office 365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Threat Intelligence</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FFE8E40-F20D-4730-B7E5-3EFB23255B0F}"/>
                  </a:ext>
                </a:extLst>
              </p:cNvPr>
              <p:cNvGraphicFramePr>
                <a:graphicFrameLocks noChangeAspect="1"/>
              </p:cNvGraphicFramePr>
              <p:nvPr>
                <p:extLst>
                  <p:ext uri="{D42A27DB-BD31-4B8C-83A1-F6EECF244321}">
                    <p14:modId xmlns:p14="http://schemas.microsoft.com/office/powerpoint/2010/main" val="2294432548"/>
                  </p:ext>
                </p:extLst>
              </p:nvPr>
            </p:nvGraphicFramePr>
            <p:xfrm>
              <a:off x="836890" y="1571239"/>
              <a:ext cx="2298839" cy="1293097"/>
            </p:xfrm>
            <a:graphic>
              <a:graphicData uri="http://schemas.microsoft.com/office/powerpoint/2016/slidezoom">
                <pslz:sldZm>
                  <pslz:sldZmObj sldId="625" cId="1055902823">
                    <pslz:zmPr id="{815E6444-D90A-4137-9EDB-B1577D5AF9F6}" returnToParent="0" transitionDur="1000">
                      <p166:blipFill xmlns:p166="http://schemas.microsoft.com/office/powerpoint/2016/6/main">
                        <a:blip r:embed="rId21"/>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hlinkClick r:id="rId22" action="ppaction://hlinksldjump"/>
                <a:extLst>
                  <a:ext uri="{FF2B5EF4-FFF2-40B4-BE49-F238E27FC236}">
                    <a16:creationId xmlns:a16="http://schemas.microsoft.com/office/drawing/2014/main" id="{0FFE8E40-F20D-4730-B7E5-3EFB23255B0F}"/>
                  </a:ext>
                </a:extLst>
              </p:cNvPr>
              <p:cNvPicPr>
                <a:picLocks noGrp="1" noRot="1" noChangeAspect="1" noMove="1" noResize="1" noEditPoints="1" noAdjustHandles="1" noChangeArrowheads="1" noChangeShapeType="1"/>
              </p:cNvPicPr>
              <p:nvPr/>
            </p:nvPicPr>
            <p:blipFill>
              <a:blip r:embed="rId23"/>
              <a:stretch>
                <a:fillRect/>
              </a:stretch>
            </p:blipFill>
            <p:spPr>
              <a:xfrm>
                <a:off x="836890" y="1571239"/>
                <a:ext cx="2298839" cy="1293097"/>
              </a:xfrm>
              <a:prstGeom prst="rect">
                <a:avLst/>
              </a:prstGeom>
              <a:ln>
                <a:noFill/>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2051579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Automate and enable threat protection</a:t>
            </a:r>
          </a:p>
        </p:txBody>
      </p:sp>
      <p:pic>
        <p:nvPicPr>
          <p:cNvPr id="169"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7326" y="6125478"/>
            <a:ext cx="220770" cy="22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170"/>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625444" y="5519304"/>
            <a:ext cx="241430" cy="241431"/>
          </a:xfrm>
          <a:prstGeom prst="rect">
            <a:avLst/>
          </a:prstGeom>
        </p:spPr>
      </p:pic>
      <p:sp>
        <p:nvSpPr>
          <p:cNvPr id="6" name="TextBox 5"/>
          <p:cNvSpPr txBox="1"/>
          <p:nvPr/>
        </p:nvSpPr>
        <p:spPr>
          <a:xfrm>
            <a:off x="877816" y="5492120"/>
            <a:ext cx="3950436" cy="1177245"/>
          </a:xfrm>
          <a:prstGeom prst="rect">
            <a:avLst/>
          </a:prstGeom>
          <a:noFill/>
        </p:spPr>
        <p:txBody>
          <a:bodyPr wrap="square" rtlCol="0">
            <a:spAutoFit/>
          </a:bodyPr>
          <a:lstStyle/>
          <a:p>
            <a:pPr>
              <a:spcBef>
                <a:spcPts val="600"/>
              </a:spcBef>
              <a:spcAft>
                <a:spcPts val="300"/>
              </a:spcAft>
              <a:defRPr/>
            </a:pPr>
            <a:r>
              <a:rPr lang="en-US" sz="1200" b="1" kern="0">
                <a:gradFill>
                  <a:gsLst>
                    <a:gs pos="1250">
                      <a:schemeClr val="tx1"/>
                    </a:gs>
                    <a:gs pos="100000">
                      <a:schemeClr val="tx1"/>
                    </a:gs>
                  </a:gsLst>
                  <a:lin ang="5400000" scaled="0"/>
                </a:gradFill>
                <a:latin typeface="+mj-lt"/>
              </a:rPr>
              <a:t>Azure AD Identity Protection</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Azure ATP / Identity Manager</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Office 365 ATP</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Windows Defender ATP / Defender AV</a:t>
            </a:r>
          </a:p>
        </p:txBody>
      </p:sp>
      <p:sp>
        <p:nvSpPr>
          <p:cNvPr id="8" name="Rectangle 7"/>
          <p:cNvSpPr/>
          <p:nvPr/>
        </p:nvSpPr>
        <p:spPr>
          <a:xfrm>
            <a:off x="7464355" y="5492120"/>
            <a:ext cx="5013859" cy="1177245"/>
          </a:xfrm>
          <a:prstGeom prst="rect">
            <a:avLst/>
          </a:prstGeom>
        </p:spPr>
        <p:txBody>
          <a:bodyPr wrap="square">
            <a:spAutoFit/>
          </a:bodyPr>
          <a:lstStyle/>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Microsoft Cloud App Security</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Security Center</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Web App Firewall / SQL Threat Detection</a:t>
            </a:r>
          </a:p>
          <a:p>
            <a:pPr marL="0" marR="0" lvl="0" indent="0" defTabSz="914400" eaLnBrk="1" fontAlgn="auto" latinLnBrk="0" hangingPunct="1">
              <a:lnSpc>
                <a:spcPct val="100000"/>
              </a:lnSpc>
              <a:spcBef>
                <a:spcPts val="600"/>
              </a:spcBef>
              <a:spcAft>
                <a:spcPts val="300"/>
              </a:spcAft>
              <a:buClrTx/>
              <a:buSzTx/>
              <a:buFontTx/>
              <a:buNone/>
              <a:tabLst/>
              <a:defRPr/>
            </a:pPr>
            <a:r>
              <a:rPr lang="en-US" sz="1200" b="1" kern="0">
                <a:gradFill>
                  <a:gsLst>
                    <a:gs pos="1250">
                      <a:schemeClr val="tx1"/>
                    </a:gs>
                    <a:gs pos="100000">
                      <a:schemeClr val="tx1"/>
                    </a:gs>
                  </a:gsLst>
                  <a:lin ang="5400000" scaled="0"/>
                </a:gradFill>
                <a:latin typeface="+mj-lt"/>
              </a:rPr>
              <a:t>Azure Marketplace Partner Capability</a:t>
            </a:r>
            <a:endPar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174" name="Picture 173"/>
          <p:cNvPicPr>
            <a:picLocks noChangeAspect="1"/>
          </p:cNvPicPr>
          <p:nvPr/>
        </p:nvPicPr>
        <p:blipFill>
          <a:blip r:embed="rId5"/>
          <a:stretch>
            <a:fillRect/>
          </a:stretch>
        </p:blipFill>
        <p:spPr>
          <a:xfrm>
            <a:off x="7143464" y="5872616"/>
            <a:ext cx="248494" cy="163660"/>
          </a:xfrm>
          <a:prstGeom prst="rect">
            <a:avLst/>
          </a:prstGeom>
        </p:spPr>
      </p:pic>
      <p:sp>
        <p:nvSpPr>
          <p:cNvPr id="220" name="Rectangle 219">
            <a:extLst>
              <a:ext uri="{FF2B5EF4-FFF2-40B4-BE49-F238E27FC236}">
                <a16:creationId xmlns:a16="http://schemas.microsoft.com/office/drawing/2014/main" id="{8D4DC3B8-BFA2-4311-9911-1E2954E04C9B}"/>
              </a:ext>
            </a:extLst>
          </p:cNvPr>
          <p:cNvSpPr/>
          <p:nvPr/>
        </p:nvSpPr>
        <p:spPr>
          <a:xfrm>
            <a:off x="458050" y="1082820"/>
            <a:ext cx="2803255"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1" name="Rectangle 20"/>
          <p:cNvSpPr/>
          <p:nvPr/>
        </p:nvSpPr>
        <p:spPr>
          <a:xfrm>
            <a:off x="3325224" y="1082820"/>
            <a:ext cx="2713741"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2" name="Rectangle 21"/>
          <p:cNvSpPr/>
          <p:nvPr/>
        </p:nvSpPr>
        <p:spPr>
          <a:xfrm>
            <a:off x="6116320" y="1095626"/>
            <a:ext cx="2724971"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4" name="Rectangle 23"/>
          <p:cNvSpPr/>
          <p:nvPr/>
        </p:nvSpPr>
        <p:spPr>
          <a:xfrm>
            <a:off x="8894187" y="1095626"/>
            <a:ext cx="2825745"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93" name="Group 92">
            <a:extLst>
              <a:ext uri="{FF2B5EF4-FFF2-40B4-BE49-F238E27FC236}">
                <a16:creationId xmlns:a16="http://schemas.microsoft.com/office/drawing/2014/main" id="{11F9EF52-7DD1-44A2-92D9-C0C4BA2C7B6A}"/>
              </a:ext>
            </a:extLst>
          </p:cNvPr>
          <p:cNvGrpSpPr/>
          <p:nvPr/>
        </p:nvGrpSpPr>
        <p:grpSpPr>
          <a:xfrm>
            <a:off x="6122376" y="3263601"/>
            <a:ext cx="2681570" cy="501171"/>
            <a:chOff x="6122376" y="3263601"/>
            <a:chExt cx="2681570" cy="501171"/>
          </a:xfrm>
        </p:grpSpPr>
        <p:sp>
          <p:nvSpPr>
            <p:cNvPr id="189" name="Hexagon 188">
              <a:hlinkClick r:id="rId6"/>
            </p:cNvPr>
            <p:cNvSpPr/>
            <p:nvPr/>
          </p:nvSpPr>
          <p:spPr>
            <a:xfrm>
              <a:off x="6122376" y="3263601"/>
              <a:ext cx="26815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Event Correlation and Dynamic Queries</a:t>
              </a:r>
            </a:p>
          </p:txBody>
        </p:sp>
        <p:pic>
          <p:nvPicPr>
            <p:cNvPr id="190" name="Picture 189"/>
            <p:cNvPicPr>
              <a:picLocks noChangeAspect="1"/>
            </p:cNvPicPr>
            <p:nvPr/>
          </p:nvPicPr>
          <p:blipFill>
            <a:blip r:embed="rId5"/>
            <a:stretch>
              <a:fillRect/>
            </a:stretch>
          </p:blipFill>
          <p:spPr>
            <a:xfrm>
              <a:off x="6271181" y="3428506"/>
              <a:ext cx="221792" cy="137160"/>
            </a:xfrm>
            <a:prstGeom prst="rect">
              <a:avLst/>
            </a:prstGeom>
          </p:spPr>
        </p:pic>
      </p:grpSp>
      <p:grpSp>
        <p:nvGrpSpPr>
          <p:cNvPr id="14" name="Group 13">
            <a:extLst>
              <a:ext uri="{FF2B5EF4-FFF2-40B4-BE49-F238E27FC236}">
                <a16:creationId xmlns:a16="http://schemas.microsoft.com/office/drawing/2014/main" id="{96CDD4E8-EF30-4111-BFEF-AAB78ECB0A70}"/>
              </a:ext>
            </a:extLst>
          </p:cNvPr>
          <p:cNvGrpSpPr/>
          <p:nvPr/>
        </p:nvGrpSpPr>
        <p:grpSpPr>
          <a:xfrm>
            <a:off x="0" y="4886806"/>
            <a:ext cx="12192000" cy="533694"/>
            <a:chOff x="0" y="4739769"/>
            <a:chExt cx="12192000" cy="729562"/>
          </a:xfrm>
        </p:grpSpPr>
        <p:sp>
          <p:nvSpPr>
            <p:cNvPr id="207" name="Rectangle: Rounded Corners 206">
              <a:extLst>
                <a:ext uri="{FF2B5EF4-FFF2-40B4-BE49-F238E27FC236}">
                  <a16:creationId xmlns:a16="http://schemas.microsoft.com/office/drawing/2014/main" id="{D646E9A6-2EE6-4338-83A1-06551BFF3D5E}"/>
                </a:ext>
              </a:extLst>
            </p:cNvPr>
            <p:cNvSpPr/>
            <p:nvPr/>
          </p:nvSpPr>
          <p:spPr bwMode="auto">
            <a:xfrm>
              <a:off x="0" y="4739769"/>
              <a:ext cx="12192000" cy="729562"/>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215" name="Diagram 214">
              <a:extLst>
                <a:ext uri="{FF2B5EF4-FFF2-40B4-BE49-F238E27FC236}">
                  <a16:creationId xmlns:a16="http://schemas.microsoft.com/office/drawing/2014/main" id="{B5747478-CC6C-4C94-9950-B304CE07D0CE}"/>
                </a:ext>
              </a:extLst>
            </p:cNvPr>
            <p:cNvGraphicFramePr/>
            <p:nvPr>
              <p:extLst>
                <p:ext uri="{D42A27DB-BD31-4B8C-83A1-F6EECF244321}">
                  <p14:modId xmlns:p14="http://schemas.microsoft.com/office/powerpoint/2010/main" val="3899220177"/>
                </p:ext>
              </p:extLst>
            </p:nvPr>
          </p:nvGraphicFramePr>
          <p:xfrm>
            <a:off x="757015" y="4804939"/>
            <a:ext cx="10876051" cy="5992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219" name="Group 218">
            <a:extLst>
              <a:ext uri="{FF2B5EF4-FFF2-40B4-BE49-F238E27FC236}">
                <a16:creationId xmlns:a16="http://schemas.microsoft.com/office/drawing/2014/main" id="{D3E649C1-554E-457E-9172-EBBAE48F9C9C}"/>
              </a:ext>
            </a:extLst>
          </p:cNvPr>
          <p:cNvGrpSpPr/>
          <p:nvPr/>
        </p:nvGrpSpPr>
        <p:grpSpPr>
          <a:xfrm>
            <a:off x="7115894" y="5579122"/>
            <a:ext cx="303634" cy="187896"/>
            <a:chOff x="2812968" y="1871753"/>
            <a:chExt cx="787801" cy="487510"/>
          </a:xfrm>
          <a:noFill/>
        </p:grpSpPr>
        <p:sp>
          <p:nvSpPr>
            <p:cNvPr id="247" name="Freeform 13" title="Icon of a cloud">
              <a:extLst>
                <a:ext uri="{FF2B5EF4-FFF2-40B4-BE49-F238E27FC236}">
                  <a16:creationId xmlns:a16="http://schemas.microsoft.com/office/drawing/2014/main" id="{249C0402-B8D6-4ED9-A78D-A27ED38456BA}"/>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7" name="Rectangle 256">
              <a:extLst>
                <a:ext uri="{FF2B5EF4-FFF2-40B4-BE49-F238E27FC236}">
                  <a16:creationId xmlns:a16="http://schemas.microsoft.com/office/drawing/2014/main" id="{9BCFA490-BE25-4013-83F3-A45B0AEAE8AD}"/>
                </a:ext>
              </a:extLst>
            </p:cNvPr>
            <p:cNvSpPr/>
            <p:nvPr/>
          </p:nvSpPr>
          <p:spPr bwMode="auto">
            <a:xfrm>
              <a:off x="3062691" y="1896811"/>
              <a:ext cx="538078" cy="354997"/>
            </a:xfrm>
            <a:prstGeom prst="rect">
              <a:avLst/>
            </a:prstGeom>
            <a:solidFill>
              <a:srgbClr val="EAEAEA"/>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77970168-A515-41E4-B815-612C38043294}"/>
                </a:ext>
              </a:extLst>
            </p:cNvPr>
            <p:cNvGrpSpPr/>
            <p:nvPr/>
          </p:nvGrpSpPr>
          <p:grpSpPr>
            <a:xfrm>
              <a:off x="3085686" y="1871753"/>
              <a:ext cx="457020" cy="365760"/>
              <a:chOff x="1668862" y="4866500"/>
              <a:chExt cx="457020" cy="365760"/>
            </a:xfrm>
            <a:grpFill/>
          </p:grpSpPr>
          <p:sp>
            <p:nvSpPr>
              <p:cNvPr id="259" name="Browser" title="Icon of a browser window">
                <a:extLst>
                  <a:ext uri="{FF2B5EF4-FFF2-40B4-BE49-F238E27FC236}">
                    <a16:creationId xmlns:a16="http://schemas.microsoft.com/office/drawing/2014/main" id="{A635A388-4B43-4A6C-9659-55CE89DF1D70}"/>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0" name="Processing_E9F5" title="Icon of two interlocked gears">
                <a:extLst>
                  <a:ext uri="{FF2B5EF4-FFF2-40B4-BE49-F238E27FC236}">
                    <a16:creationId xmlns:a16="http://schemas.microsoft.com/office/drawing/2014/main" id="{2FC4BE70-B7F5-4ED0-96DF-E19A9650C2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263" name="mail" title="Icon of an envelope">
            <a:extLst>
              <a:ext uri="{FF2B5EF4-FFF2-40B4-BE49-F238E27FC236}">
                <a16:creationId xmlns:a16="http://schemas.microsoft.com/office/drawing/2014/main" id="{285A53D7-FD6A-45C2-BBF5-CF1F189FC1D2}"/>
              </a:ext>
            </a:extLst>
          </p:cNvPr>
          <p:cNvSpPr>
            <a:spLocks noChangeAspect="1" noEditPoints="1"/>
          </p:cNvSpPr>
          <p:nvPr/>
        </p:nvSpPr>
        <p:spPr bwMode="auto">
          <a:xfrm>
            <a:off x="654107" y="6169184"/>
            <a:ext cx="184104" cy="11046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Laptop_E770" title="Icon of a laptop">
            <a:extLst>
              <a:ext uri="{FF2B5EF4-FFF2-40B4-BE49-F238E27FC236}">
                <a16:creationId xmlns:a16="http://schemas.microsoft.com/office/drawing/2014/main" id="{A1CC7375-C866-486F-B086-A98837080FE3}"/>
              </a:ext>
            </a:extLst>
          </p:cNvPr>
          <p:cNvSpPr>
            <a:spLocks noChangeAspect="1" noEditPoints="1"/>
          </p:cNvSpPr>
          <p:nvPr/>
        </p:nvSpPr>
        <p:spPr bwMode="auto">
          <a:xfrm>
            <a:off x="632416" y="6437654"/>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bag" title="Icon of a handbag">
            <a:extLst>
              <a:ext uri="{FF2B5EF4-FFF2-40B4-BE49-F238E27FC236}">
                <a16:creationId xmlns:a16="http://schemas.microsoft.com/office/drawing/2014/main" id="{6D2723A9-6F64-458A-895A-5A9041F26E0C}"/>
              </a:ext>
            </a:extLst>
          </p:cNvPr>
          <p:cNvSpPr>
            <a:spLocks noChangeAspect="1" noEditPoints="1"/>
          </p:cNvSpPr>
          <p:nvPr/>
        </p:nvSpPr>
        <p:spPr bwMode="auto">
          <a:xfrm>
            <a:off x="7192358" y="6426228"/>
            <a:ext cx="150706" cy="18724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281" name="Picture 280">
            <a:extLst>
              <a:ext uri="{FF2B5EF4-FFF2-40B4-BE49-F238E27FC236}">
                <a16:creationId xmlns:a16="http://schemas.microsoft.com/office/drawing/2014/main" id="{79245843-61A7-4B49-B380-6F49C67AFD4A}"/>
              </a:ext>
            </a:extLst>
          </p:cNvPr>
          <p:cNvPicPr>
            <a:picLocks noChangeAspect="1"/>
          </p:cNvPicPr>
          <p:nvPr/>
        </p:nvPicPr>
        <p:blipFill>
          <a:blip r:embed="rId12"/>
          <a:stretch>
            <a:fillRect/>
          </a:stretch>
        </p:blipFill>
        <p:spPr>
          <a:xfrm>
            <a:off x="618132" y="5822658"/>
            <a:ext cx="256054" cy="170703"/>
          </a:xfrm>
          <a:prstGeom prst="rect">
            <a:avLst/>
          </a:prstGeom>
        </p:spPr>
      </p:pic>
      <p:grpSp>
        <p:nvGrpSpPr>
          <p:cNvPr id="64" name="Group 63">
            <a:extLst>
              <a:ext uri="{FF2B5EF4-FFF2-40B4-BE49-F238E27FC236}">
                <a16:creationId xmlns:a16="http://schemas.microsoft.com/office/drawing/2014/main" id="{01CBC95D-75FA-4877-B7F4-5333756BCE04}"/>
              </a:ext>
            </a:extLst>
          </p:cNvPr>
          <p:cNvGrpSpPr/>
          <p:nvPr/>
        </p:nvGrpSpPr>
        <p:grpSpPr>
          <a:xfrm>
            <a:off x="560515" y="4159040"/>
            <a:ext cx="2682593" cy="501171"/>
            <a:chOff x="560515" y="4159040"/>
            <a:chExt cx="2682593" cy="501171"/>
          </a:xfrm>
        </p:grpSpPr>
        <p:sp>
          <p:nvSpPr>
            <p:cNvPr id="223" name="Hexagon 222">
              <a:hlinkClick r:id="rId6"/>
              <a:extLst>
                <a:ext uri="{FF2B5EF4-FFF2-40B4-BE49-F238E27FC236}">
                  <a16:creationId xmlns:a16="http://schemas.microsoft.com/office/drawing/2014/main" id="{40D6F465-67B3-4A36-95C9-8290C2B879DD}"/>
                </a:ext>
              </a:extLst>
            </p:cNvPr>
            <p:cNvSpPr/>
            <p:nvPr/>
          </p:nvSpPr>
          <p:spPr>
            <a:xfrm>
              <a:off x="560515" y="4159040"/>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Quarantine Shared Sensitive Data</a:t>
              </a:r>
            </a:p>
          </p:txBody>
        </p:sp>
        <p:grpSp>
          <p:nvGrpSpPr>
            <p:cNvPr id="283" name="Group 282">
              <a:extLst>
                <a:ext uri="{FF2B5EF4-FFF2-40B4-BE49-F238E27FC236}">
                  <a16:creationId xmlns:a16="http://schemas.microsoft.com/office/drawing/2014/main" id="{982E1D08-7C7D-4727-8ED6-69FC36DD7CF6}"/>
                </a:ext>
              </a:extLst>
            </p:cNvPr>
            <p:cNvGrpSpPr>
              <a:grpSpLocks noChangeAspect="1"/>
            </p:cNvGrpSpPr>
            <p:nvPr/>
          </p:nvGrpSpPr>
          <p:grpSpPr>
            <a:xfrm>
              <a:off x="711695" y="4341045"/>
              <a:ext cx="221646" cy="137160"/>
              <a:chOff x="2812968" y="1871753"/>
              <a:chExt cx="787801" cy="487510"/>
            </a:xfrm>
            <a:noFill/>
          </p:grpSpPr>
          <p:sp>
            <p:nvSpPr>
              <p:cNvPr id="284" name="Freeform 13" title="Icon of a cloud">
                <a:extLst>
                  <a:ext uri="{FF2B5EF4-FFF2-40B4-BE49-F238E27FC236}">
                    <a16:creationId xmlns:a16="http://schemas.microsoft.com/office/drawing/2014/main" id="{96DEFD4E-637D-4AC6-9619-D07DBC6BFD03}"/>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5" name="Rectangle 284">
                <a:extLst>
                  <a:ext uri="{FF2B5EF4-FFF2-40B4-BE49-F238E27FC236}">
                    <a16:creationId xmlns:a16="http://schemas.microsoft.com/office/drawing/2014/main" id="{BAB0AF44-666D-4D3A-BFE2-AB5B12DBC9D1}"/>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86" name="Group 285">
                <a:extLst>
                  <a:ext uri="{FF2B5EF4-FFF2-40B4-BE49-F238E27FC236}">
                    <a16:creationId xmlns:a16="http://schemas.microsoft.com/office/drawing/2014/main" id="{3ED0F6C4-B505-486C-9749-EAC0AC07A5F9}"/>
                  </a:ext>
                </a:extLst>
              </p:cNvPr>
              <p:cNvGrpSpPr/>
              <p:nvPr/>
            </p:nvGrpSpPr>
            <p:grpSpPr>
              <a:xfrm>
                <a:off x="3085686" y="1871753"/>
                <a:ext cx="457020" cy="365760"/>
                <a:chOff x="1668862" y="4866500"/>
                <a:chExt cx="457020" cy="365760"/>
              </a:xfrm>
              <a:grpFill/>
            </p:grpSpPr>
            <p:sp>
              <p:nvSpPr>
                <p:cNvPr id="287" name="Browser" title="Icon of a browser window">
                  <a:extLst>
                    <a:ext uri="{FF2B5EF4-FFF2-40B4-BE49-F238E27FC236}">
                      <a16:creationId xmlns:a16="http://schemas.microsoft.com/office/drawing/2014/main" id="{16C2E182-E8C6-440B-9BCD-90C48CE78491}"/>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8" name="Processing_E9F5" title="Icon of two interlocked gears">
                  <a:extLst>
                    <a:ext uri="{FF2B5EF4-FFF2-40B4-BE49-F238E27FC236}">
                      <a16:creationId xmlns:a16="http://schemas.microsoft.com/office/drawing/2014/main" id="{ADC9030F-F433-4AED-ADDC-6B923B310539}"/>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72A37D87-B890-4C19-A03F-46E2277ACC17}"/>
              </a:ext>
            </a:extLst>
          </p:cNvPr>
          <p:cNvGrpSpPr/>
          <p:nvPr/>
        </p:nvGrpSpPr>
        <p:grpSpPr>
          <a:xfrm>
            <a:off x="6122375" y="3856332"/>
            <a:ext cx="2682593" cy="501171"/>
            <a:chOff x="6122375" y="3856332"/>
            <a:chExt cx="2682593" cy="501171"/>
          </a:xfrm>
        </p:grpSpPr>
        <p:sp>
          <p:nvSpPr>
            <p:cNvPr id="83" name="Hexagon 82">
              <a:hlinkClick r:id="rId6"/>
            </p:cNvPr>
            <p:cNvSpPr/>
            <p:nvPr/>
          </p:nvSpPr>
          <p:spPr>
            <a:xfrm>
              <a:off x="6122375" y="3856332"/>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Impact analysis</a:t>
              </a:r>
            </a:p>
          </p:txBody>
        </p:sp>
        <p:grpSp>
          <p:nvGrpSpPr>
            <p:cNvPr id="295" name="Group 294">
              <a:extLst>
                <a:ext uri="{FF2B5EF4-FFF2-40B4-BE49-F238E27FC236}">
                  <a16:creationId xmlns:a16="http://schemas.microsoft.com/office/drawing/2014/main" id="{248EC73E-36D8-47B3-8ADE-1D4003FE712D}"/>
                </a:ext>
              </a:extLst>
            </p:cNvPr>
            <p:cNvGrpSpPr>
              <a:grpSpLocks noChangeAspect="1"/>
            </p:cNvGrpSpPr>
            <p:nvPr/>
          </p:nvGrpSpPr>
          <p:grpSpPr>
            <a:xfrm>
              <a:off x="6271254" y="4041088"/>
              <a:ext cx="221646" cy="137160"/>
              <a:chOff x="2812968" y="1871753"/>
              <a:chExt cx="787801" cy="487510"/>
            </a:xfrm>
            <a:noFill/>
          </p:grpSpPr>
          <p:sp>
            <p:nvSpPr>
              <p:cNvPr id="296" name="Freeform 13" title="Icon of a cloud">
                <a:extLst>
                  <a:ext uri="{FF2B5EF4-FFF2-40B4-BE49-F238E27FC236}">
                    <a16:creationId xmlns:a16="http://schemas.microsoft.com/office/drawing/2014/main" id="{CB96A49C-054D-457B-8D97-EF7F954BED0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7" name="Rectangle 296">
                <a:extLst>
                  <a:ext uri="{FF2B5EF4-FFF2-40B4-BE49-F238E27FC236}">
                    <a16:creationId xmlns:a16="http://schemas.microsoft.com/office/drawing/2014/main" id="{585090E3-45A1-4ECB-AD5A-F0B6E347F208}"/>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8" name="Group 297">
                <a:extLst>
                  <a:ext uri="{FF2B5EF4-FFF2-40B4-BE49-F238E27FC236}">
                    <a16:creationId xmlns:a16="http://schemas.microsoft.com/office/drawing/2014/main" id="{C01D71EA-A840-4D39-A201-0C704E9D09EE}"/>
                  </a:ext>
                </a:extLst>
              </p:cNvPr>
              <p:cNvGrpSpPr/>
              <p:nvPr/>
            </p:nvGrpSpPr>
            <p:grpSpPr>
              <a:xfrm>
                <a:off x="3085686" y="1871753"/>
                <a:ext cx="457020" cy="365760"/>
                <a:chOff x="1668862" y="4866500"/>
                <a:chExt cx="457020" cy="365760"/>
              </a:xfrm>
              <a:grpFill/>
            </p:grpSpPr>
            <p:sp>
              <p:nvSpPr>
                <p:cNvPr id="299" name="Browser" title="Icon of a browser window">
                  <a:extLst>
                    <a:ext uri="{FF2B5EF4-FFF2-40B4-BE49-F238E27FC236}">
                      <a16:creationId xmlns:a16="http://schemas.microsoft.com/office/drawing/2014/main" id="{39022492-2A76-4263-AA3D-9C0E6D03FAA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0" name="Processing_E9F5" title="Icon of two interlocked gears">
                  <a:extLst>
                    <a:ext uri="{FF2B5EF4-FFF2-40B4-BE49-F238E27FC236}">
                      <a16:creationId xmlns:a16="http://schemas.microsoft.com/office/drawing/2014/main" id="{0050FE73-F343-4562-A974-FAAD7F4F9452}"/>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 name="Group 71">
            <a:extLst>
              <a:ext uri="{FF2B5EF4-FFF2-40B4-BE49-F238E27FC236}">
                <a16:creationId xmlns:a16="http://schemas.microsoft.com/office/drawing/2014/main" id="{8C8D5F62-AEE8-487C-A31C-CE9E26D19970}"/>
              </a:ext>
            </a:extLst>
          </p:cNvPr>
          <p:cNvGrpSpPr/>
          <p:nvPr/>
        </p:nvGrpSpPr>
        <p:grpSpPr>
          <a:xfrm>
            <a:off x="8950077" y="4144083"/>
            <a:ext cx="2653008" cy="501171"/>
            <a:chOff x="8950077" y="4144083"/>
            <a:chExt cx="2653008" cy="501171"/>
          </a:xfrm>
        </p:grpSpPr>
        <p:sp>
          <p:nvSpPr>
            <p:cNvPr id="85" name="Hexagon 84">
              <a:hlinkClick r:id="rId6"/>
            </p:cNvPr>
            <p:cNvSpPr/>
            <p:nvPr/>
          </p:nvSpPr>
          <p:spPr>
            <a:xfrm>
              <a:off x="8950077" y="4144083"/>
              <a:ext cx="265300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defRPr/>
              </a:pPr>
              <a:r>
                <a:rPr lang="en-US" sz="1100" kern="0">
                  <a:gradFill>
                    <a:gsLst>
                      <a:gs pos="1250">
                        <a:schemeClr val="tx1"/>
                      </a:gs>
                      <a:gs pos="100000">
                        <a:schemeClr val="tx1"/>
                      </a:gs>
                    </a:gsLst>
                    <a:lin ang="5400000" scaled="0"/>
                  </a:gradFill>
                  <a:latin typeface="+mj-lt"/>
                </a:rPr>
                <a:t>Observe Adversary Operation</a:t>
              </a:r>
            </a:p>
          </p:txBody>
        </p:sp>
        <p:grpSp>
          <p:nvGrpSpPr>
            <p:cNvPr id="307" name="Group 306">
              <a:extLst>
                <a:ext uri="{FF2B5EF4-FFF2-40B4-BE49-F238E27FC236}">
                  <a16:creationId xmlns:a16="http://schemas.microsoft.com/office/drawing/2014/main" id="{DB39D94C-8F94-474A-B09B-9191A6344212}"/>
                </a:ext>
              </a:extLst>
            </p:cNvPr>
            <p:cNvGrpSpPr>
              <a:grpSpLocks noChangeAspect="1"/>
            </p:cNvGrpSpPr>
            <p:nvPr/>
          </p:nvGrpSpPr>
          <p:grpSpPr>
            <a:xfrm>
              <a:off x="9080481" y="4326088"/>
              <a:ext cx="221646" cy="137160"/>
              <a:chOff x="2812968" y="1871753"/>
              <a:chExt cx="787801" cy="487510"/>
            </a:xfrm>
            <a:noFill/>
          </p:grpSpPr>
          <p:sp>
            <p:nvSpPr>
              <p:cNvPr id="308" name="Freeform 13" title="Icon of a cloud">
                <a:extLst>
                  <a:ext uri="{FF2B5EF4-FFF2-40B4-BE49-F238E27FC236}">
                    <a16:creationId xmlns:a16="http://schemas.microsoft.com/office/drawing/2014/main" id="{B4D282B3-68AB-41B0-85D8-0E1A56D46646}"/>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9" name="Rectangle 308">
                <a:extLst>
                  <a:ext uri="{FF2B5EF4-FFF2-40B4-BE49-F238E27FC236}">
                    <a16:creationId xmlns:a16="http://schemas.microsoft.com/office/drawing/2014/main" id="{B9B82F56-ED2E-44BC-8E53-22940B1F82C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0" name="Group 309">
                <a:extLst>
                  <a:ext uri="{FF2B5EF4-FFF2-40B4-BE49-F238E27FC236}">
                    <a16:creationId xmlns:a16="http://schemas.microsoft.com/office/drawing/2014/main" id="{FBA13F0C-88B0-4604-85AB-984498421A56}"/>
                  </a:ext>
                </a:extLst>
              </p:cNvPr>
              <p:cNvGrpSpPr/>
              <p:nvPr/>
            </p:nvGrpSpPr>
            <p:grpSpPr>
              <a:xfrm>
                <a:off x="3085686" y="1871753"/>
                <a:ext cx="457020" cy="365760"/>
                <a:chOff x="1668862" y="4866500"/>
                <a:chExt cx="457020" cy="365760"/>
              </a:xfrm>
              <a:grpFill/>
            </p:grpSpPr>
            <p:sp>
              <p:nvSpPr>
                <p:cNvPr id="311" name="Browser" title="Icon of a browser window">
                  <a:extLst>
                    <a:ext uri="{FF2B5EF4-FFF2-40B4-BE49-F238E27FC236}">
                      <a16:creationId xmlns:a16="http://schemas.microsoft.com/office/drawing/2014/main" id="{65346E68-DC8B-4849-A9F2-9A67BD02ACBE}"/>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2" name="Processing_E9F5" title="Icon of two interlocked gears">
                  <a:extLst>
                    <a:ext uri="{FF2B5EF4-FFF2-40B4-BE49-F238E27FC236}">
                      <a16:creationId xmlns:a16="http://schemas.microsoft.com/office/drawing/2014/main" id="{1468F2AB-8CB0-45EF-BAA6-7FC67660DF0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7" name="Group 66">
            <a:extLst>
              <a:ext uri="{FF2B5EF4-FFF2-40B4-BE49-F238E27FC236}">
                <a16:creationId xmlns:a16="http://schemas.microsoft.com/office/drawing/2014/main" id="{0A098188-E02D-467F-BCA9-426B8F36A0FA}"/>
              </a:ext>
            </a:extLst>
          </p:cNvPr>
          <p:cNvGrpSpPr/>
          <p:nvPr/>
        </p:nvGrpSpPr>
        <p:grpSpPr>
          <a:xfrm>
            <a:off x="587588" y="2414308"/>
            <a:ext cx="5411353" cy="501171"/>
            <a:chOff x="587588" y="2414308"/>
            <a:chExt cx="5411353" cy="501171"/>
          </a:xfrm>
        </p:grpSpPr>
        <p:sp>
          <p:nvSpPr>
            <p:cNvPr id="194" name="Hexagon 193">
              <a:hlinkClick r:id="rId13"/>
            </p:cNvPr>
            <p:cNvSpPr/>
            <p:nvPr/>
          </p:nvSpPr>
          <p:spPr>
            <a:xfrm>
              <a:off x="587588" y="2414308"/>
              <a:ext cx="541135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OWASP Top Risks (SQL Injection, XSS, etc.)</a:t>
              </a:r>
            </a:p>
          </p:txBody>
        </p:sp>
        <p:pic>
          <p:nvPicPr>
            <p:cNvPr id="193"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1690" y="2573453"/>
              <a:ext cx="194701"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 name="bag" title="Icon of a handbag">
              <a:extLst>
                <a:ext uri="{FF2B5EF4-FFF2-40B4-BE49-F238E27FC236}">
                  <a16:creationId xmlns:a16="http://schemas.microsoft.com/office/drawing/2014/main" id="{2E3657A4-6467-4B63-8CFA-353706D3D872}"/>
                </a:ext>
              </a:extLst>
            </p:cNvPr>
            <p:cNvSpPr>
              <a:spLocks noChangeAspect="1" noEditPoints="1"/>
            </p:cNvSpPr>
            <p:nvPr/>
          </p:nvSpPr>
          <p:spPr bwMode="auto">
            <a:xfrm>
              <a:off x="1120053" y="2596313"/>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3" name="Group 72">
            <a:extLst>
              <a:ext uri="{FF2B5EF4-FFF2-40B4-BE49-F238E27FC236}">
                <a16:creationId xmlns:a16="http://schemas.microsoft.com/office/drawing/2014/main" id="{8550F729-21EC-42E3-8405-0FC002771B5C}"/>
              </a:ext>
            </a:extLst>
          </p:cNvPr>
          <p:cNvGrpSpPr/>
          <p:nvPr/>
        </p:nvGrpSpPr>
        <p:grpSpPr>
          <a:xfrm>
            <a:off x="8935796" y="3566987"/>
            <a:ext cx="2681570" cy="501172"/>
            <a:chOff x="8935796" y="3566987"/>
            <a:chExt cx="2681570" cy="501172"/>
          </a:xfrm>
        </p:grpSpPr>
        <p:sp>
          <p:nvSpPr>
            <p:cNvPr id="128" name="Hexagon 127">
              <a:hlinkClick r:id="rId6"/>
            </p:cNvPr>
            <p:cNvSpPr/>
            <p:nvPr/>
          </p:nvSpPr>
          <p:spPr>
            <a:xfrm>
              <a:off x="8935796" y="3566987"/>
              <a:ext cx="2681570" cy="501172"/>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Refine Detections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and Preventions</a:t>
              </a:r>
            </a:p>
          </p:txBody>
        </p:sp>
        <p:pic>
          <p:nvPicPr>
            <p:cNvPr id="129" name="Picture 128"/>
            <p:cNvPicPr>
              <a:picLocks noChangeAspect="1"/>
            </p:cNvPicPr>
            <p:nvPr/>
          </p:nvPicPr>
          <p:blipFill>
            <a:blip r:embed="rId5"/>
            <a:stretch>
              <a:fillRect/>
            </a:stretch>
          </p:blipFill>
          <p:spPr>
            <a:xfrm>
              <a:off x="9080409" y="3632599"/>
              <a:ext cx="221791" cy="137160"/>
            </a:xfrm>
            <a:prstGeom prst="rect">
              <a:avLst/>
            </a:prstGeom>
          </p:spPr>
        </p:pic>
        <p:grpSp>
          <p:nvGrpSpPr>
            <p:cNvPr id="313" name="Group 312">
              <a:extLst>
                <a:ext uri="{FF2B5EF4-FFF2-40B4-BE49-F238E27FC236}">
                  <a16:creationId xmlns:a16="http://schemas.microsoft.com/office/drawing/2014/main" id="{60A28E33-4300-499C-B8C0-A2664EADC8E9}"/>
                </a:ext>
              </a:extLst>
            </p:cNvPr>
            <p:cNvGrpSpPr>
              <a:grpSpLocks noChangeAspect="1"/>
            </p:cNvGrpSpPr>
            <p:nvPr/>
          </p:nvGrpSpPr>
          <p:grpSpPr>
            <a:xfrm>
              <a:off x="9352671" y="3864529"/>
              <a:ext cx="221646" cy="137160"/>
              <a:chOff x="2812968" y="1871753"/>
              <a:chExt cx="787801" cy="487510"/>
            </a:xfrm>
            <a:noFill/>
          </p:grpSpPr>
          <p:sp>
            <p:nvSpPr>
              <p:cNvPr id="314" name="Freeform 13" title="Icon of a cloud">
                <a:extLst>
                  <a:ext uri="{FF2B5EF4-FFF2-40B4-BE49-F238E27FC236}">
                    <a16:creationId xmlns:a16="http://schemas.microsoft.com/office/drawing/2014/main" id="{11CB4441-0A7D-4126-A59B-17D13F4DBA18}"/>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5" name="Rectangle 314">
                <a:extLst>
                  <a:ext uri="{FF2B5EF4-FFF2-40B4-BE49-F238E27FC236}">
                    <a16:creationId xmlns:a16="http://schemas.microsoft.com/office/drawing/2014/main" id="{77013C70-2DA9-44A5-87D7-46B44EC7225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6" name="Group 315">
                <a:extLst>
                  <a:ext uri="{FF2B5EF4-FFF2-40B4-BE49-F238E27FC236}">
                    <a16:creationId xmlns:a16="http://schemas.microsoft.com/office/drawing/2014/main" id="{6098AEF5-F6AA-4D31-A4E6-B4291F24F5B5}"/>
                  </a:ext>
                </a:extLst>
              </p:cNvPr>
              <p:cNvGrpSpPr/>
              <p:nvPr/>
            </p:nvGrpSpPr>
            <p:grpSpPr>
              <a:xfrm>
                <a:off x="3085686" y="1871753"/>
                <a:ext cx="457020" cy="365760"/>
                <a:chOff x="1668862" y="4866500"/>
                <a:chExt cx="457020" cy="365760"/>
              </a:xfrm>
              <a:grpFill/>
            </p:grpSpPr>
            <p:sp>
              <p:nvSpPr>
                <p:cNvPr id="317" name="Browser" title="Icon of a browser window">
                  <a:extLst>
                    <a:ext uri="{FF2B5EF4-FFF2-40B4-BE49-F238E27FC236}">
                      <a16:creationId xmlns:a16="http://schemas.microsoft.com/office/drawing/2014/main" id="{C80E34E8-763B-49FB-9C11-5C267824D0D3}"/>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8" name="Processing_E9F5" title="Icon of two interlocked gears">
                  <a:extLst>
                    <a:ext uri="{FF2B5EF4-FFF2-40B4-BE49-F238E27FC236}">
                      <a16:creationId xmlns:a16="http://schemas.microsoft.com/office/drawing/2014/main" id="{1F42DE57-192E-4A66-AD7E-197598CCF9A1}"/>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19" name="bag" title="Icon of a handbag">
              <a:extLst>
                <a:ext uri="{FF2B5EF4-FFF2-40B4-BE49-F238E27FC236}">
                  <a16:creationId xmlns:a16="http://schemas.microsoft.com/office/drawing/2014/main" id="{344D0995-E876-40C2-B680-E180057EC753}"/>
                </a:ext>
              </a:extLst>
            </p:cNvPr>
            <p:cNvSpPr>
              <a:spLocks noChangeAspect="1" noEditPoints="1"/>
            </p:cNvSpPr>
            <p:nvPr/>
          </p:nvSpPr>
          <p:spPr bwMode="auto">
            <a:xfrm>
              <a:off x="9407109" y="3619046"/>
              <a:ext cx="150873" cy="187447"/>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4" name="Picture 323">
              <a:extLst>
                <a:ext uri="{FF2B5EF4-FFF2-40B4-BE49-F238E27FC236}">
                  <a16:creationId xmlns:a16="http://schemas.microsoft.com/office/drawing/2014/main" id="{6F52066E-F250-4EC5-BC3D-07310103ED99}"/>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9896" y="3794991"/>
              <a:ext cx="240255" cy="240256"/>
            </a:xfrm>
            <a:prstGeom prst="rect">
              <a:avLst/>
            </a:prstGeom>
          </p:spPr>
        </p:pic>
      </p:grpSp>
      <p:grpSp>
        <p:nvGrpSpPr>
          <p:cNvPr id="74" name="Group 73">
            <a:extLst>
              <a:ext uri="{FF2B5EF4-FFF2-40B4-BE49-F238E27FC236}">
                <a16:creationId xmlns:a16="http://schemas.microsoft.com/office/drawing/2014/main" id="{67350435-4B45-43C3-AAC7-7AAB72C4BC3C}"/>
              </a:ext>
            </a:extLst>
          </p:cNvPr>
          <p:cNvGrpSpPr/>
          <p:nvPr/>
        </p:nvGrpSpPr>
        <p:grpSpPr>
          <a:xfrm>
            <a:off x="8925347" y="2997865"/>
            <a:ext cx="2682593" cy="501171"/>
            <a:chOff x="8925347" y="2997865"/>
            <a:chExt cx="2682593" cy="501171"/>
          </a:xfrm>
        </p:grpSpPr>
        <p:sp>
          <p:nvSpPr>
            <p:cNvPr id="245" name="Hexagon 244">
              <a:hlinkClick r:id="rId6"/>
            </p:cNvPr>
            <p:cNvSpPr/>
            <p:nvPr/>
          </p:nvSpPr>
          <p:spPr>
            <a:xfrm>
              <a:off x="8925347" y="2997865"/>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Self-Service Password Reset</a:t>
              </a:r>
            </a:p>
          </p:txBody>
        </p:sp>
        <p:pic>
          <p:nvPicPr>
            <p:cNvPr id="325" name="Picture 324">
              <a:extLst>
                <a:ext uri="{FF2B5EF4-FFF2-40B4-BE49-F238E27FC236}">
                  <a16:creationId xmlns:a16="http://schemas.microsoft.com/office/drawing/2014/main" id="{2D1D55DF-4E94-4EF4-A94C-455157C76866}"/>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4145" y="3064827"/>
              <a:ext cx="231647" cy="231648"/>
            </a:xfrm>
            <a:prstGeom prst="rect">
              <a:avLst/>
            </a:prstGeom>
          </p:spPr>
        </p:pic>
        <p:pic>
          <p:nvPicPr>
            <p:cNvPr id="334" name="Picture 333">
              <a:extLst>
                <a:ext uri="{FF2B5EF4-FFF2-40B4-BE49-F238E27FC236}">
                  <a16:creationId xmlns:a16="http://schemas.microsoft.com/office/drawing/2014/main" id="{7450EE3C-60EC-4663-82E7-DD7201394E66}"/>
                </a:ext>
              </a:extLst>
            </p:cNvPr>
            <p:cNvPicPr>
              <a:picLocks noChangeAspect="1"/>
            </p:cNvPicPr>
            <p:nvPr/>
          </p:nvPicPr>
          <p:blipFill>
            <a:blip r:embed="rId12"/>
            <a:stretch>
              <a:fillRect/>
            </a:stretch>
          </p:blipFill>
          <p:spPr>
            <a:xfrm>
              <a:off x="9088434" y="3318898"/>
              <a:ext cx="205740" cy="137160"/>
            </a:xfrm>
            <a:prstGeom prst="rect">
              <a:avLst/>
            </a:prstGeom>
          </p:spPr>
        </p:pic>
      </p:grpSp>
      <p:grpSp>
        <p:nvGrpSpPr>
          <p:cNvPr id="96" name="Group 95">
            <a:extLst>
              <a:ext uri="{FF2B5EF4-FFF2-40B4-BE49-F238E27FC236}">
                <a16:creationId xmlns:a16="http://schemas.microsoft.com/office/drawing/2014/main" id="{B5D5C3F9-8185-4590-BA11-4D82CEC0B3EF}"/>
              </a:ext>
            </a:extLst>
          </p:cNvPr>
          <p:cNvGrpSpPr/>
          <p:nvPr/>
        </p:nvGrpSpPr>
        <p:grpSpPr>
          <a:xfrm>
            <a:off x="3346922" y="4165176"/>
            <a:ext cx="2648598" cy="501171"/>
            <a:chOff x="3346922" y="4165176"/>
            <a:chExt cx="2648598" cy="501171"/>
          </a:xfrm>
        </p:grpSpPr>
        <p:sp>
          <p:nvSpPr>
            <p:cNvPr id="158" name="Hexagon 157">
              <a:hlinkClick r:id="rId6"/>
            </p:cNvPr>
            <p:cNvSpPr/>
            <p:nvPr/>
          </p:nvSpPr>
          <p:spPr>
            <a:xfrm>
              <a:off x="3346922" y="4165176"/>
              <a:ext cx="264859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User and Entity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Behavior Analytics</a:t>
              </a:r>
            </a:p>
          </p:txBody>
        </p:sp>
        <p:pic>
          <p:nvPicPr>
            <p:cNvPr id="161"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4427535"/>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9" name="Group 288">
              <a:extLst>
                <a:ext uri="{FF2B5EF4-FFF2-40B4-BE49-F238E27FC236}">
                  <a16:creationId xmlns:a16="http://schemas.microsoft.com/office/drawing/2014/main" id="{1E8D0950-C228-49B3-81E0-0E450662C245}"/>
                </a:ext>
              </a:extLst>
            </p:cNvPr>
            <p:cNvGrpSpPr>
              <a:grpSpLocks noChangeAspect="1"/>
            </p:cNvGrpSpPr>
            <p:nvPr/>
          </p:nvGrpSpPr>
          <p:grpSpPr>
            <a:xfrm>
              <a:off x="3781684" y="4229521"/>
              <a:ext cx="221646" cy="137160"/>
              <a:chOff x="2812968" y="1871753"/>
              <a:chExt cx="787801" cy="487510"/>
            </a:xfrm>
            <a:noFill/>
          </p:grpSpPr>
          <p:sp>
            <p:nvSpPr>
              <p:cNvPr id="290" name="Freeform 13" title="Icon of a cloud">
                <a:extLst>
                  <a:ext uri="{FF2B5EF4-FFF2-40B4-BE49-F238E27FC236}">
                    <a16:creationId xmlns:a16="http://schemas.microsoft.com/office/drawing/2014/main" id="{5C80EC2E-A690-4F33-94A3-5B79CF3C412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1" name="Rectangle 290">
                <a:extLst>
                  <a:ext uri="{FF2B5EF4-FFF2-40B4-BE49-F238E27FC236}">
                    <a16:creationId xmlns:a16="http://schemas.microsoft.com/office/drawing/2014/main" id="{9570ED84-C3B2-4785-A2B4-E1AEB636E436}"/>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373A993-1B90-47A3-B249-15FE4FF8E5D5}"/>
                  </a:ext>
                </a:extLst>
              </p:cNvPr>
              <p:cNvGrpSpPr/>
              <p:nvPr/>
            </p:nvGrpSpPr>
            <p:grpSpPr>
              <a:xfrm>
                <a:off x="3085686" y="1871753"/>
                <a:ext cx="457020" cy="365760"/>
                <a:chOff x="1668862" y="4866500"/>
                <a:chExt cx="457020" cy="365760"/>
              </a:xfrm>
              <a:grpFill/>
            </p:grpSpPr>
            <p:sp>
              <p:nvSpPr>
                <p:cNvPr id="293" name="Browser" title="Icon of a browser window">
                  <a:extLst>
                    <a:ext uri="{FF2B5EF4-FFF2-40B4-BE49-F238E27FC236}">
                      <a16:creationId xmlns:a16="http://schemas.microsoft.com/office/drawing/2014/main" id="{F9093C8E-1315-4BC3-AE47-1A8D42E53156}"/>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4" name="Processing_E9F5" title="Icon of two interlocked gears">
                  <a:extLst>
                    <a:ext uri="{FF2B5EF4-FFF2-40B4-BE49-F238E27FC236}">
                      <a16:creationId xmlns:a16="http://schemas.microsoft.com/office/drawing/2014/main" id="{AC45FA4F-20BF-4D2E-951F-5738684183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23" name="Picture 322">
              <a:extLst>
                <a:ext uri="{FF2B5EF4-FFF2-40B4-BE49-F238E27FC236}">
                  <a16:creationId xmlns:a16="http://schemas.microsoft.com/office/drawing/2014/main" id="{993457ED-AD02-4089-B744-3D862AF377ED}"/>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3477075" y="4381815"/>
              <a:ext cx="274319" cy="274320"/>
            </a:xfrm>
            <a:prstGeom prst="rect">
              <a:avLst/>
            </a:prstGeom>
          </p:spPr>
        </p:pic>
        <p:pic>
          <p:nvPicPr>
            <p:cNvPr id="337" name="Picture 336">
              <a:extLst>
                <a:ext uri="{FF2B5EF4-FFF2-40B4-BE49-F238E27FC236}">
                  <a16:creationId xmlns:a16="http://schemas.microsoft.com/office/drawing/2014/main" id="{17110AB9-B879-4836-886A-561D3AEB0C60}"/>
                </a:ext>
              </a:extLst>
            </p:cNvPr>
            <p:cNvPicPr>
              <a:picLocks noChangeAspect="1"/>
            </p:cNvPicPr>
            <p:nvPr/>
          </p:nvPicPr>
          <p:blipFill>
            <a:blip r:embed="rId12"/>
            <a:stretch>
              <a:fillRect/>
            </a:stretch>
          </p:blipFill>
          <p:spPr>
            <a:xfrm>
              <a:off x="3486207" y="4212750"/>
              <a:ext cx="256054" cy="170703"/>
            </a:xfrm>
            <a:prstGeom prst="rect">
              <a:avLst/>
            </a:prstGeom>
          </p:spPr>
        </p:pic>
      </p:grpSp>
      <p:grpSp>
        <p:nvGrpSpPr>
          <p:cNvPr id="70" name="Group 69">
            <a:extLst>
              <a:ext uri="{FF2B5EF4-FFF2-40B4-BE49-F238E27FC236}">
                <a16:creationId xmlns:a16="http://schemas.microsoft.com/office/drawing/2014/main" id="{22CE9C11-80A2-4ACC-BC9C-71F3F9C5F14B}"/>
              </a:ext>
            </a:extLst>
          </p:cNvPr>
          <p:cNvGrpSpPr/>
          <p:nvPr/>
        </p:nvGrpSpPr>
        <p:grpSpPr>
          <a:xfrm>
            <a:off x="563656" y="1254189"/>
            <a:ext cx="8183813" cy="501171"/>
            <a:chOff x="563656" y="1254189"/>
            <a:chExt cx="8183813" cy="501171"/>
          </a:xfrm>
        </p:grpSpPr>
        <p:sp>
          <p:nvSpPr>
            <p:cNvPr id="3" name="Hexagon 2">
              <a:hlinkClick r:id="rId6"/>
            </p:cNvPr>
            <p:cNvSpPr/>
            <p:nvPr/>
          </p:nvSpPr>
          <p:spPr>
            <a:xfrm>
              <a:off x="563656" y="1254189"/>
              <a:ext cx="818381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endParaRPr lang="en-US" sz="1100" kern="0">
                <a:gradFill>
                  <a:gsLst>
                    <a:gs pos="1250">
                      <a:schemeClr val="tx1"/>
                    </a:gs>
                    <a:gs pos="100000">
                      <a:schemeClr val="tx1"/>
                    </a:gs>
                  </a:gsLst>
                  <a:lin ang="5400000" scaled="0"/>
                </a:gradFill>
                <a:latin typeface="+mj-lt"/>
              </a:endParaRPr>
            </a:p>
          </p:txBody>
        </p:sp>
        <p:sp>
          <p:nvSpPr>
            <p:cNvPr id="341" name="Freeform 20"/>
            <p:cNvSpPr>
              <a:spLocks noChangeAspect="1" noEditPoints="1"/>
            </p:cNvSpPr>
            <p:nvPr/>
          </p:nvSpPr>
          <p:spPr bwMode="black">
            <a:xfrm>
              <a:off x="1074316" y="1436194"/>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0" name="Rectangle 19"/>
            <p:cNvSpPr/>
            <p:nvPr/>
          </p:nvSpPr>
          <p:spPr>
            <a:xfrm>
              <a:off x="893011" y="1381951"/>
              <a:ext cx="5552664" cy="245646"/>
            </a:xfrm>
            <a:prstGeom prst="rect">
              <a:avLst/>
            </a:prstGeom>
          </p:spPr>
          <p:txBody>
            <a:bodyPr wrap="square">
              <a:spAutoFit/>
            </a:bodyPr>
            <a:lstStyle/>
            <a:p>
              <a:pPr lvl="0" algn="ctr">
                <a:defRPr/>
              </a:pPr>
              <a:r>
                <a:rPr lang="en-US" sz="1100" kern="0">
                  <a:gradFill>
                    <a:gsLst>
                      <a:gs pos="1250">
                        <a:schemeClr val="tx1"/>
                      </a:gs>
                      <a:gs pos="100000">
                        <a:schemeClr val="tx1"/>
                      </a:gs>
                    </a:gsLst>
                    <a:lin ang="5400000" scaled="0"/>
                  </a:gradFill>
                  <a:latin typeface="+mj-lt"/>
                </a:rPr>
                <a:t>File Behavior Analysis (Sandbox Detonation or Realtime Monitoring)</a:t>
              </a:r>
            </a:p>
          </p:txBody>
        </p:sp>
        <p:sp>
          <p:nvSpPr>
            <p:cNvPr id="338" name="mail" title="Icon of an envelope">
              <a:extLst>
                <a:ext uri="{FF2B5EF4-FFF2-40B4-BE49-F238E27FC236}">
                  <a16:creationId xmlns:a16="http://schemas.microsoft.com/office/drawing/2014/main" id="{E4F99CA5-BED7-4042-9F78-62AF0EE31779}"/>
                </a:ext>
              </a:extLst>
            </p:cNvPr>
            <p:cNvSpPr>
              <a:spLocks noChangeAspect="1" noEditPoints="1"/>
            </p:cNvSpPr>
            <p:nvPr/>
          </p:nvSpPr>
          <p:spPr bwMode="auto">
            <a:xfrm>
              <a:off x="797112" y="14497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5" name="Group 94">
            <a:extLst>
              <a:ext uri="{FF2B5EF4-FFF2-40B4-BE49-F238E27FC236}">
                <a16:creationId xmlns:a16="http://schemas.microsoft.com/office/drawing/2014/main" id="{441698E7-88D6-4CAD-A891-030903AB1D9E}"/>
              </a:ext>
            </a:extLst>
          </p:cNvPr>
          <p:cNvGrpSpPr/>
          <p:nvPr/>
        </p:nvGrpSpPr>
        <p:grpSpPr>
          <a:xfrm>
            <a:off x="584848" y="3578452"/>
            <a:ext cx="5417934" cy="501171"/>
            <a:chOff x="584848" y="3578452"/>
            <a:chExt cx="5417934" cy="501171"/>
          </a:xfrm>
        </p:grpSpPr>
        <p:sp>
          <p:nvSpPr>
            <p:cNvPr id="204" name="Hexagon 203">
              <a:hlinkClick r:id="rId6"/>
            </p:cNvPr>
            <p:cNvSpPr/>
            <p:nvPr/>
          </p:nvSpPr>
          <p:spPr>
            <a:xfrm>
              <a:off x="584848" y="3578452"/>
              <a:ext cx="5417934"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Machine Learning</a:t>
              </a:r>
            </a:p>
            <a:p>
              <a:pPr marL="171450" algn="ctr"/>
              <a:endParaRPr lang="en-US" sz="1100" kern="0">
                <a:gradFill>
                  <a:gsLst>
                    <a:gs pos="1250">
                      <a:schemeClr val="tx1"/>
                    </a:gs>
                    <a:gs pos="100000">
                      <a:schemeClr val="tx1"/>
                    </a:gs>
                  </a:gsLst>
                  <a:lin ang="5400000" scaled="0"/>
                </a:gradFill>
                <a:latin typeface="+mj-lt"/>
              </a:endParaRPr>
            </a:p>
          </p:txBody>
        </p:sp>
        <p:sp>
          <p:nvSpPr>
            <p:cNvPr id="28" name="Rectangle 27">
              <a:extLst>
                <a:ext uri="{FF2B5EF4-FFF2-40B4-BE49-F238E27FC236}">
                  <a16:creationId xmlns:a16="http://schemas.microsoft.com/office/drawing/2014/main" id="{618D78BA-8A11-4E38-B047-4EDEC0325215}"/>
                </a:ext>
              </a:extLst>
            </p:cNvPr>
            <p:cNvSpPr/>
            <p:nvPr/>
          </p:nvSpPr>
          <p:spPr>
            <a:xfrm>
              <a:off x="650062" y="3823024"/>
              <a:ext cx="1713931" cy="245646"/>
            </a:xfrm>
            <a:prstGeom prst="rect">
              <a:avLst/>
            </a:prstGeom>
          </p:spPr>
          <p:txBody>
            <a:bodyPr wrap="none">
              <a:spAutoFit/>
            </a:bodyPr>
            <a:lstStyle/>
            <a:p>
              <a:pPr marL="171450" lvl="0" algn="ctr">
                <a:defRPr/>
              </a:pPr>
              <a:r>
                <a:rPr lang="en-US" sz="1100" i="1" kern="0">
                  <a:gradFill>
                    <a:gsLst>
                      <a:gs pos="1250">
                        <a:schemeClr val="tx1"/>
                      </a:gs>
                      <a:gs pos="100000">
                        <a:schemeClr val="tx1"/>
                      </a:gs>
                    </a:gsLst>
                    <a:lin ang="5400000" scaled="0"/>
                  </a:gradFill>
                  <a:latin typeface="+mj-lt"/>
                </a:rPr>
                <a:t>Blocking Risky Events</a:t>
              </a:r>
            </a:p>
          </p:txBody>
        </p:sp>
        <p:pic>
          <p:nvPicPr>
            <p:cNvPr id="282" name="Picture 281">
              <a:extLst>
                <a:ext uri="{FF2B5EF4-FFF2-40B4-BE49-F238E27FC236}">
                  <a16:creationId xmlns:a16="http://schemas.microsoft.com/office/drawing/2014/main" id="{976A5D42-AC6F-4C09-B73C-ACB6C1DEA4CA}"/>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1060680" y="3608300"/>
              <a:ext cx="274319" cy="274320"/>
            </a:xfrm>
            <a:prstGeom prst="rect">
              <a:avLst/>
            </a:prstGeom>
          </p:spPr>
        </p:pic>
        <p:sp>
          <p:nvSpPr>
            <p:cNvPr id="343" name="mail" title="Icon of an envelope">
              <a:extLst>
                <a:ext uri="{FF2B5EF4-FFF2-40B4-BE49-F238E27FC236}">
                  <a16:creationId xmlns:a16="http://schemas.microsoft.com/office/drawing/2014/main" id="{F13E4C7F-C0AB-4ABF-9B54-9468DD05B5B8}"/>
                </a:ext>
              </a:extLst>
            </p:cNvPr>
            <p:cNvSpPr>
              <a:spLocks noChangeAspect="1" noEditPoints="1"/>
            </p:cNvSpPr>
            <p:nvPr/>
          </p:nvSpPr>
          <p:spPr bwMode="auto">
            <a:xfrm>
              <a:off x="75810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5" name="Group 74">
            <a:extLst>
              <a:ext uri="{FF2B5EF4-FFF2-40B4-BE49-F238E27FC236}">
                <a16:creationId xmlns:a16="http://schemas.microsoft.com/office/drawing/2014/main" id="{4BA518D4-F0AC-4F63-960D-3653FA3BF5E3}"/>
              </a:ext>
            </a:extLst>
          </p:cNvPr>
          <p:cNvGrpSpPr/>
          <p:nvPr/>
        </p:nvGrpSpPr>
        <p:grpSpPr>
          <a:xfrm>
            <a:off x="8925347" y="2417279"/>
            <a:ext cx="2682593" cy="501171"/>
            <a:chOff x="8925347" y="2417279"/>
            <a:chExt cx="2682593" cy="501171"/>
          </a:xfrm>
        </p:grpSpPr>
        <p:sp>
          <p:nvSpPr>
            <p:cNvPr id="86" name="Hexagon 85">
              <a:hlinkClick r:id="rId6"/>
            </p:cNvPr>
            <p:cNvSpPr/>
            <p:nvPr/>
          </p:nvSpPr>
          <p:spPr>
            <a:xfrm>
              <a:off x="8925347" y="2417279"/>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Block and Clean Email</a:t>
              </a:r>
            </a:p>
          </p:txBody>
        </p:sp>
        <p:sp>
          <p:nvSpPr>
            <p:cNvPr id="350" name="mail" title="Icon of an envelope">
              <a:extLst>
                <a:ext uri="{FF2B5EF4-FFF2-40B4-BE49-F238E27FC236}">
                  <a16:creationId xmlns:a16="http://schemas.microsoft.com/office/drawing/2014/main" id="{A9FB3C22-31C7-40CD-95AB-4E9C88D2E6D0}"/>
                </a:ext>
              </a:extLst>
            </p:cNvPr>
            <p:cNvSpPr>
              <a:spLocks noChangeAspect="1" noEditPoints="1"/>
            </p:cNvSpPr>
            <p:nvPr/>
          </p:nvSpPr>
          <p:spPr bwMode="auto">
            <a:xfrm>
              <a:off x="9088274" y="261759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6" name="Group 65">
            <a:extLst>
              <a:ext uri="{FF2B5EF4-FFF2-40B4-BE49-F238E27FC236}">
                <a16:creationId xmlns:a16="http://schemas.microsoft.com/office/drawing/2014/main" id="{6E798394-F198-4DEC-80FB-4F2149D7DCF9}"/>
              </a:ext>
            </a:extLst>
          </p:cNvPr>
          <p:cNvGrpSpPr/>
          <p:nvPr/>
        </p:nvGrpSpPr>
        <p:grpSpPr>
          <a:xfrm>
            <a:off x="584848" y="2997865"/>
            <a:ext cx="5436770" cy="501171"/>
            <a:chOff x="584848" y="2997865"/>
            <a:chExt cx="5436770" cy="501171"/>
          </a:xfrm>
        </p:grpSpPr>
        <p:sp>
          <p:nvSpPr>
            <p:cNvPr id="106" name="Hexagon 105">
              <a:hlinkClick r:id="rId6"/>
            </p:cNvPr>
            <p:cNvSpPr/>
            <p:nvPr/>
          </p:nvSpPr>
          <p:spPr>
            <a:xfrm>
              <a:off x="584848" y="2997865"/>
              <a:ext cx="54367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Anti-malware</a:t>
              </a:r>
            </a:p>
          </p:txBody>
        </p:sp>
        <p:sp>
          <p:nvSpPr>
            <p:cNvPr id="342" name="mail" title="Icon of an envelope">
              <a:extLst>
                <a:ext uri="{FF2B5EF4-FFF2-40B4-BE49-F238E27FC236}">
                  <a16:creationId xmlns:a16="http://schemas.microsoft.com/office/drawing/2014/main" id="{A0F8E544-AE95-49EF-806E-04C20C7F7219}"/>
                </a:ext>
              </a:extLst>
            </p:cNvPr>
            <p:cNvSpPr>
              <a:spLocks noChangeAspect="1" noEditPoints="1"/>
            </p:cNvSpPr>
            <p:nvPr/>
          </p:nvSpPr>
          <p:spPr bwMode="auto">
            <a:xfrm>
              <a:off x="782851" y="311160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Laptop_E770" title="Icon of a laptop">
              <a:extLst>
                <a:ext uri="{FF2B5EF4-FFF2-40B4-BE49-F238E27FC236}">
                  <a16:creationId xmlns:a16="http://schemas.microsoft.com/office/drawing/2014/main" id="{753013DE-8B63-4C30-A195-8544D1D860D6}"/>
                </a:ext>
              </a:extLst>
            </p:cNvPr>
            <p:cNvSpPr>
              <a:spLocks noChangeAspect="1" noEditPoints="1"/>
            </p:cNvSpPr>
            <p:nvPr/>
          </p:nvSpPr>
          <p:spPr bwMode="auto">
            <a:xfrm>
              <a:off x="1094323" y="31526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37B95AFB-B33F-4C03-A5C8-0C806B9DF2CE}"/>
              </a:ext>
            </a:extLst>
          </p:cNvPr>
          <p:cNvGrpSpPr/>
          <p:nvPr/>
        </p:nvGrpSpPr>
        <p:grpSpPr>
          <a:xfrm>
            <a:off x="8914374" y="1254189"/>
            <a:ext cx="2661552" cy="501171"/>
            <a:chOff x="8914374" y="1254189"/>
            <a:chExt cx="2661552" cy="501171"/>
          </a:xfrm>
        </p:grpSpPr>
        <p:sp>
          <p:nvSpPr>
            <p:cNvPr id="188" name="Hexagon 187">
              <a:hlinkClick r:id="rId6"/>
            </p:cNvPr>
            <p:cNvSpPr/>
            <p:nvPr/>
          </p:nvSpPr>
          <p:spPr>
            <a:xfrm>
              <a:off x="8914374" y="1254189"/>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Isolate machine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from network</a:t>
              </a:r>
            </a:p>
          </p:txBody>
        </p:sp>
        <p:sp>
          <p:nvSpPr>
            <p:cNvPr id="353" name="Laptop_E770" title="Icon of a laptop">
              <a:extLst>
                <a:ext uri="{FF2B5EF4-FFF2-40B4-BE49-F238E27FC236}">
                  <a16:creationId xmlns:a16="http://schemas.microsoft.com/office/drawing/2014/main" id="{7AA5CF78-B88E-4C3A-B624-C266CCAC467A}"/>
                </a:ext>
              </a:extLst>
            </p:cNvPr>
            <p:cNvSpPr>
              <a:spLocks noChangeAspect="1" noEditPoints="1"/>
            </p:cNvSpPr>
            <p:nvPr/>
          </p:nvSpPr>
          <p:spPr bwMode="auto">
            <a:xfrm>
              <a:off x="9077561" y="1443821"/>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8D1B7550-2ECC-4808-BE4C-62C3D3696078}"/>
              </a:ext>
            </a:extLst>
          </p:cNvPr>
          <p:cNvGrpSpPr/>
          <p:nvPr/>
        </p:nvGrpSpPr>
        <p:grpSpPr>
          <a:xfrm>
            <a:off x="588288" y="1834365"/>
            <a:ext cx="5409863" cy="501171"/>
            <a:chOff x="588288" y="1834365"/>
            <a:chExt cx="5409863" cy="501171"/>
          </a:xfrm>
        </p:grpSpPr>
        <p:sp>
          <p:nvSpPr>
            <p:cNvPr id="105" name="Hexagon 104">
              <a:hlinkClick r:id="rId6"/>
            </p:cNvPr>
            <p:cNvSpPr/>
            <p:nvPr/>
          </p:nvSpPr>
          <p:spPr>
            <a:xfrm>
              <a:off x="588288" y="1834365"/>
              <a:ext cx="540986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Malicious URLs and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IP addresses</a:t>
              </a:r>
            </a:p>
          </p:txBody>
        </p:sp>
        <p:sp>
          <p:nvSpPr>
            <p:cNvPr id="321" name="bag" title="Icon of a handbag">
              <a:extLst>
                <a:ext uri="{FF2B5EF4-FFF2-40B4-BE49-F238E27FC236}">
                  <a16:creationId xmlns:a16="http://schemas.microsoft.com/office/drawing/2014/main" id="{CACD68DD-9908-42C4-94E1-88B36EC961B3}"/>
                </a:ext>
              </a:extLst>
            </p:cNvPr>
            <p:cNvSpPr>
              <a:spLocks noChangeAspect="1" noEditPoints="1"/>
            </p:cNvSpPr>
            <p:nvPr/>
          </p:nvSpPr>
          <p:spPr bwMode="auto">
            <a:xfrm>
              <a:off x="1112287" y="201637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mail" title="Icon of an envelope">
              <a:extLst>
                <a:ext uri="{FF2B5EF4-FFF2-40B4-BE49-F238E27FC236}">
                  <a16:creationId xmlns:a16="http://schemas.microsoft.com/office/drawing/2014/main" id="{E88B6681-11A9-4360-B5D4-FA9C907D3641}"/>
                </a:ext>
              </a:extLst>
            </p:cNvPr>
            <p:cNvSpPr>
              <a:spLocks noChangeAspect="1" noEditPoints="1"/>
            </p:cNvSpPr>
            <p:nvPr/>
          </p:nvSpPr>
          <p:spPr bwMode="auto">
            <a:xfrm>
              <a:off x="772361" y="204267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0" name="Group 89">
            <a:extLst>
              <a:ext uri="{FF2B5EF4-FFF2-40B4-BE49-F238E27FC236}">
                <a16:creationId xmlns:a16="http://schemas.microsoft.com/office/drawing/2014/main" id="{CF2D7C00-79E6-495C-95AE-30A8453B3460}"/>
              </a:ext>
            </a:extLst>
          </p:cNvPr>
          <p:cNvGrpSpPr/>
          <p:nvPr/>
        </p:nvGrpSpPr>
        <p:grpSpPr>
          <a:xfrm>
            <a:off x="6102884" y="2098725"/>
            <a:ext cx="2681571" cy="501171"/>
            <a:chOff x="6102884" y="2098725"/>
            <a:chExt cx="2681571" cy="501171"/>
          </a:xfrm>
        </p:grpSpPr>
        <p:sp>
          <p:nvSpPr>
            <p:cNvPr id="196" name="Hexagon 195">
              <a:hlinkClick r:id="rId6"/>
              <a:extLst>
                <a:ext uri="{FF2B5EF4-FFF2-40B4-BE49-F238E27FC236}">
                  <a16:creationId xmlns:a16="http://schemas.microsoft.com/office/drawing/2014/main" id="{7D62105E-1CE9-433C-BDA5-9187ABA83EB8}"/>
                </a:ext>
              </a:extLst>
            </p:cNvPr>
            <p:cNvSpPr/>
            <p:nvPr/>
          </p:nvSpPr>
          <p:spPr>
            <a:xfrm>
              <a:off x="6102884" y="2098725"/>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Automated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Response and Recovery </a:t>
              </a:r>
            </a:p>
          </p:txBody>
        </p:sp>
        <p:sp>
          <p:nvSpPr>
            <p:cNvPr id="360" name="Laptop_E770" title="Icon of a laptop">
              <a:extLst>
                <a:ext uri="{FF2B5EF4-FFF2-40B4-BE49-F238E27FC236}">
                  <a16:creationId xmlns:a16="http://schemas.microsoft.com/office/drawing/2014/main" id="{E98F06AA-E0C3-4D7A-AC81-9765F48BA519}"/>
                </a:ext>
              </a:extLst>
            </p:cNvPr>
            <p:cNvSpPr>
              <a:spLocks noChangeAspect="1" noEditPoints="1"/>
            </p:cNvSpPr>
            <p:nvPr/>
          </p:nvSpPr>
          <p:spPr bwMode="auto">
            <a:xfrm>
              <a:off x="6298531" y="2367974"/>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1" name="Group 90">
            <a:extLst>
              <a:ext uri="{FF2B5EF4-FFF2-40B4-BE49-F238E27FC236}">
                <a16:creationId xmlns:a16="http://schemas.microsoft.com/office/drawing/2014/main" id="{62B1F6CC-434C-43A6-A0B3-D7A8F120E206}"/>
              </a:ext>
            </a:extLst>
          </p:cNvPr>
          <p:cNvGrpSpPr/>
          <p:nvPr/>
        </p:nvGrpSpPr>
        <p:grpSpPr>
          <a:xfrm>
            <a:off x="6122375" y="2691571"/>
            <a:ext cx="2681571" cy="501171"/>
            <a:chOff x="6122375" y="2691571"/>
            <a:chExt cx="2681571" cy="501171"/>
          </a:xfrm>
        </p:grpSpPr>
        <p:sp>
          <p:nvSpPr>
            <p:cNvPr id="82" name="Hexagon 81">
              <a:hlinkClick r:id="rId6"/>
            </p:cNvPr>
            <p:cNvSpPr/>
            <p:nvPr/>
          </p:nvSpPr>
          <p:spPr>
            <a:xfrm>
              <a:off x="6122375" y="2691571"/>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Timeline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Generation</a:t>
              </a:r>
            </a:p>
          </p:txBody>
        </p:sp>
        <p:pic>
          <p:nvPicPr>
            <p:cNvPr id="184" name="Picture 183"/>
            <p:cNvPicPr>
              <a:picLocks noChangeAspect="1"/>
            </p:cNvPicPr>
            <p:nvPr/>
          </p:nvPicPr>
          <p:blipFill>
            <a:blip r:embed="rId5"/>
            <a:stretch>
              <a:fillRect/>
            </a:stretch>
          </p:blipFill>
          <p:spPr>
            <a:xfrm>
              <a:off x="6269280" y="2964722"/>
              <a:ext cx="225595" cy="137160"/>
            </a:xfrm>
            <a:prstGeom prst="rect">
              <a:avLst/>
            </a:prstGeom>
            <a:noFill/>
          </p:spPr>
        </p:pic>
        <p:pic>
          <p:nvPicPr>
            <p:cNvPr id="335" name="Picture 334">
              <a:extLst>
                <a:ext uri="{FF2B5EF4-FFF2-40B4-BE49-F238E27FC236}">
                  <a16:creationId xmlns:a16="http://schemas.microsoft.com/office/drawing/2014/main" id="{5B9376D4-1871-461B-BEDF-031F9D1D3527}"/>
                </a:ext>
              </a:extLst>
            </p:cNvPr>
            <p:cNvPicPr>
              <a:picLocks noChangeAspect="1"/>
            </p:cNvPicPr>
            <p:nvPr/>
          </p:nvPicPr>
          <p:blipFill>
            <a:blip r:embed="rId12"/>
            <a:stretch>
              <a:fillRect/>
            </a:stretch>
          </p:blipFill>
          <p:spPr>
            <a:xfrm>
              <a:off x="6279207" y="2758589"/>
              <a:ext cx="205740" cy="137160"/>
            </a:xfrm>
            <a:prstGeom prst="rect">
              <a:avLst/>
            </a:prstGeom>
          </p:spPr>
        </p:pic>
        <p:sp>
          <p:nvSpPr>
            <p:cNvPr id="347" name="mail" title="Icon of an envelope">
              <a:extLst>
                <a:ext uri="{FF2B5EF4-FFF2-40B4-BE49-F238E27FC236}">
                  <a16:creationId xmlns:a16="http://schemas.microsoft.com/office/drawing/2014/main" id="{9EB249B0-B382-4314-8C0B-1B3344FD9CE3}"/>
                </a:ext>
              </a:extLst>
            </p:cNvPr>
            <p:cNvSpPr>
              <a:spLocks noChangeAspect="1" noEditPoints="1"/>
            </p:cNvSpPr>
            <p:nvPr/>
          </p:nvSpPr>
          <p:spPr bwMode="auto">
            <a:xfrm>
              <a:off x="6527690" y="277825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Laptop_E770" title="Icon of a laptop">
              <a:extLst>
                <a:ext uri="{FF2B5EF4-FFF2-40B4-BE49-F238E27FC236}">
                  <a16:creationId xmlns:a16="http://schemas.microsoft.com/office/drawing/2014/main" id="{3B3EB7E9-0C8C-4C71-8B15-7A31986AFC65}"/>
                </a:ext>
              </a:extLst>
            </p:cNvPr>
            <p:cNvSpPr>
              <a:spLocks noChangeAspect="1" noEditPoints="1"/>
            </p:cNvSpPr>
            <p:nvPr/>
          </p:nvSpPr>
          <p:spPr bwMode="auto">
            <a:xfrm>
              <a:off x="6516977" y="2977403"/>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8" name="Group 87">
            <a:extLst>
              <a:ext uri="{FF2B5EF4-FFF2-40B4-BE49-F238E27FC236}">
                <a16:creationId xmlns:a16="http://schemas.microsoft.com/office/drawing/2014/main" id="{91BC19ED-A265-4A51-AE27-3B3B043F0A98}"/>
              </a:ext>
            </a:extLst>
          </p:cNvPr>
          <p:cNvGrpSpPr/>
          <p:nvPr/>
        </p:nvGrpSpPr>
        <p:grpSpPr>
          <a:xfrm>
            <a:off x="8925347" y="1834365"/>
            <a:ext cx="2661552" cy="501171"/>
            <a:chOff x="8925347" y="1834365"/>
            <a:chExt cx="2661552" cy="501171"/>
          </a:xfrm>
        </p:grpSpPr>
        <p:sp>
          <p:nvSpPr>
            <p:cNvPr id="87" name="Hexagon 86">
              <a:hlinkClick r:id="rId6"/>
            </p:cNvPr>
            <p:cNvSpPr/>
            <p:nvPr/>
          </p:nvSpPr>
          <p:spPr>
            <a:xfrm>
              <a:off x="8925347" y="1834365"/>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Remove Malware</a:t>
              </a:r>
            </a:p>
          </p:txBody>
        </p:sp>
        <p:sp>
          <p:nvSpPr>
            <p:cNvPr id="352" name="Laptop_E770" title="Icon of a laptop">
              <a:extLst>
                <a:ext uri="{FF2B5EF4-FFF2-40B4-BE49-F238E27FC236}">
                  <a16:creationId xmlns:a16="http://schemas.microsoft.com/office/drawing/2014/main" id="{3CE801D4-ECAF-4641-BFD6-64A0828169B6}"/>
                </a:ext>
              </a:extLst>
            </p:cNvPr>
            <p:cNvSpPr>
              <a:spLocks noChangeAspect="1" noEditPoints="1"/>
            </p:cNvSpPr>
            <p:nvPr/>
          </p:nvSpPr>
          <p:spPr bwMode="auto">
            <a:xfrm>
              <a:off x="9077561" y="2009052"/>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0" name="Group 79">
            <a:extLst>
              <a:ext uri="{FF2B5EF4-FFF2-40B4-BE49-F238E27FC236}">
                <a16:creationId xmlns:a16="http://schemas.microsoft.com/office/drawing/2014/main" id="{EDA4C4EC-1483-4B7C-A17C-33ADFA3A3355}"/>
              </a:ext>
            </a:extLst>
          </p:cNvPr>
          <p:cNvGrpSpPr/>
          <p:nvPr/>
        </p:nvGrpSpPr>
        <p:grpSpPr>
          <a:xfrm>
            <a:off x="6214492" y="1381951"/>
            <a:ext cx="2662728" cy="245647"/>
            <a:chOff x="6214492" y="1381951"/>
            <a:chExt cx="2662728" cy="245647"/>
          </a:xfrm>
        </p:grpSpPr>
        <p:sp>
          <p:nvSpPr>
            <p:cNvPr id="76" name="Rectangle 75"/>
            <p:cNvSpPr/>
            <p:nvPr/>
          </p:nvSpPr>
          <p:spPr>
            <a:xfrm>
              <a:off x="6214492" y="1381951"/>
              <a:ext cx="2662728" cy="245647"/>
            </a:xfrm>
            <a:prstGeom prst="rect">
              <a:avLst/>
            </a:prstGeom>
          </p:spPr>
          <p:txBody>
            <a:bodyPr wrap="square" anchor="ctr">
              <a:spAutoFit/>
            </a:bodyPr>
            <a:lstStyle/>
            <a:p>
              <a:pPr marL="171450" lvl="0" algn="ctr">
                <a:defRPr/>
              </a:pPr>
              <a:r>
                <a:rPr lang="en-US" sz="1100" i="1" kern="0">
                  <a:gradFill>
                    <a:gsLst>
                      <a:gs pos="1250">
                        <a:schemeClr val="tx1"/>
                      </a:gs>
                      <a:gs pos="100000">
                        <a:schemeClr val="tx1"/>
                      </a:gs>
                    </a:gsLst>
                    <a:lin ang="5400000" scaled="0"/>
                  </a:gradFill>
                  <a:latin typeface="+mj-lt"/>
                </a:rPr>
                <a:t>On Demand Detonation</a:t>
              </a:r>
            </a:p>
          </p:txBody>
        </p:sp>
        <p:sp>
          <p:nvSpPr>
            <p:cNvPr id="348" name="mail" title="Icon of an envelope">
              <a:extLst>
                <a:ext uri="{FF2B5EF4-FFF2-40B4-BE49-F238E27FC236}">
                  <a16:creationId xmlns:a16="http://schemas.microsoft.com/office/drawing/2014/main" id="{E168082A-AB53-4942-BDAC-233F517F12FD}"/>
                </a:ext>
              </a:extLst>
            </p:cNvPr>
            <p:cNvSpPr>
              <a:spLocks noChangeAspect="1" noEditPoints="1"/>
            </p:cNvSpPr>
            <p:nvPr/>
          </p:nvSpPr>
          <p:spPr bwMode="auto">
            <a:xfrm>
              <a:off x="6279047" y="1431787"/>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Laptop_E770" title="Icon of a laptop">
              <a:extLst>
                <a:ext uri="{FF2B5EF4-FFF2-40B4-BE49-F238E27FC236}">
                  <a16:creationId xmlns:a16="http://schemas.microsoft.com/office/drawing/2014/main" id="{929B00B6-09B5-4A66-B146-1A46907369CF}"/>
                </a:ext>
              </a:extLst>
            </p:cNvPr>
            <p:cNvSpPr>
              <a:spLocks noChangeAspect="1" noEditPoints="1"/>
            </p:cNvSpPr>
            <p:nvPr/>
          </p:nvSpPr>
          <p:spPr bwMode="auto">
            <a:xfrm>
              <a:off x="6516977" y="14111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7" name="Group 96">
            <a:extLst>
              <a:ext uri="{FF2B5EF4-FFF2-40B4-BE49-F238E27FC236}">
                <a16:creationId xmlns:a16="http://schemas.microsoft.com/office/drawing/2014/main" id="{E2A089C9-306D-4055-9638-1A065974C634}"/>
              </a:ext>
            </a:extLst>
          </p:cNvPr>
          <p:cNvGrpSpPr/>
          <p:nvPr/>
        </p:nvGrpSpPr>
        <p:grpSpPr>
          <a:xfrm>
            <a:off x="4075710" y="3608300"/>
            <a:ext cx="1780631" cy="455893"/>
            <a:chOff x="4075710" y="3608300"/>
            <a:chExt cx="1780631" cy="455893"/>
          </a:xfrm>
        </p:grpSpPr>
        <p:sp>
          <p:nvSpPr>
            <p:cNvPr id="11" name="Rectangle 10">
              <a:extLst>
                <a:ext uri="{FF2B5EF4-FFF2-40B4-BE49-F238E27FC236}">
                  <a16:creationId xmlns:a16="http://schemas.microsoft.com/office/drawing/2014/main" id="{2EC97148-3BC9-44E4-B4DD-A113281ADA8E}"/>
                </a:ext>
              </a:extLst>
            </p:cNvPr>
            <p:cNvSpPr/>
            <p:nvPr/>
          </p:nvSpPr>
          <p:spPr>
            <a:xfrm>
              <a:off x="4147940" y="3818547"/>
              <a:ext cx="1574470" cy="245646"/>
            </a:xfrm>
            <a:prstGeom prst="rect">
              <a:avLst/>
            </a:prstGeom>
          </p:spPr>
          <p:txBody>
            <a:bodyPr wrap="none">
              <a:spAutoFit/>
            </a:bodyPr>
            <a:lstStyle/>
            <a:p>
              <a:pPr marL="171450" algn="ctr">
                <a:defRPr/>
              </a:pPr>
              <a:r>
                <a:rPr lang="en-US" sz="1100" i="1" kern="0">
                  <a:gradFill>
                    <a:gsLst>
                      <a:gs pos="1250">
                        <a:schemeClr val="tx1"/>
                      </a:gs>
                      <a:gs pos="100000">
                        <a:schemeClr val="tx1"/>
                      </a:gs>
                    </a:gsLst>
                    <a:lin ang="5400000" scaled="0"/>
                  </a:gradFill>
                  <a:latin typeface="+mj-lt"/>
                </a:rPr>
                <a:t>Anomaly Detection</a:t>
              </a:r>
            </a:p>
          </p:txBody>
        </p:sp>
        <p:pic>
          <p:nvPicPr>
            <p:cNvPr id="205"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1641" y="3654020"/>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221">
              <a:extLst>
                <a:ext uri="{FF2B5EF4-FFF2-40B4-BE49-F238E27FC236}">
                  <a16:creationId xmlns:a16="http://schemas.microsoft.com/office/drawing/2014/main" id="{87583132-411D-4325-8B04-562A46121F12}"/>
                </a:ext>
              </a:extLst>
            </p:cNvPr>
            <p:cNvPicPr>
              <a:picLocks noChangeAspect="1"/>
            </p:cNvPicPr>
            <p:nvPr/>
          </p:nvPicPr>
          <p:blipFill>
            <a:blip r:embed="rId5"/>
            <a:stretch>
              <a:fillRect/>
            </a:stretch>
          </p:blipFill>
          <p:spPr>
            <a:xfrm>
              <a:off x="5401304" y="3676880"/>
              <a:ext cx="221791" cy="137160"/>
            </a:xfrm>
            <a:prstGeom prst="rect">
              <a:avLst/>
            </a:prstGeom>
          </p:spPr>
        </p:pic>
        <p:sp>
          <p:nvSpPr>
            <p:cNvPr id="246" name="Freeform 20">
              <a:extLst>
                <a:ext uri="{FF2B5EF4-FFF2-40B4-BE49-F238E27FC236}">
                  <a16:creationId xmlns:a16="http://schemas.microsoft.com/office/drawing/2014/main" id="{5CAF9607-EFB8-48BD-9F8B-2C237C284993}"/>
                </a:ext>
              </a:extLst>
            </p:cNvPr>
            <p:cNvSpPr>
              <a:spLocks noChangeAspect="1" noEditPoints="1"/>
            </p:cNvSpPr>
            <p:nvPr/>
          </p:nvSpPr>
          <p:spPr bwMode="black">
            <a:xfrm>
              <a:off x="4320315" y="3676880"/>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326" name="Picture 325">
              <a:extLst>
                <a:ext uri="{FF2B5EF4-FFF2-40B4-BE49-F238E27FC236}">
                  <a16:creationId xmlns:a16="http://schemas.microsoft.com/office/drawing/2014/main" id="{34185DA4-EE8A-4745-B94E-9B7911A2EB53}"/>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828251" y="3608300"/>
              <a:ext cx="274319" cy="274320"/>
            </a:xfrm>
            <a:prstGeom prst="rect">
              <a:avLst/>
            </a:prstGeom>
          </p:spPr>
        </p:pic>
        <p:grpSp>
          <p:nvGrpSpPr>
            <p:cNvPr id="328" name="Group 327">
              <a:extLst>
                <a:ext uri="{FF2B5EF4-FFF2-40B4-BE49-F238E27FC236}">
                  <a16:creationId xmlns:a16="http://schemas.microsoft.com/office/drawing/2014/main" id="{456F8075-72E7-424A-A3C1-09649F3BEE11}"/>
                </a:ext>
              </a:extLst>
            </p:cNvPr>
            <p:cNvGrpSpPr>
              <a:grpSpLocks noChangeAspect="1"/>
            </p:cNvGrpSpPr>
            <p:nvPr/>
          </p:nvGrpSpPr>
          <p:grpSpPr>
            <a:xfrm>
              <a:off x="5141114" y="3676880"/>
              <a:ext cx="221646" cy="137160"/>
              <a:chOff x="2812968" y="1871753"/>
              <a:chExt cx="787801" cy="487510"/>
            </a:xfrm>
            <a:noFill/>
          </p:grpSpPr>
          <p:sp>
            <p:nvSpPr>
              <p:cNvPr id="329" name="Freeform 13" title="Icon of a cloud">
                <a:extLst>
                  <a:ext uri="{FF2B5EF4-FFF2-40B4-BE49-F238E27FC236}">
                    <a16:creationId xmlns:a16="http://schemas.microsoft.com/office/drawing/2014/main" id="{CF4C9226-6080-41E2-B731-09A41BA3C8E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0" name="Rectangle 329">
                <a:extLst>
                  <a:ext uri="{FF2B5EF4-FFF2-40B4-BE49-F238E27FC236}">
                    <a16:creationId xmlns:a16="http://schemas.microsoft.com/office/drawing/2014/main" id="{23A05CE6-5E3B-45A0-814C-DF609FF5F87A}"/>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1" name="Group 330">
                <a:extLst>
                  <a:ext uri="{FF2B5EF4-FFF2-40B4-BE49-F238E27FC236}">
                    <a16:creationId xmlns:a16="http://schemas.microsoft.com/office/drawing/2014/main" id="{5B60ECB9-D7D4-4C54-84E4-A8DC91730E8B}"/>
                  </a:ext>
                </a:extLst>
              </p:cNvPr>
              <p:cNvGrpSpPr/>
              <p:nvPr/>
            </p:nvGrpSpPr>
            <p:grpSpPr>
              <a:xfrm>
                <a:off x="3085686" y="1871753"/>
                <a:ext cx="457020" cy="365760"/>
                <a:chOff x="1668862" y="4866500"/>
                <a:chExt cx="457020" cy="365760"/>
              </a:xfrm>
              <a:grpFill/>
            </p:grpSpPr>
            <p:sp>
              <p:nvSpPr>
                <p:cNvPr id="332" name="Browser" title="Icon of a browser window">
                  <a:extLst>
                    <a:ext uri="{FF2B5EF4-FFF2-40B4-BE49-F238E27FC236}">
                      <a16:creationId xmlns:a16="http://schemas.microsoft.com/office/drawing/2014/main" id="{082BBBEA-A412-4478-8E40-B1D519115F8F}"/>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3" name="Processing_E9F5" title="Icon of two interlocked gears">
                  <a:extLst>
                    <a:ext uri="{FF2B5EF4-FFF2-40B4-BE49-F238E27FC236}">
                      <a16:creationId xmlns:a16="http://schemas.microsoft.com/office/drawing/2014/main" id="{84437E16-6766-4DB3-A330-48D83B84A658}"/>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36" name="Picture 335">
              <a:extLst>
                <a:ext uri="{FF2B5EF4-FFF2-40B4-BE49-F238E27FC236}">
                  <a16:creationId xmlns:a16="http://schemas.microsoft.com/office/drawing/2014/main" id="{25DAE99A-86BA-44E4-BDC4-3449AAB54221}"/>
                </a:ext>
              </a:extLst>
            </p:cNvPr>
            <p:cNvPicPr>
              <a:picLocks noChangeAspect="1"/>
            </p:cNvPicPr>
            <p:nvPr/>
          </p:nvPicPr>
          <p:blipFill>
            <a:blip r:embed="rId12"/>
            <a:stretch>
              <a:fillRect/>
            </a:stretch>
          </p:blipFill>
          <p:spPr>
            <a:xfrm>
              <a:off x="4583967" y="3676880"/>
              <a:ext cx="205740" cy="137160"/>
            </a:xfrm>
            <a:prstGeom prst="rect">
              <a:avLst/>
            </a:prstGeom>
          </p:spPr>
        </p:pic>
        <p:sp>
          <p:nvSpPr>
            <p:cNvPr id="345" name="mail" title="Icon of an envelope">
              <a:extLst>
                <a:ext uri="{FF2B5EF4-FFF2-40B4-BE49-F238E27FC236}">
                  <a16:creationId xmlns:a16="http://schemas.microsoft.com/office/drawing/2014/main" id="{EF967A08-C996-412C-99D4-82F158F4508B}"/>
                </a:ext>
              </a:extLst>
            </p:cNvPr>
            <p:cNvSpPr>
              <a:spLocks noChangeAspect="1" noEditPoints="1"/>
            </p:cNvSpPr>
            <p:nvPr/>
          </p:nvSpPr>
          <p:spPr bwMode="auto">
            <a:xfrm>
              <a:off x="407571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9" name="Group 98">
            <a:extLst>
              <a:ext uri="{FF2B5EF4-FFF2-40B4-BE49-F238E27FC236}">
                <a16:creationId xmlns:a16="http://schemas.microsoft.com/office/drawing/2014/main" id="{06238AC1-7DA8-4D17-AC51-7A1C74AF0A06}"/>
              </a:ext>
            </a:extLst>
          </p:cNvPr>
          <p:cNvGrpSpPr/>
          <p:nvPr/>
        </p:nvGrpSpPr>
        <p:grpSpPr>
          <a:xfrm>
            <a:off x="4208716" y="1950076"/>
            <a:ext cx="1549778" cy="274320"/>
            <a:chOff x="4208716" y="1950076"/>
            <a:chExt cx="1549778" cy="274320"/>
          </a:xfrm>
        </p:grpSpPr>
        <p:pic>
          <p:nvPicPr>
            <p:cNvPr id="185" name="Picture 184"/>
            <p:cNvPicPr>
              <a:picLocks noChangeAspect="1"/>
            </p:cNvPicPr>
            <p:nvPr/>
          </p:nvPicPr>
          <p:blipFill>
            <a:blip r:embed="rId5"/>
            <a:stretch>
              <a:fillRect/>
            </a:stretch>
          </p:blipFill>
          <p:spPr>
            <a:xfrm>
              <a:off x="5536703" y="2018656"/>
              <a:ext cx="221791" cy="137160"/>
            </a:xfrm>
            <a:prstGeom prst="rect">
              <a:avLst/>
            </a:prstGeom>
          </p:spPr>
        </p:pic>
        <p:sp>
          <p:nvSpPr>
            <p:cNvPr id="187" name="Freeform 20"/>
            <p:cNvSpPr>
              <a:spLocks noChangeAspect="1" noEditPoints="1"/>
            </p:cNvSpPr>
            <p:nvPr/>
          </p:nvSpPr>
          <p:spPr bwMode="black">
            <a:xfrm>
              <a:off x="4461092" y="2018656"/>
              <a:ext cx="225107"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301" name="Group 300">
              <a:extLst>
                <a:ext uri="{FF2B5EF4-FFF2-40B4-BE49-F238E27FC236}">
                  <a16:creationId xmlns:a16="http://schemas.microsoft.com/office/drawing/2014/main" id="{18461C76-032F-4F86-AB82-C0C6529DA9FA}"/>
                </a:ext>
              </a:extLst>
            </p:cNvPr>
            <p:cNvGrpSpPr>
              <a:grpSpLocks noChangeAspect="1"/>
            </p:cNvGrpSpPr>
            <p:nvPr/>
          </p:nvGrpSpPr>
          <p:grpSpPr>
            <a:xfrm>
              <a:off x="5268740" y="2018656"/>
              <a:ext cx="221646" cy="137160"/>
              <a:chOff x="2812968" y="1871753"/>
              <a:chExt cx="787801" cy="487510"/>
            </a:xfrm>
            <a:noFill/>
          </p:grpSpPr>
          <p:sp>
            <p:nvSpPr>
              <p:cNvPr id="302" name="Freeform 13" title="Icon of a cloud">
                <a:extLst>
                  <a:ext uri="{FF2B5EF4-FFF2-40B4-BE49-F238E27FC236}">
                    <a16:creationId xmlns:a16="http://schemas.microsoft.com/office/drawing/2014/main" id="{50361176-6013-4AD6-854B-F4C527E2D66D}"/>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3" name="Rectangle 302">
                <a:extLst>
                  <a:ext uri="{FF2B5EF4-FFF2-40B4-BE49-F238E27FC236}">
                    <a16:creationId xmlns:a16="http://schemas.microsoft.com/office/drawing/2014/main" id="{C7221B9E-8210-449D-AEBE-45440A1211B0}"/>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4" name="Group 303">
                <a:extLst>
                  <a:ext uri="{FF2B5EF4-FFF2-40B4-BE49-F238E27FC236}">
                    <a16:creationId xmlns:a16="http://schemas.microsoft.com/office/drawing/2014/main" id="{0A32D6EB-0A7B-4C5A-BBCA-068152F6FA51}"/>
                  </a:ext>
                </a:extLst>
              </p:cNvPr>
              <p:cNvGrpSpPr/>
              <p:nvPr/>
            </p:nvGrpSpPr>
            <p:grpSpPr>
              <a:xfrm>
                <a:off x="3085686" y="1871753"/>
                <a:ext cx="457020" cy="365760"/>
                <a:chOff x="1668862" y="4866500"/>
                <a:chExt cx="457020" cy="365760"/>
              </a:xfrm>
              <a:grpFill/>
            </p:grpSpPr>
            <p:sp>
              <p:nvSpPr>
                <p:cNvPr id="305" name="Browser" title="Icon of a browser window">
                  <a:extLst>
                    <a:ext uri="{FF2B5EF4-FFF2-40B4-BE49-F238E27FC236}">
                      <a16:creationId xmlns:a16="http://schemas.microsoft.com/office/drawing/2014/main" id="{E4226952-34FD-480A-B3AF-B78352127D1D}"/>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6" name="Processing_E9F5" title="Icon of two interlocked gears">
                  <a:extLst>
                    <a:ext uri="{FF2B5EF4-FFF2-40B4-BE49-F238E27FC236}">
                      <a16:creationId xmlns:a16="http://schemas.microsoft.com/office/drawing/2014/main" id="{6102D8F5-A2ED-42A5-BF0D-A8C42A4B35F0}"/>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20" name="bag" title="Icon of a handbag">
              <a:extLst>
                <a:ext uri="{FF2B5EF4-FFF2-40B4-BE49-F238E27FC236}">
                  <a16:creationId xmlns:a16="http://schemas.microsoft.com/office/drawing/2014/main" id="{8DD38573-43A4-4883-8E52-49B2DEC6D32A}"/>
                </a:ext>
              </a:extLst>
            </p:cNvPr>
            <p:cNvSpPr>
              <a:spLocks noChangeAspect="1" noEditPoints="1"/>
            </p:cNvSpPr>
            <p:nvPr/>
          </p:nvSpPr>
          <p:spPr bwMode="auto">
            <a:xfrm>
              <a:off x="4732514" y="198208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7" name="Picture 326">
              <a:extLst>
                <a:ext uri="{FF2B5EF4-FFF2-40B4-BE49-F238E27FC236}">
                  <a16:creationId xmlns:a16="http://schemas.microsoft.com/office/drawing/2014/main" id="{A4A48812-4AD6-4CA0-A3C1-BF38DD1DBBD7}"/>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948106" y="1950076"/>
              <a:ext cx="274319" cy="274320"/>
            </a:xfrm>
            <a:prstGeom prst="rect">
              <a:avLst/>
            </a:prstGeom>
          </p:spPr>
        </p:pic>
        <p:sp>
          <p:nvSpPr>
            <p:cNvPr id="344" name="mail" title="Icon of an envelope">
              <a:extLst>
                <a:ext uri="{FF2B5EF4-FFF2-40B4-BE49-F238E27FC236}">
                  <a16:creationId xmlns:a16="http://schemas.microsoft.com/office/drawing/2014/main" id="{CC9209E1-9683-4752-804B-2C52A342B8D5}"/>
                </a:ext>
              </a:extLst>
            </p:cNvPr>
            <p:cNvSpPr>
              <a:spLocks noChangeAspect="1" noEditPoints="1"/>
            </p:cNvSpPr>
            <p:nvPr/>
          </p:nvSpPr>
          <p:spPr bwMode="auto">
            <a:xfrm>
              <a:off x="4208716" y="20254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48" name="mail" title="Icon of an envelope">
            <a:extLst>
              <a:ext uri="{FF2B5EF4-FFF2-40B4-BE49-F238E27FC236}">
                <a16:creationId xmlns:a16="http://schemas.microsoft.com/office/drawing/2014/main" id="{1227A864-1326-4C95-B9A3-74B0909951F5}"/>
              </a:ext>
            </a:extLst>
          </p:cNvPr>
          <p:cNvSpPr>
            <a:spLocks noChangeAspect="1" noEditPoints="1"/>
          </p:cNvSpPr>
          <p:nvPr/>
        </p:nvSpPr>
        <p:spPr bwMode="auto">
          <a:xfrm>
            <a:off x="6432084" y="2187249"/>
            <a:ext cx="184104" cy="11046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50" name="Picture 149">
            <a:extLst>
              <a:ext uri="{FF2B5EF4-FFF2-40B4-BE49-F238E27FC236}">
                <a16:creationId xmlns:a16="http://schemas.microsoft.com/office/drawing/2014/main" id="{31A33E19-64E1-4978-A6D3-1D3D92FE3E3C}"/>
              </a:ext>
            </a:extLst>
          </p:cNvPr>
          <p:cNvPicPr>
            <a:picLocks noChangeAspect="1"/>
          </p:cNvPicPr>
          <p:nvPr/>
        </p:nvPicPr>
        <p:blipFill>
          <a:blip r:embed="rId5"/>
          <a:stretch>
            <a:fillRect/>
          </a:stretch>
        </p:blipFill>
        <p:spPr>
          <a:xfrm>
            <a:off x="6421680" y="3117122"/>
            <a:ext cx="225595" cy="137160"/>
          </a:xfrm>
          <a:prstGeom prst="rect">
            <a:avLst/>
          </a:prstGeom>
          <a:noFill/>
        </p:spPr>
      </p:pic>
    </p:spTree>
    <p:extLst>
      <p:ext uri="{BB962C8B-B14F-4D97-AF65-F5344CB8AC3E}">
        <p14:creationId xmlns:p14="http://schemas.microsoft.com/office/powerpoint/2010/main" val="82459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down)">
                                      <p:cBhvr>
                                        <p:cTn id="7" dur="500"/>
                                        <p:tgtEl>
                                          <p:spTgt spid="2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anim calcmode="lin" valueType="num">
                                      <p:cBhvr>
                                        <p:cTn id="12" dur="500" fill="hold"/>
                                        <p:tgtEl>
                                          <p:spTgt spid="64"/>
                                        </p:tgtEl>
                                        <p:attrNameLst>
                                          <p:attrName>ppt_x</p:attrName>
                                        </p:attrNameLst>
                                      </p:cBhvr>
                                      <p:tavLst>
                                        <p:tav tm="0">
                                          <p:val>
                                            <p:strVal val="#ppt_x"/>
                                          </p:val>
                                        </p:tav>
                                        <p:tav tm="100000">
                                          <p:val>
                                            <p:strVal val="#ppt_x"/>
                                          </p:val>
                                        </p:tav>
                                      </p:tavLst>
                                    </p:anim>
                                    <p:anim calcmode="lin" valueType="num">
                                      <p:cBhvr>
                                        <p:cTn id="13" dur="500" fill="hold"/>
                                        <p:tgtEl>
                                          <p:spTgt spid="6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anim calcmode="lin" valueType="num">
                                      <p:cBhvr>
                                        <p:cTn id="17" dur="500" fill="hold"/>
                                        <p:tgtEl>
                                          <p:spTgt spid="95"/>
                                        </p:tgtEl>
                                        <p:attrNameLst>
                                          <p:attrName>ppt_x</p:attrName>
                                        </p:attrNameLst>
                                      </p:cBhvr>
                                      <p:tavLst>
                                        <p:tav tm="0">
                                          <p:val>
                                            <p:strVal val="#ppt_x"/>
                                          </p:val>
                                        </p:tav>
                                        <p:tav tm="100000">
                                          <p:val>
                                            <p:strVal val="#ppt_x"/>
                                          </p:val>
                                        </p:tav>
                                      </p:tavLst>
                                    </p:anim>
                                    <p:anim calcmode="lin" valueType="num">
                                      <p:cBhvr>
                                        <p:cTn id="18" dur="500" fill="hold"/>
                                        <p:tgtEl>
                                          <p:spTgt spid="9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anim calcmode="lin" valueType="num">
                                      <p:cBhvr>
                                        <p:cTn id="22" dur="500" fill="hold"/>
                                        <p:tgtEl>
                                          <p:spTgt spid="66"/>
                                        </p:tgtEl>
                                        <p:attrNameLst>
                                          <p:attrName>ppt_x</p:attrName>
                                        </p:attrNameLst>
                                      </p:cBhvr>
                                      <p:tavLst>
                                        <p:tav tm="0">
                                          <p:val>
                                            <p:strVal val="#ppt_x"/>
                                          </p:val>
                                        </p:tav>
                                        <p:tav tm="100000">
                                          <p:val>
                                            <p:strVal val="#ppt_x"/>
                                          </p:val>
                                        </p:tav>
                                      </p:tavLst>
                                    </p:anim>
                                    <p:anim calcmode="lin" valueType="num">
                                      <p:cBhvr>
                                        <p:cTn id="23" dur="500" fill="hold"/>
                                        <p:tgtEl>
                                          <p:spTgt spid="6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anim calcmode="lin" valueType="num">
                                      <p:cBhvr>
                                        <p:cTn id="27" dur="500" fill="hold"/>
                                        <p:tgtEl>
                                          <p:spTgt spid="67"/>
                                        </p:tgtEl>
                                        <p:attrNameLst>
                                          <p:attrName>ppt_x</p:attrName>
                                        </p:attrNameLst>
                                      </p:cBhvr>
                                      <p:tavLst>
                                        <p:tav tm="0">
                                          <p:val>
                                            <p:strVal val="#ppt_x"/>
                                          </p:val>
                                        </p:tav>
                                        <p:tav tm="100000">
                                          <p:val>
                                            <p:strVal val="#ppt_x"/>
                                          </p:val>
                                        </p:tav>
                                      </p:tavLst>
                                    </p:anim>
                                    <p:anim calcmode="lin" valueType="num">
                                      <p:cBhvr>
                                        <p:cTn id="28" dur="500" fill="hold"/>
                                        <p:tgtEl>
                                          <p:spTgt spid="6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anim calcmode="lin" valueType="num">
                                      <p:cBhvr>
                                        <p:cTn id="32" dur="500" fill="hold"/>
                                        <p:tgtEl>
                                          <p:spTgt spid="98"/>
                                        </p:tgtEl>
                                        <p:attrNameLst>
                                          <p:attrName>ppt_x</p:attrName>
                                        </p:attrNameLst>
                                      </p:cBhvr>
                                      <p:tavLst>
                                        <p:tav tm="0">
                                          <p:val>
                                            <p:strVal val="#ppt_x"/>
                                          </p:val>
                                        </p:tav>
                                        <p:tav tm="100000">
                                          <p:val>
                                            <p:strVal val="#ppt_x"/>
                                          </p:val>
                                        </p:tav>
                                      </p:tavLst>
                                    </p:anim>
                                    <p:anim calcmode="lin" valueType="num">
                                      <p:cBhvr>
                                        <p:cTn id="33" dur="500" fill="hold"/>
                                        <p:tgtEl>
                                          <p:spTgt spid="9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anim calcmode="lin" valueType="num">
                                      <p:cBhvr>
                                        <p:cTn id="37" dur="500" fill="hold"/>
                                        <p:tgtEl>
                                          <p:spTgt spid="70"/>
                                        </p:tgtEl>
                                        <p:attrNameLst>
                                          <p:attrName>ppt_x</p:attrName>
                                        </p:attrNameLst>
                                      </p:cBhvr>
                                      <p:tavLst>
                                        <p:tav tm="0">
                                          <p:val>
                                            <p:strVal val="#ppt_x"/>
                                          </p:val>
                                        </p:tav>
                                        <p:tav tm="100000">
                                          <p:val>
                                            <p:strVal val="#ppt_x"/>
                                          </p:val>
                                        </p:tav>
                                      </p:tavLst>
                                    </p:anim>
                                    <p:anim calcmode="lin" valueType="num">
                                      <p:cBhvr>
                                        <p:cTn id="38" dur="5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par>
                          <p:cTn id="44" fill="hold">
                            <p:stCondLst>
                              <p:cond delay="500"/>
                            </p:stCondLst>
                            <p:childTnLst>
                              <p:par>
                                <p:cTn id="45" presetID="42"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anim calcmode="lin" valueType="num">
                                      <p:cBhvr>
                                        <p:cTn id="48" dur="500" fill="hold"/>
                                        <p:tgtEl>
                                          <p:spTgt spid="96"/>
                                        </p:tgtEl>
                                        <p:attrNameLst>
                                          <p:attrName>ppt_x</p:attrName>
                                        </p:attrNameLst>
                                      </p:cBhvr>
                                      <p:tavLst>
                                        <p:tav tm="0">
                                          <p:val>
                                            <p:strVal val="#ppt_x"/>
                                          </p:val>
                                        </p:tav>
                                        <p:tav tm="100000">
                                          <p:val>
                                            <p:strVal val="#ppt_x"/>
                                          </p:val>
                                        </p:tav>
                                      </p:tavLst>
                                    </p:anim>
                                    <p:anim calcmode="lin" valueType="num">
                                      <p:cBhvr>
                                        <p:cTn id="49" dur="500" fill="hold"/>
                                        <p:tgtEl>
                                          <p:spTgt spid="96"/>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500"/>
                                        <p:tgtEl>
                                          <p:spTgt spid="97"/>
                                        </p:tgtEl>
                                      </p:cBhvr>
                                    </p:animEffect>
                                  </p:childTnLst>
                                </p:cTn>
                              </p:par>
                              <p:par>
                                <p:cTn id="53" presetID="26" presetClass="emph" presetSubtype="0" fill="hold" nodeType="withEffect">
                                  <p:stCondLst>
                                    <p:cond delay="250"/>
                                  </p:stCondLst>
                                  <p:childTnLst>
                                    <p:animEffect transition="out" filter="fade">
                                      <p:cBhvr>
                                        <p:cTn id="54" dur="500" tmFilter="0, 0; .2, .5; .8, .5; 1, 0"/>
                                        <p:tgtEl>
                                          <p:spTgt spid="97"/>
                                        </p:tgtEl>
                                      </p:cBhvr>
                                    </p:animEffect>
                                    <p:animScale>
                                      <p:cBhvr>
                                        <p:cTn id="55" dur="250" autoRev="1" fill="hold"/>
                                        <p:tgtEl>
                                          <p:spTgt spid="97"/>
                                        </p:tgtEl>
                                      </p:cBhvr>
                                      <p:by x="105000" y="105000"/>
                                    </p:animScale>
                                  </p:childTnLst>
                                </p:cTn>
                              </p:par>
                            </p:childTnLst>
                          </p:cTn>
                        </p:par>
                        <p:par>
                          <p:cTn id="56" fill="hold">
                            <p:stCondLst>
                              <p:cond delay="1250"/>
                            </p:stCondLst>
                            <p:childTnLst>
                              <p:par>
                                <p:cTn id="57" presetID="26" presetClass="emph" presetSubtype="0" fill="hold" nodeType="afterEffect">
                                  <p:stCondLst>
                                    <p:cond delay="0"/>
                                  </p:stCondLst>
                                  <p:childTnLst>
                                    <p:animEffect transition="out" filter="fade">
                                      <p:cBhvr>
                                        <p:cTn id="58" dur="500" tmFilter="0, 0; .2, .5; .8, .5; 1, 0"/>
                                        <p:tgtEl>
                                          <p:spTgt spid="66"/>
                                        </p:tgtEl>
                                      </p:cBhvr>
                                    </p:animEffect>
                                    <p:animScale>
                                      <p:cBhvr>
                                        <p:cTn id="59" dur="250" autoRev="1" fill="hold"/>
                                        <p:tgtEl>
                                          <p:spTgt spid="66"/>
                                        </p:tgtEl>
                                      </p:cBhvr>
                                      <p:by x="105000" y="105000"/>
                                    </p:animScale>
                                  </p:childTnLst>
                                </p:cTn>
                              </p:par>
                              <p:par>
                                <p:cTn id="60" presetID="26" presetClass="emph" presetSubtype="0" fill="hold" nodeType="withEffect">
                                  <p:stCondLst>
                                    <p:cond delay="250"/>
                                  </p:stCondLst>
                                  <p:childTnLst>
                                    <p:animEffect transition="out" filter="fade">
                                      <p:cBhvr>
                                        <p:cTn id="61" dur="500" tmFilter="0, 0; .2, .5; .8, .5; 1, 0"/>
                                        <p:tgtEl>
                                          <p:spTgt spid="67"/>
                                        </p:tgtEl>
                                      </p:cBhvr>
                                    </p:animEffect>
                                    <p:animScale>
                                      <p:cBhvr>
                                        <p:cTn id="62" dur="250" autoRev="1" fill="hold"/>
                                        <p:tgtEl>
                                          <p:spTgt spid="67"/>
                                        </p:tgtEl>
                                      </p:cBhvr>
                                      <p:by x="105000" y="105000"/>
                                    </p:animScale>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par>
                                <p:cTn id="67" presetID="26" presetClass="emph" presetSubtype="0" fill="hold" nodeType="withEffect">
                                  <p:stCondLst>
                                    <p:cond delay="0"/>
                                  </p:stCondLst>
                                  <p:childTnLst>
                                    <p:animEffect transition="out" filter="fade">
                                      <p:cBhvr>
                                        <p:cTn id="68" dur="500" tmFilter="0, 0; .2, .5; .8, .5; 1, 0"/>
                                        <p:tgtEl>
                                          <p:spTgt spid="99"/>
                                        </p:tgtEl>
                                      </p:cBhvr>
                                    </p:animEffect>
                                    <p:animScale>
                                      <p:cBhvr>
                                        <p:cTn id="69" dur="250" autoRev="1" fill="hold"/>
                                        <p:tgtEl>
                                          <p:spTgt spid="99"/>
                                        </p:tgtEl>
                                      </p:cBhvr>
                                      <p:by x="105000" y="105000"/>
                                    </p:animScale>
                                  </p:childTnLst>
                                </p:cTn>
                              </p:par>
                              <p:par>
                                <p:cTn id="70" presetID="26" presetClass="emph" presetSubtype="0" fill="hold" nodeType="withEffect">
                                  <p:stCondLst>
                                    <p:cond delay="250"/>
                                  </p:stCondLst>
                                  <p:childTnLst>
                                    <p:animEffect transition="out" filter="fade">
                                      <p:cBhvr>
                                        <p:cTn id="71" dur="500" tmFilter="0, 0; .2, .5; .8, .5; 1, 0"/>
                                        <p:tgtEl>
                                          <p:spTgt spid="70"/>
                                        </p:tgtEl>
                                      </p:cBhvr>
                                    </p:animEffect>
                                    <p:animScale>
                                      <p:cBhvr>
                                        <p:cTn id="72" dur="250" autoRev="1" fill="hold"/>
                                        <p:tgtEl>
                                          <p:spTgt spid="7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par>
                                <p:cTn id="78" presetID="42" presetClass="entr" presetSubtype="0" fill="hold"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anim calcmode="lin" valueType="num">
                                      <p:cBhvr>
                                        <p:cTn id="81" dur="500" fill="hold"/>
                                        <p:tgtEl>
                                          <p:spTgt spid="92"/>
                                        </p:tgtEl>
                                        <p:attrNameLst>
                                          <p:attrName>ppt_x</p:attrName>
                                        </p:attrNameLst>
                                      </p:cBhvr>
                                      <p:tavLst>
                                        <p:tav tm="0">
                                          <p:val>
                                            <p:strVal val="#ppt_x"/>
                                          </p:val>
                                        </p:tav>
                                        <p:tav tm="100000">
                                          <p:val>
                                            <p:strVal val="#ppt_x"/>
                                          </p:val>
                                        </p:tav>
                                      </p:tavLst>
                                    </p:anim>
                                    <p:anim calcmode="lin" valueType="num">
                                      <p:cBhvr>
                                        <p:cTn id="82" dur="500" fill="hold"/>
                                        <p:tgtEl>
                                          <p:spTgt spid="9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50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anim calcmode="lin" valueType="num">
                                      <p:cBhvr>
                                        <p:cTn id="86" dur="500" fill="hold"/>
                                        <p:tgtEl>
                                          <p:spTgt spid="93"/>
                                        </p:tgtEl>
                                        <p:attrNameLst>
                                          <p:attrName>ppt_x</p:attrName>
                                        </p:attrNameLst>
                                      </p:cBhvr>
                                      <p:tavLst>
                                        <p:tav tm="0">
                                          <p:val>
                                            <p:strVal val="#ppt_x"/>
                                          </p:val>
                                        </p:tav>
                                        <p:tav tm="100000">
                                          <p:val>
                                            <p:strVal val="#ppt_x"/>
                                          </p:val>
                                        </p:tav>
                                      </p:tavLst>
                                    </p:anim>
                                    <p:anim calcmode="lin" valueType="num">
                                      <p:cBhvr>
                                        <p:cTn id="87" dur="500" fill="hold"/>
                                        <p:tgtEl>
                                          <p:spTgt spid="93"/>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75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anim calcmode="lin" valueType="num">
                                      <p:cBhvr>
                                        <p:cTn id="91" dur="500" fill="hold"/>
                                        <p:tgtEl>
                                          <p:spTgt spid="91"/>
                                        </p:tgtEl>
                                        <p:attrNameLst>
                                          <p:attrName>ppt_x</p:attrName>
                                        </p:attrNameLst>
                                      </p:cBhvr>
                                      <p:tavLst>
                                        <p:tav tm="0">
                                          <p:val>
                                            <p:strVal val="#ppt_x"/>
                                          </p:val>
                                        </p:tav>
                                        <p:tav tm="100000">
                                          <p:val>
                                            <p:strVal val="#ppt_x"/>
                                          </p:val>
                                        </p:tav>
                                      </p:tavLst>
                                    </p:anim>
                                    <p:anim calcmode="lin" valueType="num">
                                      <p:cBhvr>
                                        <p:cTn id="92" dur="500" fill="hold"/>
                                        <p:tgtEl>
                                          <p:spTgt spid="9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1000"/>
                                  </p:stCondLst>
                                  <p:childTnLst>
                                    <p:set>
                                      <p:cBhvr>
                                        <p:cTn id="94" dur="1" fill="hold">
                                          <p:stCondLst>
                                            <p:cond delay="0"/>
                                          </p:stCondLst>
                                        </p:cTn>
                                        <p:tgtEl>
                                          <p:spTgt spid="90"/>
                                        </p:tgtEl>
                                        <p:attrNameLst>
                                          <p:attrName>style.visibility</p:attrName>
                                        </p:attrNameLst>
                                      </p:cBhvr>
                                      <p:to>
                                        <p:strVal val="visible"/>
                                      </p:to>
                                    </p:set>
                                    <p:animEffect transition="in" filter="fade">
                                      <p:cBhvr>
                                        <p:cTn id="95" dur="500"/>
                                        <p:tgtEl>
                                          <p:spTgt spid="90"/>
                                        </p:tgtEl>
                                      </p:cBhvr>
                                    </p:animEffect>
                                    <p:anim calcmode="lin" valueType="num">
                                      <p:cBhvr>
                                        <p:cTn id="96" dur="500" fill="hold"/>
                                        <p:tgtEl>
                                          <p:spTgt spid="90"/>
                                        </p:tgtEl>
                                        <p:attrNameLst>
                                          <p:attrName>ppt_x</p:attrName>
                                        </p:attrNameLst>
                                      </p:cBhvr>
                                      <p:tavLst>
                                        <p:tav tm="0">
                                          <p:val>
                                            <p:strVal val="#ppt_x"/>
                                          </p:val>
                                        </p:tav>
                                        <p:tav tm="100000">
                                          <p:val>
                                            <p:strVal val="#ppt_x"/>
                                          </p:val>
                                        </p:tav>
                                      </p:tavLst>
                                    </p:anim>
                                    <p:anim calcmode="lin" valueType="num">
                                      <p:cBhvr>
                                        <p:cTn id="97" dur="500" fill="hold"/>
                                        <p:tgtEl>
                                          <p:spTgt spid="90"/>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26" presetClass="emph" presetSubtype="0" fill="hold" nodeType="withEffect">
                                  <p:stCondLst>
                                    <p:cond delay="0"/>
                                  </p:stCondLst>
                                  <p:childTnLst>
                                    <p:animEffect transition="out" filter="fade">
                                      <p:cBhvr>
                                        <p:cTn id="103" dur="500" tmFilter="0, 0; .2, .5; .8, .5; 1, 0"/>
                                        <p:tgtEl>
                                          <p:spTgt spid="80"/>
                                        </p:tgtEl>
                                      </p:cBhvr>
                                    </p:animEffect>
                                    <p:animScale>
                                      <p:cBhvr>
                                        <p:cTn id="104" dur="250" autoRev="1" fill="hold"/>
                                        <p:tgtEl>
                                          <p:spTgt spid="80"/>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down)">
                                      <p:cBhvr>
                                        <p:cTn id="109" dur="500"/>
                                        <p:tgtEl>
                                          <p:spTgt spid="24"/>
                                        </p:tgtEl>
                                      </p:cBhvr>
                                    </p:animEffect>
                                  </p:childTnLst>
                                </p:cTn>
                              </p:par>
                              <p:par>
                                <p:cTn id="110" presetID="42" presetClass="entr" presetSubtype="0" fill="hold" nodeType="withEffect">
                                  <p:stCondLst>
                                    <p:cond delay="25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anim calcmode="lin" valueType="num">
                                      <p:cBhvr>
                                        <p:cTn id="113" dur="500" fill="hold"/>
                                        <p:tgtEl>
                                          <p:spTgt spid="72"/>
                                        </p:tgtEl>
                                        <p:attrNameLst>
                                          <p:attrName>ppt_x</p:attrName>
                                        </p:attrNameLst>
                                      </p:cBhvr>
                                      <p:tavLst>
                                        <p:tav tm="0">
                                          <p:val>
                                            <p:strVal val="#ppt_x"/>
                                          </p:val>
                                        </p:tav>
                                        <p:tav tm="100000">
                                          <p:val>
                                            <p:strVal val="#ppt_x"/>
                                          </p:val>
                                        </p:tav>
                                      </p:tavLst>
                                    </p:anim>
                                    <p:anim calcmode="lin" valueType="num">
                                      <p:cBhvr>
                                        <p:cTn id="114" dur="500" fill="hold"/>
                                        <p:tgtEl>
                                          <p:spTgt spid="72"/>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50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anim calcmode="lin" valueType="num">
                                      <p:cBhvr>
                                        <p:cTn id="118" dur="500" fill="hold"/>
                                        <p:tgtEl>
                                          <p:spTgt spid="73"/>
                                        </p:tgtEl>
                                        <p:attrNameLst>
                                          <p:attrName>ppt_x</p:attrName>
                                        </p:attrNameLst>
                                      </p:cBhvr>
                                      <p:tavLst>
                                        <p:tav tm="0">
                                          <p:val>
                                            <p:strVal val="#ppt_x"/>
                                          </p:val>
                                        </p:tav>
                                        <p:tav tm="100000">
                                          <p:val>
                                            <p:strVal val="#ppt_x"/>
                                          </p:val>
                                        </p:tav>
                                      </p:tavLst>
                                    </p:anim>
                                    <p:anim calcmode="lin" valueType="num">
                                      <p:cBhvr>
                                        <p:cTn id="119" dur="500" fill="hold"/>
                                        <p:tgtEl>
                                          <p:spTgt spid="7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75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anim calcmode="lin" valueType="num">
                                      <p:cBhvr>
                                        <p:cTn id="123" dur="500" fill="hold"/>
                                        <p:tgtEl>
                                          <p:spTgt spid="74"/>
                                        </p:tgtEl>
                                        <p:attrNameLst>
                                          <p:attrName>ppt_x</p:attrName>
                                        </p:attrNameLst>
                                      </p:cBhvr>
                                      <p:tavLst>
                                        <p:tav tm="0">
                                          <p:val>
                                            <p:strVal val="#ppt_x"/>
                                          </p:val>
                                        </p:tav>
                                        <p:tav tm="100000">
                                          <p:val>
                                            <p:strVal val="#ppt_x"/>
                                          </p:val>
                                        </p:tav>
                                      </p:tavLst>
                                    </p:anim>
                                    <p:anim calcmode="lin" valueType="num">
                                      <p:cBhvr>
                                        <p:cTn id="124" dur="500" fill="hold"/>
                                        <p:tgtEl>
                                          <p:spTgt spid="7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1000"/>
                                  </p:stCondLst>
                                  <p:childTnLst>
                                    <p:set>
                                      <p:cBhvr>
                                        <p:cTn id="126" dur="1" fill="hold">
                                          <p:stCondLst>
                                            <p:cond delay="0"/>
                                          </p:stCondLst>
                                        </p:cTn>
                                        <p:tgtEl>
                                          <p:spTgt spid="75"/>
                                        </p:tgtEl>
                                        <p:attrNameLst>
                                          <p:attrName>style.visibility</p:attrName>
                                        </p:attrNameLst>
                                      </p:cBhvr>
                                      <p:to>
                                        <p:strVal val="visible"/>
                                      </p:to>
                                    </p:set>
                                    <p:animEffect transition="in" filter="fade">
                                      <p:cBhvr>
                                        <p:cTn id="127" dur="500"/>
                                        <p:tgtEl>
                                          <p:spTgt spid="75"/>
                                        </p:tgtEl>
                                      </p:cBhvr>
                                    </p:animEffect>
                                    <p:anim calcmode="lin" valueType="num">
                                      <p:cBhvr>
                                        <p:cTn id="128" dur="500" fill="hold"/>
                                        <p:tgtEl>
                                          <p:spTgt spid="75"/>
                                        </p:tgtEl>
                                        <p:attrNameLst>
                                          <p:attrName>ppt_x</p:attrName>
                                        </p:attrNameLst>
                                      </p:cBhvr>
                                      <p:tavLst>
                                        <p:tav tm="0">
                                          <p:val>
                                            <p:strVal val="#ppt_x"/>
                                          </p:val>
                                        </p:tav>
                                        <p:tav tm="100000">
                                          <p:val>
                                            <p:strVal val="#ppt_x"/>
                                          </p:val>
                                        </p:tav>
                                      </p:tavLst>
                                    </p:anim>
                                    <p:anim calcmode="lin" valueType="num">
                                      <p:cBhvr>
                                        <p:cTn id="129" dur="500" fill="hold"/>
                                        <p:tgtEl>
                                          <p:spTgt spid="75"/>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1250"/>
                                  </p:stCondLst>
                                  <p:childTnLst>
                                    <p:set>
                                      <p:cBhvr>
                                        <p:cTn id="131" dur="1" fill="hold">
                                          <p:stCondLst>
                                            <p:cond delay="0"/>
                                          </p:stCondLst>
                                        </p:cTn>
                                        <p:tgtEl>
                                          <p:spTgt spid="88"/>
                                        </p:tgtEl>
                                        <p:attrNameLst>
                                          <p:attrName>style.visibility</p:attrName>
                                        </p:attrNameLst>
                                      </p:cBhvr>
                                      <p:to>
                                        <p:strVal val="visible"/>
                                      </p:to>
                                    </p:set>
                                    <p:animEffect transition="in" filter="fade">
                                      <p:cBhvr>
                                        <p:cTn id="132" dur="500"/>
                                        <p:tgtEl>
                                          <p:spTgt spid="88"/>
                                        </p:tgtEl>
                                      </p:cBhvr>
                                    </p:animEffect>
                                    <p:anim calcmode="lin" valueType="num">
                                      <p:cBhvr>
                                        <p:cTn id="133" dur="500" fill="hold"/>
                                        <p:tgtEl>
                                          <p:spTgt spid="88"/>
                                        </p:tgtEl>
                                        <p:attrNameLst>
                                          <p:attrName>ppt_x</p:attrName>
                                        </p:attrNameLst>
                                      </p:cBhvr>
                                      <p:tavLst>
                                        <p:tav tm="0">
                                          <p:val>
                                            <p:strVal val="#ppt_x"/>
                                          </p:val>
                                        </p:tav>
                                        <p:tav tm="100000">
                                          <p:val>
                                            <p:strVal val="#ppt_x"/>
                                          </p:val>
                                        </p:tav>
                                      </p:tavLst>
                                    </p:anim>
                                    <p:anim calcmode="lin" valueType="num">
                                      <p:cBhvr>
                                        <p:cTn id="134" dur="500" fill="hold"/>
                                        <p:tgtEl>
                                          <p:spTgt spid="88"/>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150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anim calcmode="lin" valueType="num">
                                      <p:cBhvr>
                                        <p:cTn id="138" dur="500" fill="hold"/>
                                        <p:tgtEl>
                                          <p:spTgt spid="78"/>
                                        </p:tgtEl>
                                        <p:attrNameLst>
                                          <p:attrName>ppt_x</p:attrName>
                                        </p:attrNameLst>
                                      </p:cBhvr>
                                      <p:tavLst>
                                        <p:tav tm="0">
                                          <p:val>
                                            <p:strVal val="#ppt_x"/>
                                          </p:val>
                                        </p:tav>
                                        <p:tav tm="100000">
                                          <p:val>
                                            <p:strVal val="#ppt_x"/>
                                          </p:val>
                                        </p:tav>
                                      </p:tavLst>
                                    </p:anim>
                                    <p:anim calcmode="lin" valueType="num">
                                      <p:cBhvr>
                                        <p:cTn id="139"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1" grpId="0" animBg="1"/>
      <p:bldP spid="22"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F56306E-97E2-472D-AD85-802B32CCA3FD}"/>
              </a:ext>
            </a:extLst>
          </p:cNvPr>
          <p:cNvSpPr/>
          <p:nvPr/>
        </p:nvSpPr>
        <p:spPr bwMode="black">
          <a:xfrm>
            <a:off x="-868" y="3490584"/>
            <a:ext cx="12192868" cy="1614427"/>
          </a:xfrm>
          <a:prstGeom prst="roundRect">
            <a:avLst>
              <a:gd name="adj" fmla="val 0"/>
            </a:avLst>
          </a:prstGeom>
          <a:solidFill>
            <a:schemeClr val="accent1"/>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endParaRPr>
          </a:p>
        </p:txBody>
      </p:sp>
      <p:sp>
        <p:nvSpPr>
          <p:cNvPr id="20" name="Title 19"/>
          <p:cNvSpPr>
            <a:spLocks noGrp="1"/>
          </p:cNvSpPr>
          <p:nvPr>
            <p:ph type="title"/>
          </p:nvPr>
        </p:nvSpPr>
        <p:spPr/>
        <p:txBody>
          <a:bodyPr/>
          <a:lstStyle/>
          <a:p>
            <a:r>
              <a:rPr lang="en-US">
                <a:gradFill>
                  <a:gsLst>
                    <a:gs pos="1250">
                      <a:schemeClr val="tx1"/>
                    </a:gs>
                    <a:gs pos="99000">
                      <a:schemeClr val="tx1"/>
                    </a:gs>
                  </a:gsLst>
                  <a:lin ang="5400000" scaled="0"/>
                </a:gradFill>
              </a:rPr>
              <a:t>Threat protection</a:t>
            </a:r>
          </a:p>
        </p:txBody>
      </p:sp>
      <p:sp>
        <p:nvSpPr>
          <p:cNvPr id="5" name="Text Placeholder 4"/>
          <p:cNvSpPr>
            <a:spLocks noGrp="1"/>
          </p:cNvSpPr>
          <p:nvPr>
            <p:ph type="body" sz="quarter" idx="4294967295"/>
          </p:nvPr>
        </p:nvSpPr>
        <p:spPr>
          <a:xfrm>
            <a:off x="680688" y="3675671"/>
            <a:ext cx="10830625" cy="276999"/>
          </a:xfrm>
        </p:spPr>
        <p:txBody>
          <a:bodyPr/>
          <a:lstStyle/>
          <a:p>
            <a:pPr marL="0" indent="0" algn="ctr" defTabSz="914400">
              <a:spcBef>
                <a:spcPts val="0"/>
              </a:spcBef>
              <a:buSzTx/>
              <a:buNone/>
              <a:defRPr/>
            </a:pPr>
            <a:r>
              <a:rPr lang="en-US" sz="1800" b="1" kern="0">
                <a:gradFill>
                  <a:gsLst>
                    <a:gs pos="1250">
                      <a:schemeClr val="bg1"/>
                    </a:gs>
                    <a:gs pos="99000">
                      <a:schemeClr val="bg1"/>
                    </a:gs>
                  </a:gsLst>
                  <a:lin ang="5400000" scaled="0"/>
                </a:gradFill>
                <a:latin typeface="+mn-lt"/>
                <a:cs typeface="+mn-cs"/>
              </a:rPr>
              <a:t>STRATEGIC IMPERATIVES</a:t>
            </a:r>
          </a:p>
        </p:txBody>
      </p:sp>
      <p:sp>
        <p:nvSpPr>
          <p:cNvPr id="2" name="Rectangle: Rounded Corners 1"/>
          <p:cNvSpPr/>
          <p:nvPr/>
        </p:nvSpPr>
        <p:spPr bwMode="black">
          <a:xfrm>
            <a:off x="-868" y="1264559"/>
            <a:ext cx="12192868" cy="2064987"/>
          </a:xfrm>
          <a:prstGeom prst="roundRect">
            <a:avLst>
              <a:gd name="adj" fmla="val 0"/>
            </a:avLst>
          </a:prstGeom>
          <a:solidFill>
            <a:schemeClr val="bg1">
              <a:lumMod val="95000"/>
            </a:schemeClr>
          </a:solidFill>
          <a:ln>
            <a:noFill/>
          </a:ln>
          <a:extLst/>
        </p:spPr>
        <p:style>
          <a:lnRef idx="2">
            <a:schemeClr val="accent3"/>
          </a:lnRef>
          <a:fillRef idx="1">
            <a:schemeClr val="lt1"/>
          </a:fillRef>
          <a:effectRef idx="0">
            <a:schemeClr val="accent3"/>
          </a:effectRef>
          <a:fontRef idx="minor">
            <a:schemeClr val="dk1"/>
          </a:fontRef>
        </p:style>
        <p:txBody>
          <a:bodyPr vert="horz" wrap="square" lIns="69953" tIns="91440"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THREAT PROTECTION LIFECYCLE</a:t>
            </a:r>
          </a:p>
        </p:txBody>
      </p:sp>
      <p:sp>
        <p:nvSpPr>
          <p:cNvPr id="6" name="Rectangle: Rounded Corners 5"/>
          <p:cNvSpPr/>
          <p:nvPr/>
        </p:nvSpPr>
        <p:spPr bwMode="black">
          <a:xfrm>
            <a:off x="4857122"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Detection</a:t>
            </a:r>
          </a:p>
        </p:txBody>
      </p:sp>
      <p:sp>
        <p:nvSpPr>
          <p:cNvPr id="7" name="Rectangle: Rounded Corners 6"/>
          <p:cNvSpPr/>
          <p:nvPr/>
        </p:nvSpPr>
        <p:spPr bwMode="black">
          <a:xfrm>
            <a:off x="6997094" y="1840768"/>
            <a:ext cx="1870249"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Response</a:t>
            </a:r>
          </a:p>
        </p:txBody>
      </p:sp>
      <p:sp>
        <p:nvSpPr>
          <p:cNvPr id="8" name="Rectangle: Rounded Corners 7"/>
          <p:cNvSpPr/>
          <p:nvPr/>
        </p:nvSpPr>
        <p:spPr bwMode="black">
          <a:xfrm>
            <a:off x="2743329" y="1840768"/>
            <a:ext cx="1882416" cy="524280"/>
          </a:xfrm>
          <a:prstGeom prst="roundRect">
            <a:avLst>
              <a:gd name="adj" fmla="val 0"/>
            </a:avLst>
          </a:prstGeom>
          <a:ln w="38100">
            <a:solidFill>
              <a:schemeClr val="accent1"/>
            </a:solidFill>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Threat Prevention</a:t>
            </a:r>
          </a:p>
        </p:txBody>
      </p:sp>
      <p:cxnSp>
        <p:nvCxnSpPr>
          <p:cNvPr id="10" name="Connector: Elbow 9"/>
          <p:cNvCxnSpPr>
            <a:stCxn id="7" idx="3"/>
            <a:endCxn id="6" idx="2"/>
          </p:cNvCxnSpPr>
          <p:nvPr/>
        </p:nvCxnSpPr>
        <p:spPr>
          <a:xfrm flipH="1">
            <a:off x="5798330" y="2102908"/>
            <a:ext cx="3069013" cy="262140"/>
          </a:xfrm>
          <a:prstGeom prst="bentConnector4">
            <a:avLst>
              <a:gd name="adj1" fmla="val -7449"/>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a:stCxn id="7" idx="3"/>
            <a:endCxn id="8" idx="2"/>
          </p:cNvCxnSpPr>
          <p:nvPr/>
        </p:nvCxnSpPr>
        <p:spPr>
          <a:xfrm flipH="1">
            <a:off x="3684537" y="2102908"/>
            <a:ext cx="5182806" cy="262140"/>
          </a:xfrm>
          <a:prstGeom prst="bentConnector4">
            <a:avLst>
              <a:gd name="adj1" fmla="val -4411"/>
              <a:gd name="adj2" fmla="val 187205"/>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bwMode="black">
          <a:xfrm>
            <a:off x="6922424" y="2450087"/>
            <a:ext cx="1619068" cy="327307"/>
          </a:xfrm>
          <a:prstGeom prst="roundRect">
            <a:avLst/>
          </a:prstGeom>
          <a:solidFill>
            <a:schemeClr val="bg1">
              <a:lumMod val="95000"/>
              <a:alpha val="89804"/>
            </a:schemeClr>
          </a:solidFill>
          <a:ln w="19050">
            <a:noFill/>
            <a:prstDash val="sysDash"/>
          </a:ln>
          <a:extLst/>
        </p:spPr>
        <p:style>
          <a:lnRef idx="2">
            <a:schemeClr val="accent3"/>
          </a:lnRef>
          <a:fillRef idx="1">
            <a:schemeClr val="lt1"/>
          </a:fillRef>
          <a:effectRef idx="0">
            <a:schemeClr val="accent3"/>
          </a:effectRef>
          <a:fontRef idx="minor">
            <a:schemeClr val="dk1"/>
          </a:fontRef>
        </p:style>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Lessons Learned</a:t>
            </a:r>
          </a:p>
        </p:txBody>
      </p:sp>
      <p:cxnSp>
        <p:nvCxnSpPr>
          <p:cNvPr id="17" name="Straight Arrow Connector 16"/>
          <p:cNvCxnSpPr>
            <a:stCxn id="6" idx="3"/>
            <a:endCxn id="7" idx="1"/>
          </p:cNvCxnSpPr>
          <p:nvPr/>
        </p:nvCxnSpPr>
        <p:spPr>
          <a:xfrm>
            <a:off x="6739538" y="2102908"/>
            <a:ext cx="257556"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black">
          <a:xfrm>
            <a:off x="471719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2" name="Oval 21"/>
          <p:cNvSpPr/>
          <p:nvPr/>
        </p:nvSpPr>
        <p:spPr bwMode="black">
          <a:xfrm>
            <a:off x="2590930"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1</a:t>
            </a:r>
          </a:p>
        </p:txBody>
      </p:sp>
      <p:sp>
        <p:nvSpPr>
          <p:cNvPr id="23" name="Oval 22"/>
          <p:cNvSpPr/>
          <p:nvPr/>
        </p:nvSpPr>
        <p:spPr bwMode="black">
          <a:xfrm>
            <a:off x="6868315" y="1702024"/>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6" name="Oval 25"/>
          <p:cNvSpPr/>
          <p:nvPr/>
        </p:nvSpPr>
        <p:spPr bwMode="black">
          <a:xfrm>
            <a:off x="6696703" y="2460899"/>
            <a:ext cx="300391" cy="300391"/>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3</a:t>
            </a:r>
          </a:p>
        </p:txBody>
      </p:sp>
      <p:sp>
        <p:nvSpPr>
          <p:cNvPr id="34" name="Rectangle 33"/>
          <p:cNvSpPr/>
          <p:nvPr/>
        </p:nvSpPr>
        <p:spPr>
          <a:xfrm>
            <a:off x="2026998" y="5486917"/>
            <a:ext cx="8488602" cy="923330"/>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Committed to your success </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Accelerate your ability to manage threats by providing secure platforms and products, security capabilities, services, and recommendations</a:t>
            </a:r>
          </a:p>
        </p:txBody>
      </p:sp>
      <p:grpSp>
        <p:nvGrpSpPr>
          <p:cNvPr id="16" name="Group 15"/>
          <p:cNvGrpSpPr/>
          <p:nvPr/>
        </p:nvGrpSpPr>
        <p:grpSpPr>
          <a:xfrm>
            <a:off x="614371" y="4074524"/>
            <a:ext cx="2990373" cy="849463"/>
            <a:chOff x="438627" y="3783860"/>
            <a:chExt cx="2990373" cy="849463"/>
          </a:xfrm>
        </p:grpSpPr>
        <p:sp>
          <p:nvSpPr>
            <p:cNvPr id="25" name="Oval 24"/>
            <p:cNvSpPr/>
            <p:nvPr/>
          </p:nvSpPr>
          <p:spPr bwMode="black">
            <a:xfrm>
              <a:off x="438627" y="381741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1</a:t>
              </a:r>
            </a:p>
          </p:txBody>
        </p:sp>
        <p:sp>
          <p:nvSpPr>
            <p:cNvPr id="15" name="Rectangle 14"/>
            <p:cNvSpPr/>
            <p:nvPr/>
          </p:nvSpPr>
          <p:spPr>
            <a:xfrm>
              <a:off x="754782" y="3783860"/>
              <a:ext cx="2674218"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Prevent as many threats as possible</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(Best Security ROI when available)</a:t>
              </a:r>
            </a:p>
          </p:txBody>
        </p:sp>
      </p:grpSp>
      <p:grpSp>
        <p:nvGrpSpPr>
          <p:cNvPr id="18" name="Group 17"/>
          <p:cNvGrpSpPr/>
          <p:nvPr/>
        </p:nvGrpSpPr>
        <p:grpSpPr>
          <a:xfrm>
            <a:off x="4674667" y="4074524"/>
            <a:ext cx="3689136" cy="849463"/>
            <a:chOff x="4015988" y="3817410"/>
            <a:chExt cx="3689136" cy="849463"/>
          </a:xfrm>
        </p:grpSpPr>
        <p:sp>
          <p:nvSpPr>
            <p:cNvPr id="24" name="Oval 23"/>
            <p:cNvSpPr/>
            <p:nvPr/>
          </p:nvSpPr>
          <p:spPr bwMode="black">
            <a:xfrm>
              <a:off x="4015988" y="3849160"/>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2</a:t>
              </a:r>
            </a:p>
          </p:txBody>
        </p:sp>
        <p:sp>
          <p:nvSpPr>
            <p:cNvPr id="29" name="Rectangle 28"/>
            <p:cNvSpPr/>
            <p:nvPr/>
          </p:nvSpPr>
          <p:spPr>
            <a:xfrm>
              <a:off x="4315234" y="3817410"/>
              <a:ext cx="3389890"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Rapidly Detect </a:t>
              </a:r>
              <a:b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Respond</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(highest coverage of assets/scenarios)</a:t>
              </a:r>
            </a:p>
          </p:txBody>
        </p:sp>
      </p:grpSp>
      <p:grpSp>
        <p:nvGrpSpPr>
          <p:cNvPr id="19" name="Group 18"/>
          <p:cNvGrpSpPr/>
          <p:nvPr/>
        </p:nvGrpSpPr>
        <p:grpSpPr>
          <a:xfrm>
            <a:off x="8856192" y="4074524"/>
            <a:ext cx="2819845" cy="849463"/>
            <a:chOff x="7819326" y="3786119"/>
            <a:chExt cx="2819845" cy="849463"/>
          </a:xfrm>
        </p:grpSpPr>
        <p:sp>
          <p:nvSpPr>
            <p:cNvPr id="27" name="Oval 26"/>
            <p:cNvSpPr/>
            <p:nvPr/>
          </p:nvSpPr>
          <p:spPr bwMode="black">
            <a:xfrm>
              <a:off x="7819326" y="3817409"/>
              <a:ext cx="316155" cy="316155"/>
            </a:xfrm>
            <a:prstGeom prst="ellipse">
              <a:avLst/>
            </a:prstGeom>
            <a:solidFill>
              <a:schemeClr val="bg1"/>
            </a:solidFill>
            <a:ln w="28575">
              <a:solidFill>
                <a:schemeClr val="accent1"/>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1250">
                        <a:srgbClr val="0078D4"/>
                      </a:gs>
                      <a:gs pos="99000">
                        <a:srgbClr val="0078D4"/>
                      </a:gs>
                    </a:gsLst>
                    <a:lin ang="5400000" scaled="0"/>
                  </a:gradFill>
                  <a:effectLst/>
                  <a:uLnTx/>
                  <a:uFillTx/>
                  <a:latin typeface="Segoe UI"/>
                  <a:ea typeface="+mn-ea"/>
                  <a:cs typeface="+mn-cs"/>
                </a:rPr>
                <a:t>3</a:t>
              </a:r>
            </a:p>
          </p:txBody>
        </p:sp>
        <p:sp>
          <p:nvSpPr>
            <p:cNvPr id="30" name="Rectangle 29"/>
            <p:cNvSpPr/>
            <p:nvPr/>
          </p:nvSpPr>
          <p:spPr>
            <a:xfrm>
              <a:off x="8156587" y="3786119"/>
              <a:ext cx="2482584" cy="849463"/>
            </a:xfrm>
            <a:prstGeom prst="rect">
              <a:avLst/>
            </a:prstGeom>
          </p:spPr>
          <p:txBody>
            <a:bodyPr wrap="square" lIns="182880">
              <a:spAutoFit/>
            </a:bodyPr>
            <a:lstStyle/>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Continually </a:t>
              </a:r>
              <a:b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1" i="0" u="none" strike="noStrike" kern="120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apply learnings </a:t>
              </a:r>
            </a:p>
            <a:p>
              <a:pPr marL="0" marR="0" lvl="3" indent="0" algn="l" defTabSz="914367" rtl="0" eaLnBrk="1" fontAlgn="auto" latinLnBrk="0" hangingPunct="1">
                <a:lnSpc>
                  <a:spcPct val="90000"/>
                </a:lnSpc>
                <a:spcBef>
                  <a:spcPct val="20000"/>
                </a:spcBef>
                <a:spcAft>
                  <a:spcPts val="0"/>
                </a:spcAft>
                <a:buClrTx/>
                <a:buSzPct val="90000"/>
                <a:buFontTx/>
                <a:buNone/>
                <a:tabLst/>
                <a:defRPr/>
              </a:pPr>
              <a:r>
                <a:rPr kumimoji="0" lang="en-US" sz="1200" b="0" i="1" u="none" strike="noStrike" kern="1200" cap="none" spc="0" normalizeH="0" baseline="0" noProof="0">
                  <a:ln>
                    <a:noFill/>
                  </a:ln>
                  <a:gradFill>
                    <a:gsLst>
                      <a:gs pos="1250">
                        <a:srgbClr val="FFFFFF"/>
                      </a:gs>
                      <a:gs pos="99000">
                        <a:srgbClr val="FFFFFF"/>
                      </a:gs>
                    </a:gsLst>
                    <a:lin ang="5400000" scaled="0"/>
                  </a:gradFill>
                  <a:effectLst/>
                  <a:uLnTx/>
                  <a:uFillTx/>
                  <a:latin typeface="Segoe UI"/>
                  <a:ea typeface="+mn-ea"/>
                  <a:cs typeface="+mn-cs"/>
                </a:rPr>
                <a:t>(continuous attack cost increase)</a:t>
              </a:r>
            </a:p>
          </p:txBody>
        </p:sp>
      </p:grpSp>
      <p:cxnSp>
        <p:nvCxnSpPr>
          <p:cNvPr id="49" name="Straight Arrow Connector 48"/>
          <p:cNvCxnSpPr/>
          <p:nvPr/>
        </p:nvCxnSpPr>
        <p:spPr>
          <a:xfrm>
            <a:off x="4625745" y="2108129"/>
            <a:ext cx="231377"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34748" y="2899248"/>
            <a:ext cx="6588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Goal: </a:t>
            </a:r>
            <a:r>
              <a:rPr kumimoji="0" lang="en-US" sz="1800" b="0" i="1"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Increase attacker cost as rapidly and efficiently as possible</a:t>
            </a:r>
            <a:endParaRPr kumimoji="0" lang="en-US" sz="1800" b="0" i="1" u="none" strike="noStrike" kern="1200" cap="none" spc="0" normalizeH="0" baseline="0" noProof="0">
              <a:ln>
                <a:noFill/>
              </a:ln>
              <a:gradFill>
                <a:gsLst>
                  <a:gs pos="1250">
                    <a:srgbClr val="1A1A1A"/>
                  </a:gs>
                  <a:gs pos="99000">
                    <a:srgbClr val="1A1A1A"/>
                  </a:gs>
                </a:gsLst>
                <a:lin ang="5400000" scaled="0"/>
              </a:gradFill>
              <a:effectLst/>
              <a:uLnTx/>
              <a:uFillTx/>
              <a:latin typeface="Segoe UI"/>
              <a:ea typeface="+mn-ea"/>
              <a:cs typeface="+mn-cs"/>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94" y="5226865"/>
            <a:ext cx="1423847" cy="973543"/>
          </a:xfrm>
          <a:prstGeom prst="rect">
            <a:avLst/>
          </a:prstGeom>
        </p:spPr>
      </p:pic>
      <p:pic>
        <p:nvPicPr>
          <p:cNvPr id="39" name="Picture 38"/>
          <p:cNvPicPr>
            <a:picLocks noChangeAspect="1"/>
          </p:cNvPicPr>
          <p:nvPr/>
        </p:nvPicPr>
        <p:blipFill>
          <a:blip r:embed="rId4" cstate="hqprint">
            <a:alphaModFix amt="60000"/>
            <a:extLst>
              <a:ext uri="{28A0092B-C50C-407E-A947-70E740481C1C}">
                <a14:useLocalDpi xmlns:a14="http://schemas.microsoft.com/office/drawing/2010/main" val="0"/>
              </a:ext>
            </a:extLst>
          </a:blip>
          <a:stretch>
            <a:fillRect/>
          </a:stretch>
        </p:blipFill>
        <p:spPr>
          <a:xfrm>
            <a:off x="614371" y="5351556"/>
            <a:ext cx="1268530" cy="1268529"/>
          </a:xfrm>
          <a:prstGeom prst="rect">
            <a:avLst/>
          </a:prstGeom>
          <a:effectLst>
            <a:softEdge rad="25400"/>
          </a:effectLst>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8" y="5274568"/>
            <a:ext cx="2437121" cy="137088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169" y="5219198"/>
            <a:ext cx="1400166" cy="973543"/>
          </a:xfrm>
          <a:prstGeom prst="rect">
            <a:avLst/>
          </a:prstGeom>
        </p:spPr>
      </p:pic>
    </p:spTree>
    <p:extLst>
      <p:ext uri="{BB962C8B-B14F-4D97-AF65-F5344CB8AC3E}">
        <p14:creationId xmlns:p14="http://schemas.microsoft.com/office/powerpoint/2010/main" val="332653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25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75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22" presetClass="entr" presetSubtype="2"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right)">
                                      <p:cBhvr>
                                        <p:cTn id="66" dur="500"/>
                                        <p:tgtEl>
                                          <p:spTgt spid="12"/>
                                        </p:tgtEl>
                                      </p:cBhvr>
                                    </p:animEffect>
                                  </p:childTnLst>
                                </p:cTn>
                              </p:par>
                              <p:par>
                                <p:cTn id="67" presetID="22" presetClass="entr" presetSubtype="2"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right)">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 grpId="0" build="p"/>
      <p:bldP spid="2" grpId="0" animBg="1"/>
      <p:bldP spid="6" grpId="0" animBg="1"/>
      <p:bldP spid="7" grpId="0" animBg="1"/>
      <p:bldP spid="8" grpId="0" animBg="1"/>
      <p:bldP spid="9" grpId="0" animBg="1"/>
      <p:bldP spid="21" grpId="0" animBg="1"/>
      <p:bldP spid="22" grpId="0" animBg="1"/>
      <p:bldP spid="23" grpId="0" animBg="1"/>
      <p:bldP spid="26" grpId="0" animBg="1"/>
      <p:bldP spid="34"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4350" y="3035300"/>
            <a:ext cx="9144000" cy="553998"/>
          </a:xfrm>
        </p:spPr>
        <p:txBody>
          <a:bodyPr/>
          <a:lstStyle/>
          <a:p>
            <a:r>
              <a:rPr lang="en-US">
                <a:gradFill>
                  <a:gsLst>
                    <a:gs pos="1250">
                      <a:schemeClr val="bg2"/>
                    </a:gs>
                    <a:gs pos="100000">
                      <a:schemeClr val="bg2"/>
                    </a:gs>
                  </a:gsLst>
                  <a:lin ang="5400000" scaled="0"/>
                </a:gradFill>
              </a:rPr>
              <a:t>Questions?</a:t>
            </a:r>
          </a:p>
        </p:txBody>
      </p:sp>
    </p:spTree>
    <p:extLst>
      <p:ext uri="{BB962C8B-B14F-4D97-AF65-F5344CB8AC3E}">
        <p14:creationId xmlns:p14="http://schemas.microsoft.com/office/powerpoint/2010/main" val="1530788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Books" title="Icon of a stack of books">
            <a:extLst>
              <a:ext uri="{FF2B5EF4-FFF2-40B4-BE49-F238E27FC236}">
                <a16:creationId xmlns:a16="http://schemas.microsoft.com/office/drawing/2014/main" id="{90FE4EC0-4C63-47F2-BC59-5C980BDCB221}"/>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397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A0F6-540D-4025-8F31-C462CC8B1C90}"/>
              </a:ext>
            </a:extLst>
          </p:cNvPr>
          <p:cNvSpPr>
            <a:spLocks noGrp="1"/>
          </p:cNvSpPr>
          <p:nvPr>
            <p:ph type="title"/>
          </p:nvPr>
        </p:nvSpPr>
        <p:spPr/>
        <p:txBody>
          <a:bodyPr/>
          <a:lstStyle/>
          <a:p>
            <a:r>
              <a:rPr lang="en-US"/>
              <a:t>Microsoft threat protection</a:t>
            </a:r>
          </a:p>
        </p:txBody>
      </p:sp>
      <p:sp>
        <p:nvSpPr>
          <p:cNvPr id="7" name="TextBox 6">
            <a:extLst>
              <a:ext uri="{FF2B5EF4-FFF2-40B4-BE49-F238E27FC236}">
                <a16:creationId xmlns:a16="http://schemas.microsoft.com/office/drawing/2014/main" id="{6462FA15-860F-4ECC-A679-A5772D081C29}"/>
              </a:ext>
            </a:extLst>
          </p:cNvPr>
          <p:cNvSpPr txBox="1"/>
          <p:nvPr/>
        </p:nvSpPr>
        <p:spPr>
          <a:xfrm>
            <a:off x="836889" y="2928765"/>
            <a:ext cx="2251887" cy="517065"/>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SIEM Integration</a:t>
            </a:r>
          </a:p>
        </p:txBody>
      </p:sp>
      <p:sp>
        <p:nvSpPr>
          <p:cNvPr id="11" name="TextBox 10">
            <a:extLst>
              <a:ext uri="{FF2B5EF4-FFF2-40B4-BE49-F238E27FC236}">
                <a16:creationId xmlns:a16="http://schemas.microsoft.com/office/drawing/2014/main" id="{D87BFF71-BC07-40F5-99D8-E644D0FE2B4E}"/>
              </a:ext>
            </a:extLst>
          </p:cNvPr>
          <p:cNvSpPr txBox="1"/>
          <p:nvPr/>
        </p:nvSpPr>
        <p:spPr>
          <a:xfrm>
            <a:off x="3578338" y="2928765"/>
            <a:ext cx="2334774"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Product and Cross Platform Integration</a:t>
            </a:r>
          </a:p>
        </p:txBody>
      </p:sp>
      <p:sp>
        <p:nvSpPr>
          <p:cNvPr id="14" name="TextBox 13">
            <a:extLst>
              <a:ext uri="{FF2B5EF4-FFF2-40B4-BE49-F238E27FC236}">
                <a16:creationId xmlns:a16="http://schemas.microsoft.com/office/drawing/2014/main" id="{5CCAB776-1E31-4786-9D5B-0BDC311685FF}"/>
              </a:ext>
            </a:extLst>
          </p:cNvPr>
          <p:cNvSpPr txBox="1"/>
          <p:nvPr/>
        </p:nvSpPr>
        <p:spPr>
          <a:xfrm>
            <a:off x="2207613" y="5513621"/>
            <a:ext cx="2298839" cy="517065"/>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Community Effect</a:t>
            </a:r>
          </a:p>
        </p:txBody>
      </p:sp>
      <p:sp>
        <p:nvSpPr>
          <p:cNvPr id="15" name="TextBox 14">
            <a:extLst>
              <a:ext uri="{FF2B5EF4-FFF2-40B4-BE49-F238E27FC236}">
                <a16:creationId xmlns:a16="http://schemas.microsoft.com/office/drawing/2014/main" id="{644B9E78-671E-4C69-8A5D-08292D26D952}"/>
              </a:ext>
            </a:extLst>
          </p:cNvPr>
          <p:cNvSpPr txBox="1"/>
          <p:nvPr/>
        </p:nvSpPr>
        <p:spPr>
          <a:xfrm>
            <a:off x="8696721" y="2928765"/>
            <a:ext cx="3011522"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Machine Learning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UEBA</a:t>
            </a:r>
          </a:p>
        </p:txBody>
      </p:sp>
      <p:sp>
        <p:nvSpPr>
          <p:cNvPr id="16" name="TextBox 15">
            <a:extLst>
              <a:ext uri="{FF2B5EF4-FFF2-40B4-BE49-F238E27FC236}">
                <a16:creationId xmlns:a16="http://schemas.microsoft.com/office/drawing/2014/main" id="{616A7EE9-4368-44F0-8828-DDED3984CB0F}"/>
              </a:ext>
            </a:extLst>
          </p:cNvPr>
          <p:cNvSpPr txBox="1"/>
          <p:nvPr/>
        </p:nvSpPr>
        <p:spPr>
          <a:xfrm>
            <a:off x="4949062" y="5513621"/>
            <a:ext cx="2298839"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Incident Response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Hunting</a:t>
            </a:r>
          </a:p>
        </p:txBody>
      </p:sp>
      <p:sp>
        <p:nvSpPr>
          <p:cNvPr id="17" name="TextBox 16">
            <a:extLst>
              <a:ext uri="{FF2B5EF4-FFF2-40B4-BE49-F238E27FC236}">
                <a16:creationId xmlns:a16="http://schemas.microsoft.com/office/drawing/2014/main" id="{FE7F4858-8287-4830-8C81-A0B4BE758F45}"/>
              </a:ext>
            </a:extLst>
          </p:cNvPr>
          <p:cNvSpPr txBox="1"/>
          <p:nvPr/>
        </p:nvSpPr>
        <p:spPr>
          <a:xfrm>
            <a:off x="7685063" y="5513621"/>
            <a:ext cx="2298839"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Summary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and Close </a:t>
            </a: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a:t>
            </a:r>
            <a:endPar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5753A01-E3FB-4AB8-A808-A1823CECB9DE}"/>
                  </a:ext>
                </a:extLst>
              </p:cNvPr>
              <p:cNvGraphicFramePr>
                <a:graphicFrameLocks noChangeAspect="1"/>
              </p:cNvGraphicFramePr>
              <p:nvPr>
                <p:extLst>
                  <p:ext uri="{D42A27DB-BD31-4B8C-83A1-F6EECF244321}">
                    <p14:modId xmlns:p14="http://schemas.microsoft.com/office/powerpoint/2010/main" val="715478739"/>
                  </p:ext>
                </p:extLst>
              </p:nvPr>
            </p:nvGraphicFramePr>
            <p:xfrm>
              <a:off x="7685063" y="4169944"/>
              <a:ext cx="2298839" cy="1293097"/>
            </p:xfrm>
            <a:graphic>
              <a:graphicData uri="http://schemas.microsoft.com/office/powerpoint/2016/slidezoom">
                <pslz:sldZm>
                  <pslz:sldZmObj sldId="583" cId="824590910">
                    <pslz:zmPr id="{353FD618-D5CA-4E5E-B22F-4AF772E26A9D}" returnToParent="0" transitionDur="1000">
                      <p166:blipFill xmlns:p166="http://schemas.microsoft.com/office/powerpoint/2016/6/main">
                        <a:blip r:embed="rId3"/>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15753A01-E3FB-4AB8-A808-A1823CECB9DE}"/>
                  </a:ext>
                </a:extLst>
              </p:cNvPr>
              <p:cNvPicPr>
                <a:picLocks noGrp="1" noRot="1" noChangeAspect="1" noMove="1" noResize="1" noEditPoints="1" noAdjustHandles="1" noChangeArrowheads="1" noChangeShapeType="1"/>
              </p:cNvPicPr>
              <p:nvPr/>
            </p:nvPicPr>
            <p:blipFill>
              <a:blip r:embed="rId5"/>
              <a:stretch>
                <a:fillRect/>
              </a:stretch>
            </p:blipFill>
            <p:spPr>
              <a:xfrm>
                <a:off x="7685063"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F1C49E73-BEAD-4498-A96B-BA763E81EE27}"/>
                  </a:ext>
                </a:extLst>
              </p:cNvPr>
              <p:cNvGraphicFramePr>
                <a:graphicFrameLocks noChangeAspect="1"/>
              </p:cNvGraphicFramePr>
              <p:nvPr>
                <p:extLst>
                  <p:ext uri="{D42A27DB-BD31-4B8C-83A1-F6EECF244321}">
                    <p14:modId xmlns:p14="http://schemas.microsoft.com/office/powerpoint/2010/main" val="675626676"/>
                  </p:ext>
                </p:extLst>
              </p:nvPr>
            </p:nvGraphicFramePr>
            <p:xfrm>
              <a:off x="9055786" y="1571239"/>
              <a:ext cx="2293392" cy="1290033"/>
            </p:xfrm>
            <a:graphic>
              <a:graphicData uri="http://schemas.microsoft.com/office/powerpoint/2016/slidezoom">
                <pslz:sldZm>
                  <pslz:sldZmObj sldId="434" cId="4099298298">
                    <pslz:zmPr id="{8B9D4AAB-854A-4B1E-AA7C-F321C8BEACDB}" transitionDur="1000">
                      <p166:blipFill xmlns:p166="http://schemas.microsoft.com/office/powerpoint/2016/6/main">
                        <a:blip r:embed="rId6"/>
                        <a:stretch>
                          <a:fillRect/>
                        </a:stretch>
                      </p166:blipFill>
                      <p166:spPr xmlns:p166="http://schemas.microsoft.com/office/powerpoint/2016/6/main">
                        <a:xfrm>
                          <a:off x="0" y="0"/>
                          <a:ext cx="2293392" cy="1290033"/>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F1C49E73-BEAD-4498-A96B-BA763E81EE27}"/>
                  </a:ext>
                </a:extLst>
              </p:cNvPr>
              <p:cNvPicPr>
                <a:picLocks noGrp="1" noRot="1" noChangeAspect="1" noMove="1" noResize="1" noEditPoints="1" noAdjustHandles="1" noChangeArrowheads="1" noChangeShapeType="1"/>
              </p:cNvPicPr>
              <p:nvPr/>
            </p:nvPicPr>
            <p:blipFill>
              <a:blip r:embed="rId8"/>
              <a:stretch>
                <a:fillRect/>
              </a:stretch>
            </p:blipFill>
            <p:spPr>
              <a:xfrm>
                <a:off x="9055786" y="1571239"/>
                <a:ext cx="2293392" cy="1290033"/>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81071F1-FCCD-4906-85F2-E1E8A51EB64B}"/>
                  </a:ext>
                </a:extLst>
              </p:cNvPr>
              <p:cNvGraphicFramePr>
                <a:graphicFrameLocks noChangeAspect="1"/>
              </p:cNvGraphicFramePr>
              <p:nvPr>
                <p:extLst>
                  <p:ext uri="{D42A27DB-BD31-4B8C-83A1-F6EECF244321}">
                    <p14:modId xmlns:p14="http://schemas.microsoft.com/office/powerpoint/2010/main" val="601836091"/>
                  </p:ext>
                </p:extLst>
              </p:nvPr>
            </p:nvGraphicFramePr>
            <p:xfrm>
              <a:off x="2207614" y="4169944"/>
              <a:ext cx="2298839" cy="1293097"/>
            </p:xfrm>
            <a:graphic>
              <a:graphicData uri="http://schemas.microsoft.com/office/powerpoint/2016/sectionzoom">
                <psez:sectionZm>
                  <psez:sectionZmObj sectionId="{68F558E9-CFEE-4AFD-AA4D-F70A80E4E434}">
                    <psez:zmPr id="{A4C73EAA-E2AE-4BF3-B348-32DFA3C7E739}" transitionDur="1000">
                      <p166:blipFill xmlns:p166="http://schemas.microsoft.com/office/powerpoint/2016/6/main">
                        <a:blip r:embed="rId9"/>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4" name="Section Zoom 3">
                <a:hlinkClick r:id="rId10" action="ppaction://hlinksldjump"/>
                <a:extLst>
                  <a:ext uri="{FF2B5EF4-FFF2-40B4-BE49-F238E27FC236}">
                    <a16:creationId xmlns:a16="http://schemas.microsoft.com/office/drawing/2014/main" id="{881071F1-FCCD-4906-85F2-E1E8A51EB64B}"/>
                  </a:ext>
                </a:extLst>
              </p:cNvPr>
              <p:cNvPicPr>
                <a:picLocks noGrp="1" noRot="1" noChangeAspect="1" noMove="1" noResize="1" noEditPoints="1" noAdjustHandles="1" noChangeArrowheads="1" noChangeShapeType="1"/>
              </p:cNvPicPr>
              <p:nvPr/>
            </p:nvPicPr>
            <p:blipFill>
              <a:blip r:embed="rId11"/>
              <a:stretch>
                <a:fillRect/>
              </a:stretch>
            </p:blipFill>
            <p:spPr>
              <a:xfrm>
                <a:off x="2207614"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19310F02-2B64-412B-8263-742A0FD708C0}"/>
                  </a:ext>
                </a:extLst>
              </p:cNvPr>
              <p:cNvGraphicFramePr>
                <a:graphicFrameLocks noChangeAspect="1"/>
              </p:cNvGraphicFramePr>
              <p:nvPr>
                <p:extLst>
                  <p:ext uri="{D42A27DB-BD31-4B8C-83A1-F6EECF244321}">
                    <p14:modId xmlns:p14="http://schemas.microsoft.com/office/powerpoint/2010/main" val="2209810970"/>
                  </p:ext>
                </p:extLst>
              </p:nvPr>
            </p:nvGraphicFramePr>
            <p:xfrm>
              <a:off x="4949062" y="4169944"/>
              <a:ext cx="2298839" cy="1293097"/>
            </p:xfrm>
            <a:graphic>
              <a:graphicData uri="http://schemas.microsoft.com/office/powerpoint/2016/sectionzoom">
                <psez:sectionZm>
                  <psez:sectionZmObj sectionId="{3F3A4126-A25D-4AA6-BF12-0F831114DD8F}">
                    <psez:zmPr id="{879E88BD-6860-4094-914F-247E7B898B7C}" transitionDur="1000">
                      <p166:blipFill xmlns:p166="http://schemas.microsoft.com/office/powerpoint/2016/6/main">
                        <a:blip r:embed="rId12"/>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8" name="Section Zoom 7">
                <a:hlinkClick r:id="rId13" action="ppaction://hlinksldjump"/>
                <a:extLst>
                  <a:ext uri="{FF2B5EF4-FFF2-40B4-BE49-F238E27FC236}">
                    <a16:creationId xmlns:a16="http://schemas.microsoft.com/office/drawing/2014/main" id="{19310F02-2B64-412B-8263-742A0FD708C0}"/>
                  </a:ext>
                </a:extLst>
              </p:cNvPr>
              <p:cNvPicPr>
                <a:picLocks noGrp="1" noRot="1" noChangeAspect="1" noMove="1" noResize="1" noEditPoints="1" noAdjustHandles="1" noChangeArrowheads="1" noChangeShapeType="1"/>
              </p:cNvPicPr>
              <p:nvPr/>
            </p:nvPicPr>
            <p:blipFill>
              <a:blip r:embed="rId14"/>
              <a:stretch>
                <a:fillRect/>
              </a:stretch>
            </p:blipFill>
            <p:spPr>
              <a:xfrm>
                <a:off x="4949062" y="4169944"/>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5FABB5E5-DDE4-40F9-9DB2-6499BC728349}"/>
                  </a:ext>
                </a:extLst>
              </p:cNvPr>
              <p:cNvGraphicFramePr>
                <a:graphicFrameLocks noChangeAspect="1"/>
              </p:cNvGraphicFramePr>
              <p:nvPr>
                <p:extLst>
                  <p:ext uri="{D42A27DB-BD31-4B8C-83A1-F6EECF244321}">
                    <p14:modId xmlns:p14="http://schemas.microsoft.com/office/powerpoint/2010/main" val="2639145108"/>
                  </p:ext>
                </p:extLst>
              </p:nvPr>
            </p:nvGraphicFramePr>
            <p:xfrm>
              <a:off x="3578338" y="1571239"/>
              <a:ext cx="2298839" cy="1293097"/>
            </p:xfrm>
            <a:graphic>
              <a:graphicData uri="http://schemas.microsoft.com/office/powerpoint/2016/sectionzoom">
                <psez:sectionZm>
                  <psez:sectionZmObj sectionId="{02CB1C36-3A85-43CF-9B08-32731030D400}">
                    <psez:zmPr id="{88AA4CAB-F425-4145-B5F3-2F11D4FC9026}" transitionDur="1000">
                      <p166:blipFill xmlns:p166="http://schemas.microsoft.com/office/powerpoint/2016/6/main">
                        <a:blip r:embed="rId15"/>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6" name="Section Zoom 5">
                <a:hlinkClick r:id="rId16" action="ppaction://hlinksldjump"/>
                <a:extLst>
                  <a:ext uri="{FF2B5EF4-FFF2-40B4-BE49-F238E27FC236}">
                    <a16:creationId xmlns:a16="http://schemas.microsoft.com/office/drawing/2014/main" id="{5FABB5E5-DDE4-40F9-9DB2-6499BC728349}"/>
                  </a:ext>
                </a:extLst>
              </p:cNvPr>
              <p:cNvPicPr>
                <a:picLocks noGrp="1" noRot="1" noChangeAspect="1" noMove="1" noResize="1" noEditPoints="1" noAdjustHandles="1" noChangeArrowheads="1" noChangeShapeType="1"/>
              </p:cNvPicPr>
              <p:nvPr/>
            </p:nvPicPr>
            <p:blipFill>
              <a:blip r:embed="rId17"/>
              <a:stretch>
                <a:fillRect/>
              </a:stretch>
            </p:blipFill>
            <p:spPr>
              <a:xfrm>
                <a:off x="3578338" y="1571239"/>
                <a:ext cx="2298839" cy="1293097"/>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EED1B2AE-9529-4CE4-AECF-78CA372F9ED7}"/>
                  </a:ext>
                </a:extLst>
              </p:cNvPr>
              <p:cNvGraphicFramePr>
                <a:graphicFrameLocks noChangeAspect="1"/>
              </p:cNvGraphicFramePr>
              <p:nvPr>
                <p:extLst>
                  <p:ext uri="{D42A27DB-BD31-4B8C-83A1-F6EECF244321}">
                    <p14:modId xmlns:p14="http://schemas.microsoft.com/office/powerpoint/2010/main" val="4079002318"/>
                  </p:ext>
                </p:extLst>
              </p:nvPr>
            </p:nvGraphicFramePr>
            <p:xfrm>
              <a:off x="6319786" y="1571239"/>
              <a:ext cx="2293392" cy="1290033"/>
            </p:xfrm>
            <a:graphic>
              <a:graphicData uri="http://schemas.microsoft.com/office/powerpoint/2016/sectionzoom">
                <psez:sectionZm>
                  <psez:sectionZmObj sectionId="{D3B196F4-E2A7-4E2B-9EB8-855551EB49E4}">
                    <psez:zmPr id="{19563E64-6CBD-44C4-85E6-D79C67923D0F}" transitionDur="1000">
                      <p166:blipFill xmlns:p166="http://schemas.microsoft.com/office/powerpoint/2016/6/main">
                        <a:blip r:embed="rId18"/>
                        <a:stretch>
                          <a:fillRect/>
                        </a:stretch>
                      </p166:blipFill>
                      <p166:spPr xmlns:p166="http://schemas.microsoft.com/office/powerpoint/2016/6/main">
                        <a:xfrm>
                          <a:off x="0" y="0"/>
                          <a:ext cx="2293392" cy="1290033"/>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9" name="Section Zoom 8">
                <a:hlinkClick r:id="rId19" action="ppaction://hlinksldjump"/>
                <a:extLst>
                  <a:ext uri="{FF2B5EF4-FFF2-40B4-BE49-F238E27FC236}">
                    <a16:creationId xmlns:a16="http://schemas.microsoft.com/office/drawing/2014/main" id="{EED1B2AE-9529-4CE4-AECF-78CA372F9ED7}"/>
                  </a:ext>
                </a:extLst>
              </p:cNvPr>
              <p:cNvPicPr>
                <a:picLocks noGrp="1" noRot="1" noChangeAspect="1" noMove="1" noResize="1" noEditPoints="1" noAdjustHandles="1" noChangeArrowheads="1" noChangeShapeType="1"/>
              </p:cNvPicPr>
              <p:nvPr/>
            </p:nvPicPr>
            <p:blipFill>
              <a:blip r:embed="rId20"/>
              <a:stretch>
                <a:fillRect/>
              </a:stretch>
            </p:blipFill>
            <p:spPr>
              <a:xfrm>
                <a:off x="6319786" y="1571239"/>
                <a:ext cx="2293392" cy="1290033"/>
              </a:xfrm>
              <a:prstGeom prst="rect">
                <a:avLst/>
              </a:prstGeom>
              <a:ln>
                <a:noFill/>
              </a:ln>
              <a:effectLst>
                <a:outerShdw blurRad="190500" dist="38100" dir="2700000" algn="tl" rotWithShape="0">
                  <a:prstClr val="black">
                    <a:alpha val="25000"/>
                  </a:prstClr>
                </a:outerShdw>
              </a:effectLst>
            </p:spPr>
          </p:pic>
        </mc:Fallback>
      </mc:AlternateContent>
      <p:sp>
        <p:nvSpPr>
          <p:cNvPr id="18" name="TextBox 17">
            <a:extLst>
              <a:ext uri="{FF2B5EF4-FFF2-40B4-BE49-F238E27FC236}">
                <a16:creationId xmlns:a16="http://schemas.microsoft.com/office/drawing/2014/main" id="{99E93506-AFBF-4C9D-8A86-609A2D46AF78}"/>
              </a:ext>
            </a:extLst>
          </p:cNvPr>
          <p:cNvSpPr txBox="1"/>
          <p:nvPr/>
        </p:nvSpPr>
        <p:spPr>
          <a:xfrm>
            <a:off x="6319786" y="2928765"/>
            <a:ext cx="2218762" cy="738664"/>
          </a:xfrm>
          <a:prstGeom prst="rect">
            <a:avLst/>
          </a:prstGeom>
          <a:noFill/>
        </p:spPr>
        <p:txBody>
          <a:bodyPr wrap="square" lIns="0" tIns="146304" rIns="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Office 365 </a:t>
            </a:r>
            <a:b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600"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Threat Intelligence</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FFE8E40-F20D-4730-B7E5-3EFB23255B0F}"/>
                  </a:ext>
                </a:extLst>
              </p:cNvPr>
              <p:cNvGraphicFramePr>
                <a:graphicFrameLocks noChangeAspect="1"/>
              </p:cNvGraphicFramePr>
              <p:nvPr>
                <p:extLst>
                  <p:ext uri="{D42A27DB-BD31-4B8C-83A1-F6EECF244321}">
                    <p14:modId xmlns:p14="http://schemas.microsoft.com/office/powerpoint/2010/main" val="2294432548"/>
                  </p:ext>
                </p:extLst>
              </p:nvPr>
            </p:nvGraphicFramePr>
            <p:xfrm>
              <a:off x="836890" y="1571239"/>
              <a:ext cx="2298839" cy="1293097"/>
            </p:xfrm>
            <a:graphic>
              <a:graphicData uri="http://schemas.microsoft.com/office/powerpoint/2016/slidezoom">
                <pslz:sldZm>
                  <pslz:sldZmObj sldId="625" cId="1055902823">
                    <pslz:zmPr id="{815E6444-D90A-4137-9EDB-B1577D5AF9F6}" returnToParent="0" transitionDur="1000">
                      <p166:blipFill xmlns:p166="http://schemas.microsoft.com/office/powerpoint/2016/6/main">
                        <a:blip r:embed="rId21"/>
                        <a:stretch>
                          <a:fillRect/>
                        </a:stretch>
                      </p166:blipFill>
                      <p166:spPr xmlns:p166="http://schemas.microsoft.com/office/powerpoint/2016/6/main">
                        <a:xfrm>
                          <a:off x="0" y="0"/>
                          <a:ext cx="2298839" cy="1293097"/>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hlinkClick r:id="rId22" action="ppaction://hlinksldjump"/>
                <a:extLst>
                  <a:ext uri="{FF2B5EF4-FFF2-40B4-BE49-F238E27FC236}">
                    <a16:creationId xmlns:a16="http://schemas.microsoft.com/office/drawing/2014/main" id="{0FFE8E40-F20D-4730-B7E5-3EFB23255B0F}"/>
                  </a:ext>
                </a:extLst>
              </p:cNvPr>
              <p:cNvPicPr>
                <a:picLocks noGrp="1" noRot="1" noChangeAspect="1" noMove="1" noResize="1" noEditPoints="1" noAdjustHandles="1" noChangeArrowheads="1" noChangeShapeType="1"/>
              </p:cNvPicPr>
              <p:nvPr/>
            </p:nvPicPr>
            <p:blipFill>
              <a:blip r:embed="rId23"/>
              <a:stretch>
                <a:fillRect/>
              </a:stretch>
            </p:blipFill>
            <p:spPr>
              <a:xfrm>
                <a:off x="836890" y="1571239"/>
                <a:ext cx="2298839" cy="1293097"/>
              </a:xfrm>
              <a:prstGeom prst="rect">
                <a:avLst/>
              </a:prstGeom>
              <a:ln>
                <a:noFill/>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20515795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4F3873-DAB0-4C5F-9D0C-E8218E999C50}"/>
              </a:ext>
            </a:extLst>
          </p:cNvPr>
          <p:cNvSpPr/>
          <p:nvPr/>
        </p:nvSpPr>
        <p:spPr>
          <a:xfrm>
            <a:off x="5950779" y="460093"/>
            <a:ext cx="3357359" cy="114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endParaRPr lang="en-US" sz="1400" i="1" kern="0" dirty="0">
              <a:gradFill>
                <a:gsLst>
                  <a:gs pos="20000">
                    <a:schemeClr val="tx2"/>
                  </a:gs>
                  <a:gs pos="100000">
                    <a:schemeClr val="tx2"/>
                  </a:gs>
                </a:gsLst>
                <a:lin ang="0" scaled="1"/>
              </a:gradFill>
            </a:endParaRPr>
          </a:p>
        </p:txBody>
      </p:sp>
      <p:sp>
        <p:nvSpPr>
          <p:cNvPr id="10" name="Text Placeholder 14">
            <a:extLst>
              <a:ext uri="{FF2B5EF4-FFF2-40B4-BE49-F238E27FC236}">
                <a16:creationId xmlns:a16="http://schemas.microsoft.com/office/drawing/2014/main" id="{FF5ECE83-845E-4407-BC08-9D64AF1DF9C1}"/>
              </a:ext>
            </a:extLst>
          </p:cNvPr>
          <p:cNvSpPr txBox="1">
            <a:spLocks/>
          </p:cNvSpPr>
          <p:nvPr/>
        </p:nvSpPr>
        <p:spPr>
          <a:xfrm>
            <a:off x="584200" y="1435498"/>
            <a:ext cx="7843905" cy="5318379"/>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400" fontAlgn="t">
              <a:spcBef>
                <a:spcPts val="0"/>
              </a:spcBef>
              <a:buSzTx/>
              <a:buFont typeface="Wingdings" panose="05000000000000000000" pitchFamily="2" charset="2"/>
              <a:buNone/>
              <a:defRPr/>
            </a:pPr>
            <a:r>
              <a:rPr lang="en-US" sz="2400" b="1">
                <a:latin typeface="Segoe UI Semibold" panose="020B0702040204020203" pitchFamily="34" charset="0"/>
                <a:cs typeface="Segoe UI Semibold" panose="020B0702040204020203" pitchFamily="34" charset="0"/>
              </a:rPr>
              <a:t>1. Graph Security API</a:t>
            </a:r>
          </a:p>
          <a:p>
            <a:pPr marL="571500" indent="0" defTabSz="914400" fontAlgn="t">
              <a:spcBef>
                <a:spcPts val="0"/>
              </a:spcBef>
              <a:buSzTx/>
              <a:buFont typeface="Wingdings" panose="05000000000000000000" pitchFamily="2" charset="2"/>
              <a:buNone/>
              <a:defRPr/>
            </a:pPr>
            <a:r>
              <a:rPr lang="en-US" sz="1600"/>
              <a:t>SIEM Integration - </a:t>
            </a:r>
            <a:r>
              <a:rPr lang="en-US" sz="1600">
                <a:hlinkClick r:id="rId3"/>
              </a:rPr>
              <a:t>https://docs.microsoft.com/en-us/graph/security-siemintegration</a:t>
            </a:r>
            <a:r>
              <a:rPr lang="en-US" sz="1600"/>
              <a:t> </a:t>
            </a:r>
          </a:p>
          <a:p>
            <a:pPr marL="571500" indent="0" defTabSz="914400" fontAlgn="t">
              <a:spcBef>
                <a:spcPts val="0"/>
              </a:spcBef>
              <a:buSzTx/>
              <a:buFont typeface="Wingdings" panose="05000000000000000000" pitchFamily="2" charset="2"/>
              <a:buNone/>
              <a:defRPr/>
            </a:pPr>
            <a:r>
              <a:rPr lang="en-US" sz="1600"/>
              <a:t>Solutions already Integrated - </a:t>
            </a:r>
            <a:r>
              <a:rPr lang="en-US" sz="1600">
                <a:hlinkClick r:id="rId4"/>
              </a:rPr>
              <a:t>https://docs.microsoft.com/en-us/graph/api/resources/security-api-overview?view=graph-rest-1.0</a:t>
            </a:r>
            <a:r>
              <a:rPr lang="en-US" sz="1600"/>
              <a:t> </a:t>
            </a:r>
          </a:p>
          <a:p>
            <a:pPr marL="0" indent="0" defTabSz="914400" fontAlgn="t">
              <a:spcBef>
                <a:spcPts val="0"/>
              </a:spcBef>
              <a:buSzTx/>
              <a:buFont typeface="Wingdings" panose="05000000000000000000" pitchFamily="2" charset="2"/>
              <a:buNone/>
              <a:defRPr/>
            </a:pPr>
            <a:endParaRPr lang="en-US" sz="1600" b="1">
              <a:latin typeface="Segoe UI Semibold" panose="020B0702040204020203" pitchFamily="34" charset="0"/>
              <a:cs typeface="Segoe UI Semibold" panose="020B0702040204020203" pitchFamily="34" charset="0"/>
            </a:endParaRPr>
          </a:p>
          <a:p>
            <a:pPr marL="0" lvl="1" indent="0" defTabSz="914400" fontAlgn="t">
              <a:spcBef>
                <a:spcPts val="0"/>
              </a:spcBef>
              <a:buSzTx/>
              <a:buFont typeface="Wingdings" panose="05000000000000000000" pitchFamily="2" charset="2"/>
              <a:buNone/>
              <a:defRPr/>
            </a:pPr>
            <a:r>
              <a:rPr lang="en-US" sz="2400" b="1">
                <a:latin typeface="Segoe UI Semibold" panose="020B0702040204020203" pitchFamily="34" charset="0"/>
                <a:cs typeface="Segoe UI Semibold" panose="020B0702040204020203" pitchFamily="34" charset="0"/>
              </a:rPr>
              <a:t>2. Individual Capabilities</a:t>
            </a:r>
          </a:p>
          <a:p>
            <a:pPr lvl="1" defTabSz="914400" fontAlgn="t">
              <a:spcBef>
                <a:spcPts val="0"/>
              </a:spcBef>
              <a:buSzTx/>
              <a:defRPr/>
            </a:pPr>
            <a:r>
              <a:rPr lang="en-US" b="1">
                <a:latin typeface="Segoe UI Semibold" panose="020B0702040204020203" pitchFamily="34" charset="0"/>
                <a:cs typeface="Segoe UI Semibold" panose="020B0702040204020203" pitchFamily="34" charset="0"/>
              </a:rPr>
              <a:t>Windows Defender ATP</a:t>
            </a:r>
          </a:p>
          <a:p>
            <a:pPr marL="800095" lvl="1" indent="0" fontAlgn="t">
              <a:buFont typeface="Wingdings" panose="05000000000000000000" pitchFamily="2" charset="2"/>
              <a:buNone/>
            </a:pPr>
            <a:r>
              <a:rPr lang="en-US" sz="1200">
                <a:hlinkClick r:id="rId5"/>
              </a:rPr>
              <a:t>https://docs.microsoft.com/en-us/windows/security/threat-protection/windows-defender-atp/enable-siem-integration-windows-defender-advanced-threat-protection</a:t>
            </a:r>
            <a:r>
              <a:rPr lang="en-US" sz="1200"/>
              <a:t> </a:t>
            </a:r>
          </a:p>
          <a:p>
            <a:pPr lvl="1" defTabSz="914400" fontAlgn="t">
              <a:spcBef>
                <a:spcPts val="0"/>
              </a:spcBef>
              <a:buSzTx/>
              <a:defRPr/>
            </a:pPr>
            <a:r>
              <a:rPr lang="en-US" b="1">
                <a:latin typeface="Segoe UI Semibold" panose="020B0702040204020203" pitchFamily="34" charset="0"/>
                <a:cs typeface="Segoe UI Semibold" panose="020B0702040204020203" pitchFamily="34" charset="0"/>
              </a:rPr>
              <a:t>Azure Advanced Threat Protection</a:t>
            </a:r>
          </a:p>
          <a:p>
            <a:pPr marL="800095" lvl="1" indent="0" fontAlgn="ctr">
              <a:buFont typeface="Wingdings" panose="05000000000000000000" pitchFamily="2" charset="2"/>
              <a:buNone/>
            </a:pPr>
            <a:r>
              <a:rPr lang="en-US" sz="1200">
                <a:hlinkClick r:id="rId6"/>
              </a:rPr>
              <a:t>https://docs.microsoft.com/en-us/azure-advanced-threat-protection/cef-format-sa</a:t>
            </a:r>
            <a:r>
              <a:rPr lang="en-US" sz="1200"/>
              <a:t> </a:t>
            </a:r>
          </a:p>
          <a:p>
            <a:pPr lvl="1" defTabSz="914400" fontAlgn="t">
              <a:spcBef>
                <a:spcPts val="0"/>
              </a:spcBef>
              <a:buSzTx/>
              <a:defRPr/>
            </a:pPr>
            <a:r>
              <a:rPr lang="en-US" b="1">
                <a:latin typeface="Segoe UI Semibold" panose="020B0702040204020203" pitchFamily="34" charset="0"/>
                <a:cs typeface="Segoe UI Semibold" panose="020B0702040204020203" pitchFamily="34" charset="0"/>
              </a:rPr>
              <a:t>Office 365</a:t>
            </a:r>
          </a:p>
          <a:p>
            <a:pPr marL="800095" lvl="1" indent="0" fontAlgn="t">
              <a:buFont typeface="Wingdings" panose="05000000000000000000" pitchFamily="2" charset="2"/>
              <a:buNone/>
            </a:pPr>
            <a:r>
              <a:rPr lang="en-US" sz="1200">
                <a:hlinkClick r:id="rId7"/>
              </a:rPr>
              <a:t>https://docs.microsoft.com/en-us/office365/securitycompliance/siem-server-integration</a:t>
            </a:r>
            <a:r>
              <a:rPr lang="en-US" sz="1200"/>
              <a:t> </a:t>
            </a:r>
          </a:p>
          <a:p>
            <a:pPr marL="800095" lvl="1" indent="0" fontAlgn="t">
              <a:buFont typeface="Wingdings" panose="05000000000000000000" pitchFamily="2" charset="2"/>
              <a:buNone/>
            </a:pPr>
            <a:r>
              <a:rPr lang="en-US" sz="1200">
                <a:hlinkClick r:id="rId8"/>
              </a:rPr>
              <a:t>https://docs.microsoft.com/en-us/office365/securitycompliance/siem-integration-with-office-365-ti</a:t>
            </a:r>
            <a:r>
              <a:rPr lang="en-US" sz="1200"/>
              <a:t> </a:t>
            </a:r>
          </a:p>
          <a:p>
            <a:pPr lvl="1" defTabSz="914400" fontAlgn="t">
              <a:spcBef>
                <a:spcPts val="0"/>
              </a:spcBef>
              <a:buSzTx/>
              <a:defRPr/>
            </a:pPr>
            <a:r>
              <a:rPr lang="en-US" b="1">
                <a:latin typeface="Segoe UI Semibold" panose="020B0702040204020203" pitchFamily="34" charset="0"/>
                <a:cs typeface="Segoe UI Semibold" panose="020B0702040204020203" pitchFamily="34" charset="0"/>
              </a:rPr>
              <a:t>Cloud App Security</a:t>
            </a:r>
          </a:p>
          <a:p>
            <a:pPr marL="800095" lvl="1" indent="0" fontAlgn="t">
              <a:buFont typeface="Wingdings" panose="05000000000000000000" pitchFamily="2" charset="2"/>
              <a:buNone/>
            </a:pPr>
            <a:r>
              <a:rPr lang="en-US" sz="1200">
                <a:hlinkClick r:id="rId9"/>
              </a:rPr>
              <a:t>https://docs.microsoft.com/en-us/cloud-app-security/siem</a:t>
            </a:r>
            <a:r>
              <a:rPr lang="en-US" sz="1200"/>
              <a:t> </a:t>
            </a:r>
          </a:p>
          <a:p>
            <a:pPr lvl="1" defTabSz="914400" fontAlgn="t">
              <a:spcBef>
                <a:spcPts val="0"/>
              </a:spcBef>
              <a:buSzTx/>
              <a:defRPr/>
            </a:pPr>
            <a:r>
              <a:rPr lang="en-US" b="1">
                <a:latin typeface="Segoe UI Semibold" panose="020B0702040204020203" pitchFamily="34" charset="0"/>
                <a:cs typeface="Segoe UI Semibold" panose="020B0702040204020203" pitchFamily="34" charset="0"/>
              </a:rPr>
              <a:t>Azure SIEM Integration (includes Azure AD)</a:t>
            </a:r>
          </a:p>
          <a:p>
            <a:pPr marL="800095" lvl="1" indent="0" defTabSz="914400" fontAlgn="t">
              <a:buFont typeface="Wingdings" panose="05000000000000000000" pitchFamily="2" charset="2"/>
              <a:buNone/>
            </a:pPr>
            <a:r>
              <a:rPr lang="en-US" sz="1200">
                <a:solidFill>
                  <a:schemeClr val="tx1"/>
                </a:solidFill>
                <a:hlinkClick r:id="rId10"/>
              </a:rPr>
              <a:t>https://docs.microsoft.com/en-us/azure/azure-monitor/overview</a:t>
            </a:r>
            <a:r>
              <a:rPr lang="en-US" sz="1200">
                <a:solidFill>
                  <a:schemeClr val="tx1"/>
                </a:solidFill>
              </a:rPr>
              <a:t>    </a:t>
            </a:r>
            <a:endParaRPr lang="en-US" sz="800">
              <a:solidFill>
                <a:schemeClr val="tx1"/>
              </a:solidFill>
            </a:endParaRPr>
          </a:p>
          <a:p>
            <a:pPr marL="0" indent="0">
              <a:buFont typeface="Wingdings" panose="05000000000000000000" pitchFamily="2" charset="2"/>
              <a:buNone/>
            </a:pPr>
            <a:endParaRPr lang="en-US" sz="1600" dirty="0"/>
          </a:p>
        </p:txBody>
      </p:sp>
      <p:sp>
        <p:nvSpPr>
          <p:cNvPr id="11" name="Title 2">
            <a:extLst>
              <a:ext uri="{FF2B5EF4-FFF2-40B4-BE49-F238E27FC236}">
                <a16:creationId xmlns:a16="http://schemas.microsoft.com/office/drawing/2014/main" id="{42E67BBC-A0A8-4593-95B0-7474DD95D747}"/>
              </a:ext>
            </a:extLst>
          </p:cNvPr>
          <p:cNvSpPr txBox="1">
            <a:spLocks/>
          </p:cNvSpPr>
          <p:nvPr/>
        </p:nvSpPr>
        <p:spPr>
          <a:xfrm>
            <a:off x="588263" y="457201"/>
            <a:ext cx="6841237" cy="769441"/>
          </a:xfrm>
          <a:prstGeom prst="rect">
            <a:avLst/>
          </a:prstGeom>
        </p:spPr>
        <p:txBody>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a:spcBef>
                <a:spcPts val="0"/>
              </a:spcBef>
              <a:defRPr/>
            </a:pPr>
            <a:r>
              <a:rPr lang="en-US"/>
              <a:t>Integrating with</a:t>
            </a:r>
            <a:r>
              <a:rPr lang="en-US" b="0"/>
              <a:t> your </a:t>
            </a:r>
            <a:r>
              <a:rPr lang="en-US"/>
              <a:t>SIEM</a:t>
            </a:r>
            <a:br>
              <a:rPr lang="en-US"/>
            </a:br>
            <a:r>
              <a:rPr lang="en-US" sz="1400" b="0" i="1" kern="0" spc="0">
                <a:ln>
                  <a:noFill/>
                </a:ln>
                <a:gradFill>
                  <a:gsLst>
                    <a:gs pos="20000">
                      <a:srgbClr val="0D0D0D"/>
                    </a:gs>
                    <a:gs pos="100000">
                      <a:srgbClr val="0D0D0D"/>
                    </a:gs>
                  </a:gsLst>
                  <a:lin ang="0" scaled="1"/>
                </a:gradFill>
                <a:latin typeface="Segoe UI"/>
                <a:cs typeface="+mn-cs"/>
              </a:rPr>
              <a:t>Two different approaches to connect to your existing SIEM tool and processes</a:t>
            </a:r>
            <a:endParaRPr lang="en-US"/>
          </a:p>
        </p:txBody>
      </p:sp>
      <p:grpSp>
        <p:nvGrpSpPr>
          <p:cNvPr id="12" name="Group 11">
            <a:extLst>
              <a:ext uri="{FF2B5EF4-FFF2-40B4-BE49-F238E27FC236}">
                <a16:creationId xmlns:a16="http://schemas.microsoft.com/office/drawing/2014/main" id="{C230A3C2-E16A-4D7D-9CA9-790BEC169965}"/>
              </a:ext>
            </a:extLst>
          </p:cNvPr>
          <p:cNvGrpSpPr/>
          <p:nvPr/>
        </p:nvGrpSpPr>
        <p:grpSpPr>
          <a:xfrm>
            <a:off x="7766955" y="457201"/>
            <a:ext cx="3661873" cy="1993187"/>
            <a:chOff x="9263017" y="1074200"/>
            <a:chExt cx="3661873" cy="1993187"/>
          </a:xfrm>
        </p:grpSpPr>
        <p:grpSp>
          <p:nvGrpSpPr>
            <p:cNvPr id="13" name="Group 12">
              <a:extLst>
                <a:ext uri="{FF2B5EF4-FFF2-40B4-BE49-F238E27FC236}">
                  <a16:creationId xmlns:a16="http://schemas.microsoft.com/office/drawing/2014/main" id="{2AF2433E-2443-4586-826C-F0A076385251}"/>
                </a:ext>
              </a:extLst>
            </p:cNvPr>
            <p:cNvGrpSpPr/>
            <p:nvPr/>
          </p:nvGrpSpPr>
          <p:grpSpPr>
            <a:xfrm>
              <a:off x="9263017" y="1074200"/>
              <a:ext cx="3661873" cy="1993187"/>
              <a:chOff x="9263017" y="1074200"/>
              <a:chExt cx="3661873" cy="1993187"/>
            </a:xfrm>
          </p:grpSpPr>
          <p:grpSp>
            <p:nvGrpSpPr>
              <p:cNvPr id="21" name="Group 20">
                <a:extLst>
                  <a:ext uri="{FF2B5EF4-FFF2-40B4-BE49-F238E27FC236}">
                    <a16:creationId xmlns:a16="http://schemas.microsoft.com/office/drawing/2014/main" id="{B129A81B-A797-47F6-A32C-2AA15CD1C003}"/>
                  </a:ext>
                </a:extLst>
              </p:cNvPr>
              <p:cNvGrpSpPr/>
              <p:nvPr/>
            </p:nvGrpSpPr>
            <p:grpSpPr>
              <a:xfrm>
                <a:off x="9263017" y="1074200"/>
                <a:ext cx="3661873" cy="1993187"/>
                <a:chOff x="588264" y="2086566"/>
                <a:chExt cx="3661873" cy="1993187"/>
              </a:xfrm>
            </p:grpSpPr>
            <p:sp>
              <p:nvSpPr>
                <p:cNvPr id="23" name="Text Placeholder 2">
                  <a:extLst>
                    <a:ext uri="{FF2B5EF4-FFF2-40B4-BE49-F238E27FC236}">
                      <a16:creationId xmlns:a16="http://schemas.microsoft.com/office/drawing/2014/main" id="{7296005F-4878-4260-AB68-AEDC04708F18}"/>
                    </a:ext>
                  </a:extLst>
                </p:cNvPr>
                <p:cNvSpPr txBox="1">
                  <a:spLocks/>
                </p:cNvSpPr>
                <p:nvPr/>
              </p:nvSpPr>
              <p:spPr>
                <a:xfrm>
                  <a:off x="588264" y="2086566"/>
                  <a:ext cx="3661873" cy="199318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dirty="0">
                    <a:gradFill>
                      <a:gsLst>
                        <a:gs pos="0">
                          <a:schemeClr val="tx1"/>
                        </a:gs>
                        <a:gs pos="100000">
                          <a:schemeClr val="tx1"/>
                        </a:gs>
                      </a:gsLst>
                      <a:lin ang="5400000" scaled="0"/>
                    </a:gradFill>
                  </a:endParaRPr>
                </a:p>
              </p:txBody>
            </p:sp>
            <p:grpSp>
              <p:nvGrpSpPr>
                <p:cNvPr id="24" name="Group 23">
                  <a:extLst>
                    <a:ext uri="{FF2B5EF4-FFF2-40B4-BE49-F238E27FC236}">
                      <a16:creationId xmlns:a16="http://schemas.microsoft.com/office/drawing/2014/main" id="{D91879A2-A38E-4EC3-972D-E7D3D4AE5C6F}"/>
                    </a:ext>
                  </a:extLst>
                </p:cNvPr>
                <p:cNvGrpSpPr/>
                <p:nvPr/>
              </p:nvGrpSpPr>
              <p:grpSpPr>
                <a:xfrm>
                  <a:off x="1771546" y="2906232"/>
                  <a:ext cx="1484557" cy="1055037"/>
                  <a:chOff x="1193582" y="2486142"/>
                  <a:chExt cx="1883076" cy="1338254"/>
                </a:xfrm>
              </p:grpSpPr>
              <p:sp>
                <p:nvSpPr>
                  <p:cNvPr id="25" name="server">
                    <a:extLst>
                      <a:ext uri="{FF2B5EF4-FFF2-40B4-BE49-F238E27FC236}">
                        <a16:creationId xmlns:a16="http://schemas.microsoft.com/office/drawing/2014/main" id="{53B3CDB6-2469-44CF-9C74-BC0F98EF5FF8}"/>
                      </a:ext>
                    </a:extLst>
                  </p:cNvP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6" name="Laptop_E770">
                    <a:extLst>
                      <a:ext uri="{FF2B5EF4-FFF2-40B4-BE49-F238E27FC236}">
                        <a16:creationId xmlns:a16="http://schemas.microsoft.com/office/drawing/2014/main" id="{B81E5F86-BC8B-4B76-B7F8-E83F98271A71}"/>
                      </a:ext>
                    </a:extLst>
                  </p:cNvPr>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22" name="Freeform 5">
                <a:extLst>
                  <a:ext uri="{FF2B5EF4-FFF2-40B4-BE49-F238E27FC236}">
                    <a16:creationId xmlns:a16="http://schemas.microsoft.com/office/drawing/2014/main" id="{4ABB06F0-F67E-457A-8EE5-96B2577429D6}"/>
                  </a:ext>
                </a:extLst>
              </p:cNvPr>
              <p:cNvSpPr>
                <a:spLocks/>
              </p:cNvSpPr>
              <p:nvPr/>
            </p:nvSpPr>
            <p:spPr bwMode="auto">
              <a:xfrm>
                <a:off x="11658259" y="1329874"/>
                <a:ext cx="984370" cy="40706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w="28575"/>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4" name="Graphic 13" descr="Upward trend">
              <a:extLst>
                <a:ext uri="{FF2B5EF4-FFF2-40B4-BE49-F238E27FC236}">
                  <a16:creationId xmlns:a16="http://schemas.microsoft.com/office/drawing/2014/main" id="{A9BFCF21-EA29-4F71-A0FE-AB07BB2497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5331" y="1211737"/>
              <a:ext cx="395333" cy="318725"/>
            </a:xfrm>
            <a:prstGeom prst="rect">
              <a:avLst/>
            </a:prstGeom>
          </p:spPr>
        </p:pic>
        <p:pic>
          <p:nvPicPr>
            <p:cNvPr id="16" name="Graphic 15" descr="Database">
              <a:extLst>
                <a:ext uri="{FF2B5EF4-FFF2-40B4-BE49-F238E27FC236}">
                  <a16:creationId xmlns:a16="http://schemas.microsoft.com/office/drawing/2014/main" id="{29770E6C-D013-4285-8DBA-19E7D1E364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97602" y="1481544"/>
              <a:ext cx="510792" cy="510792"/>
            </a:xfrm>
            <a:prstGeom prst="rect">
              <a:avLst/>
            </a:prstGeom>
          </p:spPr>
        </p:pic>
        <p:sp>
          <p:nvSpPr>
            <p:cNvPr id="17" name="Rectangle 16">
              <a:extLst>
                <a:ext uri="{FF2B5EF4-FFF2-40B4-BE49-F238E27FC236}">
                  <a16:creationId xmlns:a16="http://schemas.microsoft.com/office/drawing/2014/main" id="{A7E04E49-4C5C-442C-A6B2-770C7763A111}"/>
                </a:ext>
              </a:extLst>
            </p:cNvPr>
            <p:cNvSpPr/>
            <p:nvPr/>
          </p:nvSpPr>
          <p:spPr bwMode="auto">
            <a:xfrm>
              <a:off x="9497602" y="1211736"/>
              <a:ext cx="509504" cy="780599"/>
            </a:xfrm>
            <a:prstGeom prst="rect">
              <a:avLst/>
            </a:prstGeom>
            <a:noFill/>
            <a:ln w="28575">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kern="0" dirty="0" err="1">
                <a:solidFill>
                  <a:sysClr val="windowText" lastClr="000000"/>
                </a:solidFill>
                <a:latin typeface="Calibri" panose="020F0502020204030204"/>
              </a:endParaRPr>
            </a:p>
          </p:txBody>
        </p:sp>
        <p:cxnSp>
          <p:nvCxnSpPr>
            <p:cNvPr id="18" name="Straight Arrow Connector 17">
              <a:extLst>
                <a:ext uri="{FF2B5EF4-FFF2-40B4-BE49-F238E27FC236}">
                  <a16:creationId xmlns:a16="http://schemas.microsoft.com/office/drawing/2014/main" id="{31B0C5AF-E98B-4F52-8327-77B21ADA9A1B}"/>
                </a:ext>
              </a:extLst>
            </p:cNvPr>
            <p:cNvCxnSpPr>
              <a:cxnSpLocks/>
            </p:cNvCxnSpPr>
            <p:nvPr/>
          </p:nvCxnSpPr>
          <p:spPr>
            <a:xfrm flipH="1" flipV="1">
              <a:off x="10133715" y="1570558"/>
              <a:ext cx="1375961" cy="14712"/>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979666-0F4E-4723-BD50-29DC3B6C5CD4}"/>
                </a:ext>
              </a:extLst>
            </p:cNvPr>
            <p:cNvCxnSpPr>
              <a:cxnSpLocks/>
            </p:cNvCxnSpPr>
            <p:nvPr/>
          </p:nvCxnSpPr>
          <p:spPr>
            <a:xfrm flipH="1" flipV="1">
              <a:off x="9946437" y="2073501"/>
              <a:ext cx="485675" cy="62034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A548EA-0D1C-43EE-9840-C5566C20F8FF}"/>
                </a:ext>
              </a:extLst>
            </p:cNvPr>
            <p:cNvCxnSpPr>
              <a:cxnSpLocks/>
            </p:cNvCxnSpPr>
            <p:nvPr/>
          </p:nvCxnSpPr>
          <p:spPr>
            <a:xfrm flipH="1" flipV="1">
              <a:off x="10137231" y="1783117"/>
              <a:ext cx="1184231" cy="251816"/>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590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Automate and enable threat protection</a:t>
            </a:r>
          </a:p>
        </p:txBody>
      </p:sp>
      <p:pic>
        <p:nvPicPr>
          <p:cNvPr id="169"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7326" y="6125478"/>
            <a:ext cx="220770" cy="22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170"/>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625444" y="5519304"/>
            <a:ext cx="241430" cy="241431"/>
          </a:xfrm>
          <a:prstGeom prst="rect">
            <a:avLst/>
          </a:prstGeom>
        </p:spPr>
      </p:pic>
      <p:sp>
        <p:nvSpPr>
          <p:cNvPr id="6" name="TextBox 5"/>
          <p:cNvSpPr txBox="1"/>
          <p:nvPr/>
        </p:nvSpPr>
        <p:spPr>
          <a:xfrm>
            <a:off x="877816" y="5492120"/>
            <a:ext cx="3950436" cy="1177245"/>
          </a:xfrm>
          <a:prstGeom prst="rect">
            <a:avLst/>
          </a:prstGeom>
          <a:noFill/>
        </p:spPr>
        <p:txBody>
          <a:bodyPr wrap="square" rtlCol="0">
            <a:spAutoFit/>
          </a:bodyPr>
          <a:lstStyle/>
          <a:p>
            <a:pPr>
              <a:spcBef>
                <a:spcPts val="600"/>
              </a:spcBef>
              <a:spcAft>
                <a:spcPts val="300"/>
              </a:spcAft>
              <a:defRPr/>
            </a:pPr>
            <a:r>
              <a:rPr lang="en-US" sz="1200" b="1" kern="0">
                <a:gradFill>
                  <a:gsLst>
                    <a:gs pos="1250">
                      <a:schemeClr val="tx1"/>
                    </a:gs>
                    <a:gs pos="100000">
                      <a:schemeClr val="tx1"/>
                    </a:gs>
                  </a:gsLst>
                  <a:lin ang="5400000" scaled="0"/>
                </a:gradFill>
                <a:latin typeface="+mj-lt"/>
              </a:rPr>
              <a:t>Azure AD Identity Protection</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Azure ATP / Identity Manager</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Office 365 ATP</a:t>
            </a:r>
          </a:p>
          <a:p>
            <a:pPr>
              <a:spcBef>
                <a:spcPts val="600"/>
              </a:spcBef>
              <a:spcAft>
                <a:spcPts val="300"/>
              </a:spcAft>
              <a:defRPr/>
            </a:pPr>
            <a:r>
              <a:rPr lang="en-US" sz="1200" b="1" kern="0">
                <a:gradFill>
                  <a:gsLst>
                    <a:gs pos="1250">
                      <a:schemeClr val="tx1"/>
                    </a:gs>
                    <a:gs pos="100000">
                      <a:schemeClr val="tx1"/>
                    </a:gs>
                  </a:gsLst>
                  <a:lin ang="5400000" scaled="0"/>
                </a:gradFill>
                <a:latin typeface="+mj-lt"/>
              </a:rPr>
              <a:t>Windows Defender ATP / Defender AV</a:t>
            </a:r>
          </a:p>
        </p:txBody>
      </p:sp>
      <p:sp>
        <p:nvSpPr>
          <p:cNvPr id="8" name="Rectangle 7"/>
          <p:cNvSpPr/>
          <p:nvPr/>
        </p:nvSpPr>
        <p:spPr>
          <a:xfrm>
            <a:off x="7464355" y="5492120"/>
            <a:ext cx="5013859" cy="1177245"/>
          </a:xfrm>
          <a:prstGeom prst="rect">
            <a:avLst/>
          </a:prstGeom>
        </p:spPr>
        <p:txBody>
          <a:bodyPr wrap="square">
            <a:spAutoFit/>
          </a:bodyPr>
          <a:lstStyle/>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Microsoft Cloud App Security</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Security Center</a:t>
            </a:r>
          </a:p>
          <a:p>
            <a:pPr marL="0" marR="0" lvl="0" indent="0" defTabSz="914400" eaLnBrk="1" fontAlgn="auto" latinLnBrk="0" hangingPunct="1">
              <a:lnSpc>
                <a:spcPct val="100000"/>
              </a:lnSpc>
              <a:spcBef>
                <a:spcPts val="600"/>
              </a:spcBef>
              <a:spcAft>
                <a:spcPts val="30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rPr>
              <a:t>Azure Web App Firewall / SQL Threat Detection</a:t>
            </a:r>
          </a:p>
          <a:p>
            <a:pPr marL="0" marR="0" lvl="0" indent="0" defTabSz="914400" eaLnBrk="1" fontAlgn="auto" latinLnBrk="0" hangingPunct="1">
              <a:lnSpc>
                <a:spcPct val="100000"/>
              </a:lnSpc>
              <a:spcBef>
                <a:spcPts val="600"/>
              </a:spcBef>
              <a:spcAft>
                <a:spcPts val="300"/>
              </a:spcAft>
              <a:buClrTx/>
              <a:buSzTx/>
              <a:buFontTx/>
              <a:buNone/>
              <a:tabLst/>
              <a:defRPr/>
            </a:pPr>
            <a:r>
              <a:rPr lang="en-US" sz="1200" b="1" kern="0">
                <a:gradFill>
                  <a:gsLst>
                    <a:gs pos="1250">
                      <a:schemeClr val="tx1"/>
                    </a:gs>
                    <a:gs pos="100000">
                      <a:schemeClr val="tx1"/>
                    </a:gs>
                  </a:gsLst>
                  <a:lin ang="5400000" scaled="0"/>
                </a:gradFill>
                <a:latin typeface="+mj-lt"/>
              </a:rPr>
              <a:t>Azure Marketplace Partner Capability</a:t>
            </a:r>
            <a:endPar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174" name="Picture 173"/>
          <p:cNvPicPr>
            <a:picLocks noChangeAspect="1"/>
          </p:cNvPicPr>
          <p:nvPr/>
        </p:nvPicPr>
        <p:blipFill>
          <a:blip r:embed="rId5"/>
          <a:stretch>
            <a:fillRect/>
          </a:stretch>
        </p:blipFill>
        <p:spPr>
          <a:xfrm>
            <a:off x="7143464" y="5872616"/>
            <a:ext cx="248494" cy="163660"/>
          </a:xfrm>
          <a:prstGeom prst="rect">
            <a:avLst/>
          </a:prstGeom>
        </p:spPr>
      </p:pic>
      <p:sp>
        <p:nvSpPr>
          <p:cNvPr id="220" name="Rectangle 219">
            <a:extLst>
              <a:ext uri="{FF2B5EF4-FFF2-40B4-BE49-F238E27FC236}">
                <a16:creationId xmlns:a16="http://schemas.microsoft.com/office/drawing/2014/main" id="{8D4DC3B8-BFA2-4311-9911-1E2954E04C9B}"/>
              </a:ext>
            </a:extLst>
          </p:cNvPr>
          <p:cNvSpPr/>
          <p:nvPr/>
        </p:nvSpPr>
        <p:spPr>
          <a:xfrm>
            <a:off x="458050" y="1082820"/>
            <a:ext cx="2803255"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1" name="Rectangle 20"/>
          <p:cNvSpPr/>
          <p:nvPr/>
        </p:nvSpPr>
        <p:spPr>
          <a:xfrm>
            <a:off x="3325224" y="1082820"/>
            <a:ext cx="2713741" cy="3803985"/>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2" name="Rectangle 21"/>
          <p:cNvSpPr/>
          <p:nvPr/>
        </p:nvSpPr>
        <p:spPr>
          <a:xfrm>
            <a:off x="6116320" y="1095626"/>
            <a:ext cx="2724971"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4" name="Rectangle 23"/>
          <p:cNvSpPr/>
          <p:nvPr/>
        </p:nvSpPr>
        <p:spPr>
          <a:xfrm>
            <a:off x="8894187" y="1095626"/>
            <a:ext cx="2825745" cy="3791179"/>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93" name="Group 92">
            <a:extLst>
              <a:ext uri="{FF2B5EF4-FFF2-40B4-BE49-F238E27FC236}">
                <a16:creationId xmlns:a16="http://schemas.microsoft.com/office/drawing/2014/main" id="{11F9EF52-7DD1-44A2-92D9-C0C4BA2C7B6A}"/>
              </a:ext>
            </a:extLst>
          </p:cNvPr>
          <p:cNvGrpSpPr/>
          <p:nvPr/>
        </p:nvGrpSpPr>
        <p:grpSpPr>
          <a:xfrm>
            <a:off x="6122376" y="3263601"/>
            <a:ext cx="2681570" cy="501171"/>
            <a:chOff x="6122376" y="3263601"/>
            <a:chExt cx="2681570" cy="501171"/>
          </a:xfrm>
        </p:grpSpPr>
        <p:sp>
          <p:nvSpPr>
            <p:cNvPr id="189" name="Hexagon 188">
              <a:hlinkClick r:id="rId6"/>
            </p:cNvPr>
            <p:cNvSpPr/>
            <p:nvPr/>
          </p:nvSpPr>
          <p:spPr>
            <a:xfrm>
              <a:off x="6122376" y="3263601"/>
              <a:ext cx="26815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Event Correlation and Dynamic Queries</a:t>
              </a:r>
            </a:p>
          </p:txBody>
        </p:sp>
        <p:pic>
          <p:nvPicPr>
            <p:cNvPr id="190" name="Picture 189"/>
            <p:cNvPicPr>
              <a:picLocks noChangeAspect="1"/>
            </p:cNvPicPr>
            <p:nvPr/>
          </p:nvPicPr>
          <p:blipFill>
            <a:blip r:embed="rId5"/>
            <a:stretch>
              <a:fillRect/>
            </a:stretch>
          </p:blipFill>
          <p:spPr>
            <a:xfrm>
              <a:off x="6271181" y="3428506"/>
              <a:ext cx="221792" cy="137160"/>
            </a:xfrm>
            <a:prstGeom prst="rect">
              <a:avLst/>
            </a:prstGeom>
          </p:spPr>
        </p:pic>
      </p:grpSp>
      <p:grpSp>
        <p:nvGrpSpPr>
          <p:cNvPr id="14" name="Group 13">
            <a:extLst>
              <a:ext uri="{FF2B5EF4-FFF2-40B4-BE49-F238E27FC236}">
                <a16:creationId xmlns:a16="http://schemas.microsoft.com/office/drawing/2014/main" id="{96CDD4E8-EF30-4111-BFEF-AAB78ECB0A70}"/>
              </a:ext>
            </a:extLst>
          </p:cNvPr>
          <p:cNvGrpSpPr/>
          <p:nvPr/>
        </p:nvGrpSpPr>
        <p:grpSpPr>
          <a:xfrm>
            <a:off x="0" y="4886806"/>
            <a:ext cx="12192000" cy="533694"/>
            <a:chOff x="0" y="4739769"/>
            <a:chExt cx="12192000" cy="729562"/>
          </a:xfrm>
        </p:grpSpPr>
        <p:sp>
          <p:nvSpPr>
            <p:cNvPr id="207" name="Rectangle: Rounded Corners 206">
              <a:extLst>
                <a:ext uri="{FF2B5EF4-FFF2-40B4-BE49-F238E27FC236}">
                  <a16:creationId xmlns:a16="http://schemas.microsoft.com/office/drawing/2014/main" id="{D646E9A6-2EE6-4338-83A1-06551BFF3D5E}"/>
                </a:ext>
              </a:extLst>
            </p:cNvPr>
            <p:cNvSpPr/>
            <p:nvPr/>
          </p:nvSpPr>
          <p:spPr bwMode="auto">
            <a:xfrm>
              <a:off x="0" y="4739769"/>
              <a:ext cx="12192000" cy="729562"/>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215" name="Diagram 214">
              <a:extLst>
                <a:ext uri="{FF2B5EF4-FFF2-40B4-BE49-F238E27FC236}">
                  <a16:creationId xmlns:a16="http://schemas.microsoft.com/office/drawing/2014/main" id="{B5747478-CC6C-4C94-9950-B304CE07D0CE}"/>
                </a:ext>
              </a:extLst>
            </p:cNvPr>
            <p:cNvGraphicFramePr/>
            <p:nvPr>
              <p:extLst>
                <p:ext uri="{D42A27DB-BD31-4B8C-83A1-F6EECF244321}">
                  <p14:modId xmlns:p14="http://schemas.microsoft.com/office/powerpoint/2010/main" val="3899220177"/>
                </p:ext>
              </p:extLst>
            </p:nvPr>
          </p:nvGraphicFramePr>
          <p:xfrm>
            <a:off x="757015" y="4804939"/>
            <a:ext cx="10876051" cy="5992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219" name="Group 218">
            <a:extLst>
              <a:ext uri="{FF2B5EF4-FFF2-40B4-BE49-F238E27FC236}">
                <a16:creationId xmlns:a16="http://schemas.microsoft.com/office/drawing/2014/main" id="{D3E649C1-554E-457E-9172-EBBAE48F9C9C}"/>
              </a:ext>
            </a:extLst>
          </p:cNvPr>
          <p:cNvGrpSpPr/>
          <p:nvPr/>
        </p:nvGrpSpPr>
        <p:grpSpPr>
          <a:xfrm>
            <a:off x="7115894" y="5579122"/>
            <a:ext cx="303634" cy="187896"/>
            <a:chOff x="2812968" y="1871753"/>
            <a:chExt cx="787801" cy="487510"/>
          </a:xfrm>
          <a:noFill/>
        </p:grpSpPr>
        <p:sp>
          <p:nvSpPr>
            <p:cNvPr id="247" name="Freeform 13" title="Icon of a cloud">
              <a:extLst>
                <a:ext uri="{FF2B5EF4-FFF2-40B4-BE49-F238E27FC236}">
                  <a16:creationId xmlns:a16="http://schemas.microsoft.com/office/drawing/2014/main" id="{249C0402-B8D6-4ED9-A78D-A27ED38456BA}"/>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7" name="Rectangle 256">
              <a:extLst>
                <a:ext uri="{FF2B5EF4-FFF2-40B4-BE49-F238E27FC236}">
                  <a16:creationId xmlns:a16="http://schemas.microsoft.com/office/drawing/2014/main" id="{9BCFA490-BE25-4013-83F3-A45B0AEAE8AD}"/>
                </a:ext>
              </a:extLst>
            </p:cNvPr>
            <p:cNvSpPr/>
            <p:nvPr/>
          </p:nvSpPr>
          <p:spPr bwMode="auto">
            <a:xfrm>
              <a:off x="3062691" y="1896811"/>
              <a:ext cx="538078" cy="354997"/>
            </a:xfrm>
            <a:prstGeom prst="rect">
              <a:avLst/>
            </a:prstGeom>
            <a:solidFill>
              <a:srgbClr val="EAEAEA"/>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77970168-A515-41E4-B815-612C38043294}"/>
                </a:ext>
              </a:extLst>
            </p:cNvPr>
            <p:cNvGrpSpPr/>
            <p:nvPr/>
          </p:nvGrpSpPr>
          <p:grpSpPr>
            <a:xfrm>
              <a:off x="3085686" y="1871753"/>
              <a:ext cx="457020" cy="365760"/>
              <a:chOff x="1668862" y="4866500"/>
              <a:chExt cx="457020" cy="365760"/>
            </a:xfrm>
            <a:grpFill/>
          </p:grpSpPr>
          <p:sp>
            <p:nvSpPr>
              <p:cNvPr id="259" name="Browser" title="Icon of a browser window">
                <a:extLst>
                  <a:ext uri="{FF2B5EF4-FFF2-40B4-BE49-F238E27FC236}">
                    <a16:creationId xmlns:a16="http://schemas.microsoft.com/office/drawing/2014/main" id="{A635A388-4B43-4A6C-9659-55CE89DF1D70}"/>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0" name="Processing_E9F5" title="Icon of two interlocked gears">
                <a:extLst>
                  <a:ext uri="{FF2B5EF4-FFF2-40B4-BE49-F238E27FC236}">
                    <a16:creationId xmlns:a16="http://schemas.microsoft.com/office/drawing/2014/main" id="{2FC4BE70-B7F5-4ED0-96DF-E19A9650C2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263" name="mail" title="Icon of an envelope">
            <a:extLst>
              <a:ext uri="{FF2B5EF4-FFF2-40B4-BE49-F238E27FC236}">
                <a16:creationId xmlns:a16="http://schemas.microsoft.com/office/drawing/2014/main" id="{285A53D7-FD6A-45C2-BBF5-CF1F189FC1D2}"/>
              </a:ext>
            </a:extLst>
          </p:cNvPr>
          <p:cNvSpPr>
            <a:spLocks noChangeAspect="1" noEditPoints="1"/>
          </p:cNvSpPr>
          <p:nvPr/>
        </p:nvSpPr>
        <p:spPr bwMode="auto">
          <a:xfrm>
            <a:off x="654107" y="6169184"/>
            <a:ext cx="184104" cy="11046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Laptop_E770" title="Icon of a laptop">
            <a:extLst>
              <a:ext uri="{FF2B5EF4-FFF2-40B4-BE49-F238E27FC236}">
                <a16:creationId xmlns:a16="http://schemas.microsoft.com/office/drawing/2014/main" id="{A1CC7375-C866-486F-B086-A98837080FE3}"/>
              </a:ext>
            </a:extLst>
          </p:cNvPr>
          <p:cNvSpPr>
            <a:spLocks noChangeAspect="1" noEditPoints="1"/>
          </p:cNvSpPr>
          <p:nvPr/>
        </p:nvSpPr>
        <p:spPr bwMode="auto">
          <a:xfrm>
            <a:off x="632416" y="6437654"/>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bag" title="Icon of a handbag">
            <a:extLst>
              <a:ext uri="{FF2B5EF4-FFF2-40B4-BE49-F238E27FC236}">
                <a16:creationId xmlns:a16="http://schemas.microsoft.com/office/drawing/2014/main" id="{6D2723A9-6F64-458A-895A-5A9041F26E0C}"/>
              </a:ext>
            </a:extLst>
          </p:cNvPr>
          <p:cNvSpPr>
            <a:spLocks noChangeAspect="1" noEditPoints="1"/>
          </p:cNvSpPr>
          <p:nvPr/>
        </p:nvSpPr>
        <p:spPr bwMode="auto">
          <a:xfrm>
            <a:off x="7192358" y="6426228"/>
            <a:ext cx="150706" cy="18724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281" name="Picture 280">
            <a:extLst>
              <a:ext uri="{FF2B5EF4-FFF2-40B4-BE49-F238E27FC236}">
                <a16:creationId xmlns:a16="http://schemas.microsoft.com/office/drawing/2014/main" id="{79245843-61A7-4B49-B380-6F49C67AFD4A}"/>
              </a:ext>
            </a:extLst>
          </p:cNvPr>
          <p:cNvPicPr>
            <a:picLocks noChangeAspect="1"/>
          </p:cNvPicPr>
          <p:nvPr/>
        </p:nvPicPr>
        <p:blipFill>
          <a:blip r:embed="rId12"/>
          <a:stretch>
            <a:fillRect/>
          </a:stretch>
        </p:blipFill>
        <p:spPr>
          <a:xfrm>
            <a:off x="618132" y="5822658"/>
            <a:ext cx="256054" cy="170703"/>
          </a:xfrm>
          <a:prstGeom prst="rect">
            <a:avLst/>
          </a:prstGeom>
        </p:spPr>
      </p:pic>
      <p:grpSp>
        <p:nvGrpSpPr>
          <p:cNvPr id="64" name="Group 63">
            <a:extLst>
              <a:ext uri="{FF2B5EF4-FFF2-40B4-BE49-F238E27FC236}">
                <a16:creationId xmlns:a16="http://schemas.microsoft.com/office/drawing/2014/main" id="{01CBC95D-75FA-4877-B7F4-5333756BCE04}"/>
              </a:ext>
            </a:extLst>
          </p:cNvPr>
          <p:cNvGrpSpPr/>
          <p:nvPr/>
        </p:nvGrpSpPr>
        <p:grpSpPr>
          <a:xfrm>
            <a:off x="560515" y="4159040"/>
            <a:ext cx="2682593" cy="501171"/>
            <a:chOff x="560515" y="4159040"/>
            <a:chExt cx="2682593" cy="501171"/>
          </a:xfrm>
        </p:grpSpPr>
        <p:sp>
          <p:nvSpPr>
            <p:cNvPr id="223" name="Hexagon 222">
              <a:hlinkClick r:id="rId6"/>
              <a:extLst>
                <a:ext uri="{FF2B5EF4-FFF2-40B4-BE49-F238E27FC236}">
                  <a16:creationId xmlns:a16="http://schemas.microsoft.com/office/drawing/2014/main" id="{40D6F465-67B3-4A36-95C9-8290C2B879DD}"/>
                </a:ext>
              </a:extLst>
            </p:cNvPr>
            <p:cNvSpPr/>
            <p:nvPr/>
          </p:nvSpPr>
          <p:spPr>
            <a:xfrm>
              <a:off x="560515" y="4159040"/>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Quarantine Shared Sensitive Data</a:t>
              </a:r>
            </a:p>
          </p:txBody>
        </p:sp>
        <p:grpSp>
          <p:nvGrpSpPr>
            <p:cNvPr id="283" name="Group 282">
              <a:extLst>
                <a:ext uri="{FF2B5EF4-FFF2-40B4-BE49-F238E27FC236}">
                  <a16:creationId xmlns:a16="http://schemas.microsoft.com/office/drawing/2014/main" id="{982E1D08-7C7D-4727-8ED6-69FC36DD7CF6}"/>
                </a:ext>
              </a:extLst>
            </p:cNvPr>
            <p:cNvGrpSpPr>
              <a:grpSpLocks noChangeAspect="1"/>
            </p:cNvGrpSpPr>
            <p:nvPr/>
          </p:nvGrpSpPr>
          <p:grpSpPr>
            <a:xfrm>
              <a:off x="711695" y="4341045"/>
              <a:ext cx="221646" cy="137160"/>
              <a:chOff x="2812968" y="1871753"/>
              <a:chExt cx="787801" cy="487510"/>
            </a:xfrm>
            <a:noFill/>
          </p:grpSpPr>
          <p:sp>
            <p:nvSpPr>
              <p:cNvPr id="284" name="Freeform 13" title="Icon of a cloud">
                <a:extLst>
                  <a:ext uri="{FF2B5EF4-FFF2-40B4-BE49-F238E27FC236}">
                    <a16:creationId xmlns:a16="http://schemas.microsoft.com/office/drawing/2014/main" id="{96DEFD4E-637D-4AC6-9619-D07DBC6BFD03}"/>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5" name="Rectangle 284">
                <a:extLst>
                  <a:ext uri="{FF2B5EF4-FFF2-40B4-BE49-F238E27FC236}">
                    <a16:creationId xmlns:a16="http://schemas.microsoft.com/office/drawing/2014/main" id="{BAB0AF44-666D-4D3A-BFE2-AB5B12DBC9D1}"/>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86" name="Group 285">
                <a:extLst>
                  <a:ext uri="{FF2B5EF4-FFF2-40B4-BE49-F238E27FC236}">
                    <a16:creationId xmlns:a16="http://schemas.microsoft.com/office/drawing/2014/main" id="{3ED0F6C4-B505-486C-9749-EAC0AC07A5F9}"/>
                  </a:ext>
                </a:extLst>
              </p:cNvPr>
              <p:cNvGrpSpPr/>
              <p:nvPr/>
            </p:nvGrpSpPr>
            <p:grpSpPr>
              <a:xfrm>
                <a:off x="3085686" y="1871753"/>
                <a:ext cx="457020" cy="365760"/>
                <a:chOff x="1668862" y="4866500"/>
                <a:chExt cx="457020" cy="365760"/>
              </a:xfrm>
              <a:grpFill/>
            </p:grpSpPr>
            <p:sp>
              <p:nvSpPr>
                <p:cNvPr id="287" name="Browser" title="Icon of a browser window">
                  <a:extLst>
                    <a:ext uri="{FF2B5EF4-FFF2-40B4-BE49-F238E27FC236}">
                      <a16:creationId xmlns:a16="http://schemas.microsoft.com/office/drawing/2014/main" id="{16C2E182-E8C6-440B-9BCD-90C48CE78491}"/>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8" name="Processing_E9F5" title="Icon of two interlocked gears">
                  <a:extLst>
                    <a:ext uri="{FF2B5EF4-FFF2-40B4-BE49-F238E27FC236}">
                      <a16:creationId xmlns:a16="http://schemas.microsoft.com/office/drawing/2014/main" id="{ADC9030F-F433-4AED-ADDC-6B923B310539}"/>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72A37D87-B890-4C19-A03F-46E2277ACC17}"/>
              </a:ext>
            </a:extLst>
          </p:cNvPr>
          <p:cNvGrpSpPr/>
          <p:nvPr/>
        </p:nvGrpSpPr>
        <p:grpSpPr>
          <a:xfrm>
            <a:off x="6122375" y="3856332"/>
            <a:ext cx="2682593" cy="501171"/>
            <a:chOff x="6122375" y="3856332"/>
            <a:chExt cx="2682593" cy="501171"/>
          </a:xfrm>
        </p:grpSpPr>
        <p:sp>
          <p:nvSpPr>
            <p:cNvPr id="83" name="Hexagon 82">
              <a:hlinkClick r:id="rId6"/>
            </p:cNvPr>
            <p:cNvSpPr/>
            <p:nvPr/>
          </p:nvSpPr>
          <p:spPr>
            <a:xfrm>
              <a:off x="6122375" y="3856332"/>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Impact analysis</a:t>
              </a:r>
            </a:p>
          </p:txBody>
        </p:sp>
        <p:grpSp>
          <p:nvGrpSpPr>
            <p:cNvPr id="295" name="Group 294">
              <a:extLst>
                <a:ext uri="{FF2B5EF4-FFF2-40B4-BE49-F238E27FC236}">
                  <a16:creationId xmlns:a16="http://schemas.microsoft.com/office/drawing/2014/main" id="{248EC73E-36D8-47B3-8ADE-1D4003FE712D}"/>
                </a:ext>
              </a:extLst>
            </p:cNvPr>
            <p:cNvGrpSpPr>
              <a:grpSpLocks noChangeAspect="1"/>
            </p:cNvGrpSpPr>
            <p:nvPr/>
          </p:nvGrpSpPr>
          <p:grpSpPr>
            <a:xfrm>
              <a:off x="6271254" y="4041088"/>
              <a:ext cx="221646" cy="137160"/>
              <a:chOff x="2812968" y="1871753"/>
              <a:chExt cx="787801" cy="487510"/>
            </a:xfrm>
            <a:noFill/>
          </p:grpSpPr>
          <p:sp>
            <p:nvSpPr>
              <p:cNvPr id="296" name="Freeform 13" title="Icon of a cloud">
                <a:extLst>
                  <a:ext uri="{FF2B5EF4-FFF2-40B4-BE49-F238E27FC236}">
                    <a16:creationId xmlns:a16="http://schemas.microsoft.com/office/drawing/2014/main" id="{CB96A49C-054D-457B-8D97-EF7F954BED0F}"/>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7" name="Rectangle 296">
                <a:extLst>
                  <a:ext uri="{FF2B5EF4-FFF2-40B4-BE49-F238E27FC236}">
                    <a16:creationId xmlns:a16="http://schemas.microsoft.com/office/drawing/2014/main" id="{585090E3-45A1-4ECB-AD5A-F0B6E347F208}"/>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8" name="Group 297">
                <a:extLst>
                  <a:ext uri="{FF2B5EF4-FFF2-40B4-BE49-F238E27FC236}">
                    <a16:creationId xmlns:a16="http://schemas.microsoft.com/office/drawing/2014/main" id="{C01D71EA-A840-4D39-A201-0C704E9D09EE}"/>
                  </a:ext>
                </a:extLst>
              </p:cNvPr>
              <p:cNvGrpSpPr/>
              <p:nvPr/>
            </p:nvGrpSpPr>
            <p:grpSpPr>
              <a:xfrm>
                <a:off x="3085686" y="1871753"/>
                <a:ext cx="457020" cy="365760"/>
                <a:chOff x="1668862" y="4866500"/>
                <a:chExt cx="457020" cy="365760"/>
              </a:xfrm>
              <a:grpFill/>
            </p:grpSpPr>
            <p:sp>
              <p:nvSpPr>
                <p:cNvPr id="299" name="Browser" title="Icon of a browser window">
                  <a:extLst>
                    <a:ext uri="{FF2B5EF4-FFF2-40B4-BE49-F238E27FC236}">
                      <a16:creationId xmlns:a16="http://schemas.microsoft.com/office/drawing/2014/main" id="{39022492-2A76-4263-AA3D-9C0E6D03FAA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0" name="Processing_E9F5" title="Icon of two interlocked gears">
                  <a:extLst>
                    <a:ext uri="{FF2B5EF4-FFF2-40B4-BE49-F238E27FC236}">
                      <a16:creationId xmlns:a16="http://schemas.microsoft.com/office/drawing/2014/main" id="{0050FE73-F343-4562-A974-FAAD7F4F9452}"/>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 name="Group 71">
            <a:extLst>
              <a:ext uri="{FF2B5EF4-FFF2-40B4-BE49-F238E27FC236}">
                <a16:creationId xmlns:a16="http://schemas.microsoft.com/office/drawing/2014/main" id="{8C8D5F62-AEE8-487C-A31C-CE9E26D19970}"/>
              </a:ext>
            </a:extLst>
          </p:cNvPr>
          <p:cNvGrpSpPr/>
          <p:nvPr/>
        </p:nvGrpSpPr>
        <p:grpSpPr>
          <a:xfrm>
            <a:off x="8950077" y="4144083"/>
            <a:ext cx="2653008" cy="501171"/>
            <a:chOff x="8950077" y="4144083"/>
            <a:chExt cx="2653008" cy="501171"/>
          </a:xfrm>
        </p:grpSpPr>
        <p:sp>
          <p:nvSpPr>
            <p:cNvPr id="85" name="Hexagon 84">
              <a:hlinkClick r:id="rId6"/>
            </p:cNvPr>
            <p:cNvSpPr/>
            <p:nvPr/>
          </p:nvSpPr>
          <p:spPr>
            <a:xfrm>
              <a:off x="8950077" y="4144083"/>
              <a:ext cx="265300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defRPr/>
              </a:pPr>
              <a:r>
                <a:rPr lang="en-US" sz="1100" kern="0">
                  <a:gradFill>
                    <a:gsLst>
                      <a:gs pos="1250">
                        <a:schemeClr val="tx1"/>
                      </a:gs>
                      <a:gs pos="100000">
                        <a:schemeClr val="tx1"/>
                      </a:gs>
                    </a:gsLst>
                    <a:lin ang="5400000" scaled="0"/>
                  </a:gradFill>
                  <a:latin typeface="+mj-lt"/>
                </a:rPr>
                <a:t>Observe Adversary Operation</a:t>
              </a:r>
            </a:p>
          </p:txBody>
        </p:sp>
        <p:grpSp>
          <p:nvGrpSpPr>
            <p:cNvPr id="307" name="Group 306">
              <a:extLst>
                <a:ext uri="{FF2B5EF4-FFF2-40B4-BE49-F238E27FC236}">
                  <a16:creationId xmlns:a16="http://schemas.microsoft.com/office/drawing/2014/main" id="{DB39D94C-8F94-474A-B09B-9191A6344212}"/>
                </a:ext>
              </a:extLst>
            </p:cNvPr>
            <p:cNvGrpSpPr>
              <a:grpSpLocks noChangeAspect="1"/>
            </p:cNvGrpSpPr>
            <p:nvPr/>
          </p:nvGrpSpPr>
          <p:grpSpPr>
            <a:xfrm>
              <a:off x="9080481" y="4326088"/>
              <a:ext cx="221646" cy="137160"/>
              <a:chOff x="2812968" y="1871753"/>
              <a:chExt cx="787801" cy="487510"/>
            </a:xfrm>
            <a:noFill/>
          </p:grpSpPr>
          <p:sp>
            <p:nvSpPr>
              <p:cNvPr id="308" name="Freeform 13" title="Icon of a cloud">
                <a:extLst>
                  <a:ext uri="{FF2B5EF4-FFF2-40B4-BE49-F238E27FC236}">
                    <a16:creationId xmlns:a16="http://schemas.microsoft.com/office/drawing/2014/main" id="{B4D282B3-68AB-41B0-85D8-0E1A56D46646}"/>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9" name="Rectangle 308">
                <a:extLst>
                  <a:ext uri="{FF2B5EF4-FFF2-40B4-BE49-F238E27FC236}">
                    <a16:creationId xmlns:a16="http://schemas.microsoft.com/office/drawing/2014/main" id="{B9B82F56-ED2E-44BC-8E53-22940B1F82C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0" name="Group 309">
                <a:extLst>
                  <a:ext uri="{FF2B5EF4-FFF2-40B4-BE49-F238E27FC236}">
                    <a16:creationId xmlns:a16="http://schemas.microsoft.com/office/drawing/2014/main" id="{FBA13F0C-88B0-4604-85AB-984498421A56}"/>
                  </a:ext>
                </a:extLst>
              </p:cNvPr>
              <p:cNvGrpSpPr/>
              <p:nvPr/>
            </p:nvGrpSpPr>
            <p:grpSpPr>
              <a:xfrm>
                <a:off x="3085686" y="1871753"/>
                <a:ext cx="457020" cy="365760"/>
                <a:chOff x="1668862" y="4866500"/>
                <a:chExt cx="457020" cy="365760"/>
              </a:xfrm>
              <a:grpFill/>
            </p:grpSpPr>
            <p:sp>
              <p:nvSpPr>
                <p:cNvPr id="311" name="Browser" title="Icon of a browser window">
                  <a:extLst>
                    <a:ext uri="{FF2B5EF4-FFF2-40B4-BE49-F238E27FC236}">
                      <a16:creationId xmlns:a16="http://schemas.microsoft.com/office/drawing/2014/main" id="{65346E68-DC8B-4849-A9F2-9A67BD02ACBE}"/>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2" name="Processing_E9F5" title="Icon of two interlocked gears">
                  <a:extLst>
                    <a:ext uri="{FF2B5EF4-FFF2-40B4-BE49-F238E27FC236}">
                      <a16:creationId xmlns:a16="http://schemas.microsoft.com/office/drawing/2014/main" id="{1468F2AB-8CB0-45EF-BAA6-7FC67660DF05}"/>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7" name="Group 66">
            <a:extLst>
              <a:ext uri="{FF2B5EF4-FFF2-40B4-BE49-F238E27FC236}">
                <a16:creationId xmlns:a16="http://schemas.microsoft.com/office/drawing/2014/main" id="{0A098188-E02D-467F-BCA9-426B8F36A0FA}"/>
              </a:ext>
            </a:extLst>
          </p:cNvPr>
          <p:cNvGrpSpPr/>
          <p:nvPr/>
        </p:nvGrpSpPr>
        <p:grpSpPr>
          <a:xfrm>
            <a:off x="587588" y="2414308"/>
            <a:ext cx="5411353" cy="501171"/>
            <a:chOff x="587588" y="2414308"/>
            <a:chExt cx="5411353" cy="501171"/>
          </a:xfrm>
        </p:grpSpPr>
        <p:sp>
          <p:nvSpPr>
            <p:cNvPr id="194" name="Hexagon 193">
              <a:hlinkClick r:id="rId13"/>
            </p:cNvPr>
            <p:cNvSpPr/>
            <p:nvPr/>
          </p:nvSpPr>
          <p:spPr>
            <a:xfrm>
              <a:off x="587588" y="2414308"/>
              <a:ext cx="541135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OWASP Top Risks (SQL Injection, XSS, etc.)</a:t>
              </a:r>
            </a:p>
          </p:txBody>
        </p:sp>
        <p:pic>
          <p:nvPicPr>
            <p:cNvPr id="193"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1690" y="2573453"/>
              <a:ext cx="194701"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 name="bag" title="Icon of a handbag">
              <a:extLst>
                <a:ext uri="{FF2B5EF4-FFF2-40B4-BE49-F238E27FC236}">
                  <a16:creationId xmlns:a16="http://schemas.microsoft.com/office/drawing/2014/main" id="{2E3657A4-6467-4B63-8CFA-353706D3D872}"/>
                </a:ext>
              </a:extLst>
            </p:cNvPr>
            <p:cNvSpPr>
              <a:spLocks noChangeAspect="1" noEditPoints="1"/>
            </p:cNvSpPr>
            <p:nvPr/>
          </p:nvSpPr>
          <p:spPr bwMode="auto">
            <a:xfrm>
              <a:off x="1120053" y="2596313"/>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3" name="Group 72">
            <a:extLst>
              <a:ext uri="{FF2B5EF4-FFF2-40B4-BE49-F238E27FC236}">
                <a16:creationId xmlns:a16="http://schemas.microsoft.com/office/drawing/2014/main" id="{8550F729-21EC-42E3-8405-0FC002771B5C}"/>
              </a:ext>
            </a:extLst>
          </p:cNvPr>
          <p:cNvGrpSpPr/>
          <p:nvPr/>
        </p:nvGrpSpPr>
        <p:grpSpPr>
          <a:xfrm>
            <a:off x="8935796" y="3566987"/>
            <a:ext cx="2681570" cy="501172"/>
            <a:chOff x="8935796" y="3566987"/>
            <a:chExt cx="2681570" cy="501172"/>
          </a:xfrm>
        </p:grpSpPr>
        <p:sp>
          <p:nvSpPr>
            <p:cNvPr id="128" name="Hexagon 127">
              <a:hlinkClick r:id="rId6"/>
            </p:cNvPr>
            <p:cNvSpPr/>
            <p:nvPr/>
          </p:nvSpPr>
          <p:spPr>
            <a:xfrm>
              <a:off x="8935796" y="3566987"/>
              <a:ext cx="2681570" cy="501172"/>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Refine Detections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and Preventions</a:t>
              </a:r>
            </a:p>
          </p:txBody>
        </p:sp>
        <p:pic>
          <p:nvPicPr>
            <p:cNvPr id="129" name="Picture 128"/>
            <p:cNvPicPr>
              <a:picLocks noChangeAspect="1"/>
            </p:cNvPicPr>
            <p:nvPr/>
          </p:nvPicPr>
          <p:blipFill>
            <a:blip r:embed="rId5"/>
            <a:stretch>
              <a:fillRect/>
            </a:stretch>
          </p:blipFill>
          <p:spPr>
            <a:xfrm>
              <a:off x="9080409" y="3632599"/>
              <a:ext cx="221791" cy="137160"/>
            </a:xfrm>
            <a:prstGeom prst="rect">
              <a:avLst/>
            </a:prstGeom>
          </p:spPr>
        </p:pic>
        <p:grpSp>
          <p:nvGrpSpPr>
            <p:cNvPr id="313" name="Group 312">
              <a:extLst>
                <a:ext uri="{FF2B5EF4-FFF2-40B4-BE49-F238E27FC236}">
                  <a16:creationId xmlns:a16="http://schemas.microsoft.com/office/drawing/2014/main" id="{60A28E33-4300-499C-B8C0-A2664EADC8E9}"/>
                </a:ext>
              </a:extLst>
            </p:cNvPr>
            <p:cNvGrpSpPr>
              <a:grpSpLocks noChangeAspect="1"/>
            </p:cNvGrpSpPr>
            <p:nvPr/>
          </p:nvGrpSpPr>
          <p:grpSpPr>
            <a:xfrm>
              <a:off x="9352671" y="3864529"/>
              <a:ext cx="221646" cy="137160"/>
              <a:chOff x="2812968" y="1871753"/>
              <a:chExt cx="787801" cy="487510"/>
            </a:xfrm>
            <a:noFill/>
          </p:grpSpPr>
          <p:sp>
            <p:nvSpPr>
              <p:cNvPr id="314" name="Freeform 13" title="Icon of a cloud">
                <a:extLst>
                  <a:ext uri="{FF2B5EF4-FFF2-40B4-BE49-F238E27FC236}">
                    <a16:creationId xmlns:a16="http://schemas.microsoft.com/office/drawing/2014/main" id="{11CB4441-0A7D-4126-A59B-17D13F4DBA18}"/>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5" name="Rectangle 314">
                <a:extLst>
                  <a:ext uri="{FF2B5EF4-FFF2-40B4-BE49-F238E27FC236}">
                    <a16:creationId xmlns:a16="http://schemas.microsoft.com/office/drawing/2014/main" id="{77013C70-2DA9-44A5-87D7-46B44EC72253}"/>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6" name="Group 315">
                <a:extLst>
                  <a:ext uri="{FF2B5EF4-FFF2-40B4-BE49-F238E27FC236}">
                    <a16:creationId xmlns:a16="http://schemas.microsoft.com/office/drawing/2014/main" id="{6098AEF5-F6AA-4D31-A4E6-B4291F24F5B5}"/>
                  </a:ext>
                </a:extLst>
              </p:cNvPr>
              <p:cNvGrpSpPr/>
              <p:nvPr/>
            </p:nvGrpSpPr>
            <p:grpSpPr>
              <a:xfrm>
                <a:off x="3085686" y="1871753"/>
                <a:ext cx="457020" cy="365760"/>
                <a:chOff x="1668862" y="4866500"/>
                <a:chExt cx="457020" cy="365760"/>
              </a:xfrm>
              <a:grpFill/>
            </p:grpSpPr>
            <p:sp>
              <p:nvSpPr>
                <p:cNvPr id="317" name="Browser" title="Icon of a browser window">
                  <a:extLst>
                    <a:ext uri="{FF2B5EF4-FFF2-40B4-BE49-F238E27FC236}">
                      <a16:creationId xmlns:a16="http://schemas.microsoft.com/office/drawing/2014/main" id="{C80E34E8-763B-49FB-9C11-5C267824D0D3}"/>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8" name="Processing_E9F5" title="Icon of two interlocked gears">
                  <a:extLst>
                    <a:ext uri="{FF2B5EF4-FFF2-40B4-BE49-F238E27FC236}">
                      <a16:creationId xmlns:a16="http://schemas.microsoft.com/office/drawing/2014/main" id="{1F42DE57-192E-4A66-AD7E-197598CCF9A1}"/>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19" name="bag" title="Icon of a handbag">
              <a:extLst>
                <a:ext uri="{FF2B5EF4-FFF2-40B4-BE49-F238E27FC236}">
                  <a16:creationId xmlns:a16="http://schemas.microsoft.com/office/drawing/2014/main" id="{344D0995-E876-40C2-B680-E180057EC753}"/>
                </a:ext>
              </a:extLst>
            </p:cNvPr>
            <p:cNvSpPr>
              <a:spLocks noChangeAspect="1" noEditPoints="1"/>
            </p:cNvSpPr>
            <p:nvPr/>
          </p:nvSpPr>
          <p:spPr bwMode="auto">
            <a:xfrm>
              <a:off x="9407109" y="3619046"/>
              <a:ext cx="150873" cy="187447"/>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4" name="Picture 323">
              <a:extLst>
                <a:ext uri="{FF2B5EF4-FFF2-40B4-BE49-F238E27FC236}">
                  <a16:creationId xmlns:a16="http://schemas.microsoft.com/office/drawing/2014/main" id="{6F52066E-F250-4EC5-BC3D-07310103ED99}"/>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9896" y="3794991"/>
              <a:ext cx="240255" cy="240256"/>
            </a:xfrm>
            <a:prstGeom prst="rect">
              <a:avLst/>
            </a:prstGeom>
          </p:spPr>
        </p:pic>
      </p:grpSp>
      <p:grpSp>
        <p:nvGrpSpPr>
          <p:cNvPr id="74" name="Group 73">
            <a:extLst>
              <a:ext uri="{FF2B5EF4-FFF2-40B4-BE49-F238E27FC236}">
                <a16:creationId xmlns:a16="http://schemas.microsoft.com/office/drawing/2014/main" id="{67350435-4B45-43C3-AAC7-7AAB72C4BC3C}"/>
              </a:ext>
            </a:extLst>
          </p:cNvPr>
          <p:cNvGrpSpPr/>
          <p:nvPr/>
        </p:nvGrpSpPr>
        <p:grpSpPr>
          <a:xfrm>
            <a:off x="8925347" y="2997865"/>
            <a:ext cx="2682593" cy="501171"/>
            <a:chOff x="8925347" y="2997865"/>
            <a:chExt cx="2682593" cy="501171"/>
          </a:xfrm>
        </p:grpSpPr>
        <p:sp>
          <p:nvSpPr>
            <p:cNvPr id="245" name="Hexagon 244">
              <a:hlinkClick r:id="rId6"/>
            </p:cNvPr>
            <p:cNvSpPr/>
            <p:nvPr/>
          </p:nvSpPr>
          <p:spPr>
            <a:xfrm>
              <a:off x="8925347" y="2997865"/>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Self-Service Password Reset</a:t>
              </a:r>
            </a:p>
          </p:txBody>
        </p:sp>
        <p:pic>
          <p:nvPicPr>
            <p:cNvPr id="325" name="Picture 324">
              <a:extLst>
                <a:ext uri="{FF2B5EF4-FFF2-40B4-BE49-F238E27FC236}">
                  <a16:creationId xmlns:a16="http://schemas.microsoft.com/office/drawing/2014/main" id="{2D1D55DF-4E94-4EF4-A94C-455157C76866}"/>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9054145" y="3064827"/>
              <a:ext cx="231647" cy="231648"/>
            </a:xfrm>
            <a:prstGeom prst="rect">
              <a:avLst/>
            </a:prstGeom>
          </p:spPr>
        </p:pic>
        <p:pic>
          <p:nvPicPr>
            <p:cNvPr id="334" name="Picture 333">
              <a:extLst>
                <a:ext uri="{FF2B5EF4-FFF2-40B4-BE49-F238E27FC236}">
                  <a16:creationId xmlns:a16="http://schemas.microsoft.com/office/drawing/2014/main" id="{7450EE3C-60EC-4663-82E7-DD7201394E66}"/>
                </a:ext>
              </a:extLst>
            </p:cNvPr>
            <p:cNvPicPr>
              <a:picLocks noChangeAspect="1"/>
            </p:cNvPicPr>
            <p:nvPr/>
          </p:nvPicPr>
          <p:blipFill>
            <a:blip r:embed="rId12"/>
            <a:stretch>
              <a:fillRect/>
            </a:stretch>
          </p:blipFill>
          <p:spPr>
            <a:xfrm>
              <a:off x="9088434" y="3318898"/>
              <a:ext cx="205740" cy="137160"/>
            </a:xfrm>
            <a:prstGeom prst="rect">
              <a:avLst/>
            </a:prstGeom>
          </p:spPr>
        </p:pic>
      </p:grpSp>
      <p:grpSp>
        <p:nvGrpSpPr>
          <p:cNvPr id="96" name="Group 95">
            <a:extLst>
              <a:ext uri="{FF2B5EF4-FFF2-40B4-BE49-F238E27FC236}">
                <a16:creationId xmlns:a16="http://schemas.microsoft.com/office/drawing/2014/main" id="{B5D5C3F9-8185-4590-BA11-4D82CEC0B3EF}"/>
              </a:ext>
            </a:extLst>
          </p:cNvPr>
          <p:cNvGrpSpPr/>
          <p:nvPr/>
        </p:nvGrpSpPr>
        <p:grpSpPr>
          <a:xfrm>
            <a:off x="3346922" y="4165176"/>
            <a:ext cx="2648598" cy="501171"/>
            <a:chOff x="3346922" y="4165176"/>
            <a:chExt cx="2648598" cy="501171"/>
          </a:xfrm>
        </p:grpSpPr>
        <p:sp>
          <p:nvSpPr>
            <p:cNvPr id="158" name="Hexagon 157">
              <a:hlinkClick r:id="rId6"/>
            </p:cNvPr>
            <p:cNvSpPr/>
            <p:nvPr/>
          </p:nvSpPr>
          <p:spPr>
            <a:xfrm>
              <a:off x="3346922" y="4165176"/>
              <a:ext cx="2648598"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User and Entity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Behavior Analytics</a:t>
              </a:r>
            </a:p>
          </p:txBody>
        </p:sp>
        <p:pic>
          <p:nvPicPr>
            <p:cNvPr id="161"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4427535"/>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9" name="Group 288">
              <a:extLst>
                <a:ext uri="{FF2B5EF4-FFF2-40B4-BE49-F238E27FC236}">
                  <a16:creationId xmlns:a16="http://schemas.microsoft.com/office/drawing/2014/main" id="{1E8D0950-C228-49B3-81E0-0E450662C245}"/>
                </a:ext>
              </a:extLst>
            </p:cNvPr>
            <p:cNvGrpSpPr>
              <a:grpSpLocks noChangeAspect="1"/>
            </p:cNvGrpSpPr>
            <p:nvPr/>
          </p:nvGrpSpPr>
          <p:grpSpPr>
            <a:xfrm>
              <a:off x="3781684" y="4229521"/>
              <a:ext cx="221646" cy="137160"/>
              <a:chOff x="2812968" y="1871753"/>
              <a:chExt cx="787801" cy="487510"/>
            </a:xfrm>
            <a:noFill/>
          </p:grpSpPr>
          <p:sp>
            <p:nvSpPr>
              <p:cNvPr id="290" name="Freeform 13" title="Icon of a cloud">
                <a:extLst>
                  <a:ext uri="{FF2B5EF4-FFF2-40B4-BE49-F238E27FC236}">
                    <a16:creationId xmlns:a16="http://schemas.microsoft.com/office/drawing/2014/main" id="{5C80EC2E-A690-4F33-94A3-5B79CF3C412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1" name="Rectangle 290">
                <a:extLst>
                  <a:ext uri="{FF2B5EF4-FFF2-40B4-BE49-F238E27FC236}">
                    <a16:creationId xmlns:a16="http://schemas.microsoft.com/office/drawing/2014/main" id="{9570ED84-C3B2-4785-A2B4-E1AEB636E436}"/>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373A993-1B90-47A3-B249-15FE4FF8E5D5}"/>
                  </a:ext>
                </a:extLst>
              </p:cNvPr>
              <p:cNvGrpSpPr/>
              <p:nvPr/>
            </p:nvGrpSpPr>
            <p:grpSpPr>
              <a:xfrm>
                <a:off x="3085686" y="1871753"/>
                <a:ext cx="457020" cy="365760"/>
                <a:chOff x="1668862" y="4866500"/>
                <a:chExt cx="457020" cy="365760"/>
              </a:xfrm>
              <a:grpFill/>
            </p:grpSpPr>
            <p:sp>
              <p:nvSpPr>
                <p:cNvPr id="293" name="Browser" title="Icon of a browser window">
                  <a:extLst>
                    <a:ext uri="{FF2B5EF4-FFF2-40B4-BE49-F238E27FC236}">
                      <a16:creationId xmlns:a16="http://schemas.microsoft.com/office/drawing/2014/main" id="{F9093C8E-1315-4BC3-AE47-1A8D42E53156}"/>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4" name="Processing_E9F5" title="Icon of two interlocked gears">
                  <a:extLst>
                    <a:ext uri="{FF2B5EF4-FFF2-40B4-BE49-F238E27FC236}">
                      <a16:creationId xmlns:a16="http://schemas.microsoft.com/office/drawing/2014/main" id="{AC45FA4F-20BF-4D2E-951F-57386841833C}"/>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23" name="Picture 322">
              <a:extLst>
                <a:ext uri="{FF2B5EF4-FFF2-40B4-BE49-F238E27FC236}">
                  <a16:creationId xmlns:a16="http://schemas.microsoft.com/office/drawing/2014/main" id="{993457ED-AD02-4089-B744-3D862AF377ED}"/>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3477075" y="4381815"/>
              <a:ext cx="274319" cy="274320"/>
            </a:xfrm>
            <a:prstGeom prst="rect">
              <a:avLst/>
            </a:prstGeom>
          </p:spPr>
        </p:pic>
        <p:pic>
          <p:nvPicPr>
            <p:cNvPr id="337" name="Picture 336">
              <a:extLst>
                <a:ext uri="{FF2B5EF4-FFF2-40B4-BE49-F238E27FC236}">
                  <a16:creationId xmlns:a16="http://schemas.microsoft.com/office/drawing/2014/main" id="{17110AB9-B879-4836-886A-561D3AEB0C60}"/>
                </a:ext>
              </a:extLst>
            </p:cNvPr>
            <p:cNvPicPr>
              <a:picLocks noChangeAspect="1"/>
            </p:cNvPicPr>
            <p:nvPr/>
          </p:nvPicPr>
          <p:blipFill>
            <a:blip r:embed="rId12"/>
            <a:stretch>
              <a:fillRect/>
            </a:stretch>
          </p:blipFill>
          <p:spPr>
            <a:xfrm>
              <a:off x="3486207" y="4212750"/>
              <a:ext cx="256054" cy="170703"/>
            </a:xfrm>
            <a:prstGeom prst="rect">
              <a:avLst/>
            </a:prstGeom>
          </p:spPr>
        </p:pic>
      </p:grpSp>
      <p:grpSp>
        <p:nvGrpSpPr>
          <p:cNvPr id="70" name="Group 69">
            <a:extLst>
              <a:ext uri="{FF2B5EF4-FFF2-40B4-BE49-F238E27FC236}">
                <a16:creationId xmlns:a16="http://schemas.microsoft.com/office/drawing/2014/main" id="{22CE9C11-80A2-4ACC-BC9C-71F3F9C5F14B}"/>
              </a:ext>
            </a:extLst>
          </p:cNvPr>
          <p:cNvGrpSpPr/>
          <p:nvPr/>
        </p:nvGrpSpPr>
        <p:grpSpPr>
          <a:xfrm>
            <a:off x="563656" y="1254189"/>
            <a:ext cx="8183813" cy="501171"/>
            <a:chOff x="563656" y="1254189"/>
            <a:chExt cx="8183813" cy="501171"/>
          </a:xfrm>
        </p:grpSpPr>
        <p:sp>
          <p:nvSpPr>
            <p:cNvPr id="3" name="Hexagon 2">
              <a:hlinkClick r:id="rId6"/>
            </p:cNvPr>
            <p:cNvSpPr/>
            <p:nvPr/>
          </p:nvSpPr>
          <p:spPr>
            <a:xfrm>
              <a:off x="563656" y="1254189"/>
              <a:ext cx="818381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endParaRPr lang="en-US" sz="1100" kern="0">
                <a:gradFill>
                  <a:gsLst>
                    <a:gs pos="1250">
                      <a:schemeClr val="tx1"/>
                    </a:gs>
                    <a:gs pos="100000">
                      <a:schemeClr val="tx1"/>
                    </a:gs>
                  </a:gsLst>
                  <a:lin ang="5400000" scaled="0"/>
                </a:gradFill>
                <a:latin typeface="+mj-lt"/>
              </a:endParaRPr>
            </a:p>
          </p:txBody>
        </p:sp>
        <p:sp>
          <p:nvSpPr>
            <p:cNvPr id="341" name="Freeform 20"/>
            <p:cNvSpPr>
              <a:spLocks noChangeAspect="1" noEditPoints="1"/>
            </p:cNvSpPr>
            <p:nvPr/>
          </p:nvSpPr>
          <p:spPr bwMode="black">
            <a:xfrm>
              <a:off x="1074316" y="1436194"/>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sp>
          <p:nvSpPr>
            <p:cNvPr id="20" name="Rectangle 19"/>
            <p:cNvSpPr/>
            <p:nvPr/>
          </p:nvSpPr>
          <p:spPr>
            <a:xfrm>
              <a:off x="893011" y="1381951"/>
              <a:ext cx="5552664" cy="245646"/>
            </a:xfrm>
            <a:prstGeom prst="rect">
              <a:avLst/>
            </a:prstGeom>
          </p:spPr>
          <p:txBody>
            <a:bodyPr wrap="square">
              <a:spAutoFit/>
            </a:bodyPr>
            <a:lstStyle/>
            <a:p>
              <a:pPr lvl="0" algn="ctr">
                <a:defRPr/>
              </a:pPr>
              <a:r>
                <a:rPr lang="en-US" sz="1100" kern="0">
                  <a:gradFill>
                    <a:gsLst>
                      <a:gs pos="1250">
                        <a:schemeClr val="tx1"/>
                      </a:gs>
                      <a:gs pos="100000">
                        <a:schemeClr val="tx1"/>
                      </a:gs>
                    </a:gsLst>
                    <a:lin ang="5400000" scaled="0"/>
                  </a:gradFill>
                  <a:latin typeface="+mj-lt"/>
                </a:rPr>
                <a:t>File Behavior Analysis (Sandbox Detonation or Realtime Monitoring)</a:t>
              </a:r>
            </a:p>
          </p:txBody>
        </p:sp>
        <p:sp>
          <p:nvSpPr>
            <p:cNvPr id="338" name="mail" title="Icon of an envelope">
              <a:extLst>
                <a:ext uri="{FF2B5EF4-FFF2-40B4-BE49-F238E27FC236}">
                  <a16:creationId xmlns:a16="http://schemas.microsoft.com/office/drawing/2014/main" id="{E4F99CA5-BED7-4042-9F78-62AF0EE31779}"/>
                </a:ext>
              </a:extLst>
            </p:cNvPr>
            <p:cNvSpPr>
              <a:spLocks noChangeAspect="1" noEditPoints="1"/>
            </p:cNvSpPr>
            <p:nvPr/>
          </p:nvSpPr>
          <p:spPr bwMode="auto">
            <a:xfrm>
              <a:off x="797112" y="14497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5" name="Group 94">
            <a:extLst>
              <a:ext uri="{FF2B5EF4-FFF2-40B4-BE49-F238E27FC236}">
                <a16:creationId xmlns:a16="http://schemas.microsoft.com/office/drawing/2014/main" id="{441698E7-88D6-4CAD-A891-030903AB1D9E}"/>
              </a:ext>
            </a:extLst>
          </p:cNvPr>
          <p:cNvGrpSpPr/>
          <p:nvPr/>
        </p:nvGrpSpPr>
        <p:grpSpPr>
          <a:xfrm>
            <a:off x="584848" y="3578452"/>
            <a:ext cx="5417934" cy="501171"/>
            <a:chOff x="584848" y="3578452"/>
            <a:chExt cx="5417934" cy="501171"/>
          </a:xfrm>
        </p:grpSpPr>
        <p:sp>
          <p:nvSpPr>
            <p:cNvPr id="204" name="Hexagon 203">
              <a:hlinkClick r:id="rId6"/>
            </p:cNvPr>
            <p:cNvSpPr/>
            <p:nvPr/>
          </p:nvSpPr>
          <p:spPr>
            <a:xfrm>
              <a:off x="584848" y="3578452"/>
              <a:ext cx="5417934"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Machine Learning</a:t>
              </a:r>
            </a:p>
            <a:p>
              <a:pPr marL="171450" algn="ctr"/>
              <a:endParaRPr lang="en-US" sz="1100" kern="0">
                <a:gradFill>
                  <a:gsLst>
                    <a:gs pos="1250">
                      <a:schemeClr val="tx1"/>
                    </a:gs>
                    <a:gs pos="100000">
                      <a:schemeClr val="tx1"/>
                    </a:gs>
                  </a:gsLst>
                  <a:lin ang="5400000" scaled="0"/>
                </a:gradFill>
                <a:latin typeface="+mj-lt"/>
              </a:endParaRPr>
            </a:p>
          </p:txBody>
        </p:sp>
        <p:sp>
          <p:nvSpPr>
            <p:cNvPr id="28" name="Rectangle 27">
              <a:extLst>
                <a:ext uri="{FF2B5EF4-FFF2-40B4-BE49-F238E27FC236}">
                  <a16:creationId xmlns:a16="http://schemas.microsoft.com/office/drawing/2014/main" id="{618D78BA-8A11-4E38-B047-4EDEC0325215}"/>
                </a:ext>
              </a:extLst>
            </p:cNvPr>
            <p:cNvSpPr/>
            <p:nvPr/>
          </p:nvSpPr>
          <p:spPr>
            <a:xfrm>
              <a:off x="650062" y="3823024"/>
              <a:ext cx="1713931" cy="245646"/>
            </a:xfrm>
            <a:prstGeom prst="rect">
              <a:avLst/>
            </a:prstGeom>
          </p:spPr>
          <p:txBody>
            <a:bodyPr wrap="none">
              <a:spAutoFit/>
            </a:bodyPr>
            <a:lstStyle/>
            <a:p>
              <a:pPr marL="171450" lvl="0" algn="ctr">
                <a:defRPr/>
              </a:pPr>
              <a:r>
                <a:rPr lang="en-US" sz="1100" i="1" kern="0">
                  <a:gradFill>
                    <a:gsLst>
                      <a:gs pos="1250">
                        <a:schemeClr val="tx1"/>
                      </a:gs>
                      <a:gs pos="100000">
                        <a:schemeClr val="tx1"/>
                      </a:gs>
                    </a:gsLst>
                    <a:lin ang="5400000" scaled="0"/>
                  </a:gradFill>
                  <a:latin typeface="+mj-lt"/>
                </a:rPr>
                <a:t>Blocking Risky Events</a:t>
              </a:r>
            </a:p>
          </p:txBody>
        </p:sp>
        <p:pic>
          <p:nvPicPr>
            <p:cNvPr id="282" name="Picture 281">
              <a:extLst>
                <a:ext uri="{FF2B5EF4-FFF2-40B4-BE49-F238E27FC236}">
                  <a16:creationId xmlns:a16="http://schemas.microsoft.com/office/drawing/2014/main" id="{976A5D42-AC6F-4C09-B73C-ACB6C1DEA4CA}"/>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1060680" y="3608300"/>
              <a:ext cx="274319" cy="274320"/>
            </a:xfrm>
            <a:prstGeom prst="rect">
              <a:avLst/>
            </a:prstGeom>
          </p:spPr>
        </p:pic>
        <p:sp>
          <p:nvSpPr>
            <p:cNvPr id="343" name="mail" title="Icon of an envelope">
              <a:extLst>
                <a:ext uri="{FF2B5EF4-FFF2-40B4-BE49-F238E27FC236}">
                  <a16:creationId xmlns:a16="http://schemas.microsoft.com/office/drawing/2014/main" id="{F13E4C7F-C0AB-4ABF-9B54-9468DD05B5B8}"/>
                </a:ext>
              </a:extLst>
            </p:cNvPr>
            <p:cNvSpPr>
              <a:spLocks noChangeAspect="1" noEditPoints="1"/>
            </p:cNvSpPr>
            <p:nvPr/>
          </p:nvSpPr>
          <p:spPr bwMode="auto">
            <a:xfrm>
              <a:off x="75810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5" name="Group 74">
            <a:extLst>
              <a:ext uri="{FF2B5EF4-FFF2-40B4-BE49-F238E27FC236}">
                <a16:creationId xmlns:a16="http://schemas.microsoft.com/office/drawing/2014/main" id="{4BA518D4-F0AC-4F63-960D-3653FA3BF5E3}"/>
              </a:ext>
            </a:extLst>
          </p:cNvPr>
          <p:cNvGrpSpPr/>
          <p:nvPr/>
        </p:nvGrpSpPr>
        <p:grpSpPr>
          <a:xfrm>
            <a:off x="8925347" y="2417279"/>
            <a:ext cx="2682593" cy="501171"/>
            <a:chOff x="8925347" y="2417279"/>
            <a:chExt cx="2682593" cy="501171"/>
          </a:xfrm>
        </p:grpSpPr>
        <p:sp>
          <p:nvSpPr>
            <p:cNvPr id="86" name="Hexagon 85">
              <a:hlinkClick r:id="rId6"/>
            </p:cNvPr>
            <p:cNvSpPr/>
            <p:nvPr/>
          </p:nvSpPr>
          <p:spPr>
            <a:xfrm>
              <a:off x="8925347" y="2417279"/>
              <a:ext cx="268259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Block and Clean Email</a:t>
              </a:r>
            </a:p>
          </p:txBody>
        </p:sp>
        <p:sp>
          <p:nvSpPr>
            <p:cNvPr id="350" name="mail" title="Icon of an envelope">
              <a:extLst>
                <a:ext uri="{FF2B5EF4-FFF2-40B4-BE49-F238E27FC236}">
                  <a16:creationId xmlns:a16="http://schemas.microsoft.com/office/drawing/2014/main" id="{A9FB3C22-31C7-40CD-95AB-4E9C88D2E6D0}"/>
                </a:ext>
              </a:extLst>
            </p:cNvPr>
            <p:cNvSpPr>
              <a:spLocks noChangeAspect="1" noEditPoints="1"/>
            </p:cNvSpPr>
            <p:nvPr/>
          </p:nvSpPr>
          <p:spPr bwMode="auto">
            <a:xfrm>
              <a:off x="9088274" y="261759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6" name="Group 65">
            <a:extLst>
              <a:ext uri="{FF2B5EF4-FFF2-40B4-BE49-F238E27FC236}">
                <a16:creationId xmlns:a16="http://schemas.microsoft.com/office/drawing/2014/main" id="{6E798394-F198-4DEC-80FB-4F2149D7DCF9}"/>
              </a:ext>
            </a:extLst>
          </p:cNvPr>
          <p:cNvGrpSpPr/>
          <p:nvPr/>
        </p:nvGrpSpPr>
        <p:grpSpPr>
          <a:xfrm>
            <a:off x="584848" y="2997865"/>
            <a:ext cx="5436770" cy="501171"/>
            <a:chOff x="584848" y="2997865"/>
            <a:chExt cx="5436770" cy="501171"/>
          </a:xfrm>
        </p:grpSpPr>
        <p:sp>
          <p:nvSpPr>
            <p:cNvPr id="106" name="Hexagon 105">
              <a:hlinkClick r:id="rId6"/>
            </p:cNvPr>
            <p:cNvSpPr/>
            <p:nvPr/>
          </p:nvSpPr>
          <p:spPr>
            <a:xfrm>
              <a:off x="584848" y="2997865"/>
              <a:ext cx="5436770"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Anti-malware</a:t>
              </a:r>
            </a:p>
          </p:txBody>
        </p:sp>
        <p:sp>
          <p:nvSpPr>
            <p:cNvPr id="342" name="mail" title="Icon of an envelope">
              <a:extLst>
                <a:ext uri="{FF2B5EF4-FFF2-40B4-BE49-F238E27FC236}">
                  <a16:creationId xmlns:a16="http://schemas.microsoft.com/office/drawing/2014/main" id="{A0F8E544-AE95-49EF-806E-04C20C7F7219}"/>
                </a:ext>
              </a:extLst>
            </p:cNvPr>
            <p:cNvSpPr>
              <a:spLocks noChangeAspect="1" noEditPoints="1"/>
            </p:cNvSpPr>
            <p:nvPr/>
          </p:nvSpPr>
          <p:spPr bwMode="auto">
            <a:xfrm>
              <a:off x="782851" y="311160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Laptop_E770" title="Icon of a laptop">
              <a:extLst>
                <a:ext uri="{FF2B5EF4-FFF2-40B4-BE49-F238E27FC236}">
                  <a16:creationId xmlns:a16="http://schemas.microsoft.com/office/drawing/2014/main" id="{753013DE-8B63-4C30-A195-8544D1D860D6}"/>
                </a:ext>
              </a:extLst>
            </p:cNvPr>
            <p:cNvSpPr>
              <a:spLocks noChangeAspect="1" noEditPoints="1"/>
            </p:cNvSpPr>
            <p:nvPr/>
          </p:nvSpPr>
          <p:spPr bwMode="auto">
            <a:xfrm>
              <a:off x="1094323" y="31526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37B95AFB-B33F-4C03-A5C8-0C806B9DF2CE}"/>
              </a:ext>
            </a:extLst>
          </p:cNvPr>
          <p:cNvGrpSpPr/>
          <p:nvPr/>
        </p:nvGrpSpPr>
        <p:grpSpPr>
          <a:xfrm>
            <a:off x="8914374" y="1254189"/>
            <a:ext cx="2661552" cy="501171"/>
            <a:chOff x="8914374" y="1254189"/>
            <a:chExt cx="2661552" cy="501171"/>
          </a:xfrm>
        </p:grpSpPr>
        <p:sp>
          <p:nvSpPr>
            <p:cNvPr id="188" name="Hexagon 187">
              <a:hlinkClick r:id="rId6"/>
            </p:cNvPr>
            <p:cNvSpPr/>
            <p:nvPr/>
          </p:nvSpPr>
          <p:spPr>
            <a:xfrm>
              <a:off x="8914374" y="1254189"/>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Isolate machine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from network</a:t>
              </a:r>
            </a:p>
          </p:txBody>
        </p:sp>
        <p:sp>
          <p:nvSpPr>
            <p:cNvPr id="353" name="Laptop_E770" title="Icon of a laptop">
              <a:extLst>
                <a:ext uri="{FF2B5EF4-FFF2-40B4-BE49-F238E27FC236}">
                  <a16:creationId xmlns:a16="http://schemas.microsoft.com/office/drawing/2014/main" id="{7AA5CF78-B88E-4C3A-B624-C266CCAC467A}"/>
                </a:ext>
              </a:extLst>
            </p:cNvPr>
            <p:cNvSpPr>
              <a:spLocks noChangeAspect="1" noEditPoints="1"/>
            </p:cNvSpPr>
            <p:nvPr/>
          </p:nvSpPr>
          <p:spPr bwMode="auto">
            <a:xfrm>
              <a:off x="9077561" y="1443821"/>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8D1B7550-2ECC-4808-BE4C-62C3D3696078}"/>
              </a:ext>
            </a:extLst>
          </p:cNvPr>
          <p:cNvGrpSpPr/>
          <p:nvPr/>
        </p:nvGrpSpPr>
        <p:grpSpPr>
          <a:xfrm>
            <a:off x="588288" y="1834365"/>
            <a:ext cx="5409863" cy="501171"/>
            <a:chOff x="588288" y="1834365"/>
            <a:chExt cx="5409863" cy="501171"/>
          </a:xfrm>
        </p:grpSpPr>
        <p:sp>
          <p:nvSpPr>
            <p:cNvPr id="105" name="Hexagon 104">
              <a:hlinkClick r:id="rId6"/>
            </p:cNvPr>
            <p:cNvSpPr/>
            <p:nvPr/>
          </p:nvSpPr>
          <p:spPr>
            <a:xfrm>
              <a:off x="588288" y="1834365"/>
              <a:ext cx="5409863"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Malicious URLs and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IP addresses</a:t>
              </a:r>
            </a:p>
          </p:txBody>
        </p:sp>
        <p:sp>
          <p:nvSpPr>
            <p:cNvPr id="321" name="bag" title="Icon of a handbag">
              <a:extLst>
                <a:ext uri="{FF2B5EF4-FFF2-40B4-BE49-F238E27FC236}">
                  <a16:creationId xmlns:a16="http://schemas.microsoft.com/office/drawing/2014/main" id="{CACD68DD-9908-42C4-94E1-88B36EC961B3}"/>
                </a:ext>
              </a:extLst>
            </p:cNvPr>
            <p:cNvSpPr>
              <a:spLocks noChangeAspect="1" noEditPoints="1"/>
            </p:cNvSpPr>
            <p:nvPr/>
          </p:nvSpPr>
          <p:spPr bwMode="auto">
            <a:xfrm>
              <a:off x="1112287" y="201637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mail" title="Icon of an envelope">
              <a:extLst>
                <a:ext uri="{FF2B5EF4-FFF2-40B4-BE49-F238E27FC236}">
                  <a16:creationId xmlns:a16="http://schemas.microsoft.com/office/drawing/2014/main" id="{E88B6681-11A9-4360-B5D4-FA9C907D3641}"/>
                </a:ext>
              </a:extLst>
            </p:cNvPr>
            <p:cNvSpPr>
              <a:spLocks noChangeAspect="1" noEditPoints="1"/>
            </p:cNvSpPr>
            <p:nvPr/>
          </p:nvSpPr>
          <p:spPr bwMode="auto">
            <a:xfrm>
              <a:off x="772361" y="204267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0" name="Group 89">
            <a:extLst>
              <a:ext uri="{FF2B5EF4-FFF2-40B4-BE49-F238E27FC236}">
                <a16:creationId xmlns:a16="http://schemas.microsoft.com/office/drawing/2014/main" id="{CF2D7C00-79E6-495C-95AE-30A8453B3460}"/>
              </a:ext>
            </a:extLst>
          </p:cNvPr>
          <p:cNvGrpSpPr/>
          <p:nvPr/>
        </p:nvGrpSpPr>
        <p:grpSpPr>
          <a:xfrm>
            <a:off x="6102884" y="2098725"/>
            <a:ext cx="2681571" cy="501171"/>
            <a:chOff x="6102884" y="2098725"/>
            <a:chExt cx="2681571" cy="501171"/>
          </a:xfrm>
        </p:grpSpPr>
        <p:sp>
          <p:nvSpPr>
            <p:cNvPr id="196" name="Hexagon 195">
              <a:hlinkClick r:id="rId6"/>
              <a:extLst>
                <a:ext uri="{FF2B5EF4-FFF2-40B4-BE49-F238E27FC236}">
                  <a16:creationId xmlns:a16="http://schemas.microsoft.com/office/drawing/2014/main" id="{7D62105E-1CE9-433C-BDA5-9187ABA83EB8}"/>
                </a:ext>
              </a:extLst>
            </p:cNvPr>
            <p:cNvSpPr/>
            <p:nvPr/>
          </p:nvSpPr>
          <p:spPr>
            <a:xfrm>
              <a:off x="6102884" y="2098725"/>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Automated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Response and Recovery </a:t>
              </a:r>
            </a:p>
          </p:txBody>
        </p:sp>
        <p:sp>
          <p:nvSpPr>
            <p:cNvPr id="360" name="Laptop_E770" title="Icon of a laptop">
              <a:extLst>
                <a:ext uri="{FF2B5EF4-FFF2-40B4-BE49-F238E27FC236}">
                  <a16:creationId xmlns:a16="http://schemas.microsoft.com/office/drawing/2014/main" id="{E98F06AA-E0C3-4D7A-AC81-9765F48BA519}"/>
                </a:ext>
              </a:extLst>
            </p:cNvPr>
            <p:cNvSpPr>
              <a:spLocks noChangeAspect="1" noEditPoints="1"/>
            </p:cNvSpPr>
            <p:nvPr/>
          </p:nvSpPr>
          <p:spPr bwMode="auto">
            <a:xfrm>
              <a:off x="6268334" y="2273412"/>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1" name="Group 90">
            <a:extLst>
              <a:ext uri="{FF2B5EF4-FFF2-40B4-BE49-F238E27FC236}">
                <a16:creationId xmlns:a16="http://schemas.microsoft.com/office/drawing/2014/main" id="{62B1F6CC-434C-43A6-A0B3-D7A8F120E206}"/>
              </a:ext>
            </a:extLst>
          </p:cNvPr>
          <p:cNvGrpSpPr/>
          <p:nvPr/>
        </p:nvGrpSpPr>
        <p:grpSpPr>
          <a:xfrm>
            <a:off x="6122375" y="2691571"/>
            <a:ext cx="2681571" cy="501171"/>
            <a:chOff x="6122375" y="2691571"/>
            <a:chExt cx="2681571" cy="501171"/>
          </a:xfrm>
        </p:grpSpPr>
        <p:sp>
          <p:nvSpPr>
            <p:cNvPr id="82" name="Hexagon 81">
              <a:hlinkClick r:id="rId6"/>
            </p:cNvPr>
            <p:cNvSpPr/>
            <p:nvPr/>
          </p:nvSpPr>
          <p:spPr>
            <a:xfrm>
              <a:off x="6122375" y="2691571"/>
              <a:ext cx="2681571"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Attack Timeline </a:t>
              </a:r>
              <a:br>
                <a:rPr lang="en-US" sz="1100" kern="0">
                  <a:gradFill>
                    <a:gsLst>
                      <a:gs pos="1250">
                        <a:schemeClr val="tx1"/>
                      </a:gs>
                      <a:gs pos="100000">
                        <a:schemeClr val="tx1"/>
                      </a:gs>
                    </a:gsLst>
                    <a:lin ang="5400000" scaled="0"/>
                  </a:gradFill>
                  <a:latin typeface="+mj-lt"/>
                </a:rPr>
              </a:br>
              <a:r>
                <a:rPr lang="en-US" sz="1100" kern="0">
                  <a:gradFill>
                    <a:gsLst>
                      <a:gs pos="1250">
                        <a:schemeClr val="tx1"/>
                      </a:gs>
                      <a:gs pos="100000">
                        <a:schemeClr val="tx1"/>
                      </a:gs>
                    </a:gsLst>
                    <a:lin ang="5400000" scaled="0"/>
                  </a:gradFill>
                  <a:latin typeface="+mj-lt"/>
                </a:rPr>
                <a:t>Generation</a:t>
              </a:r>
            </a:p>
          </p:txBody>
        </p:sp>
        <p:pic>
          <p:nvPicPr>
            <p:cNvPr id="184" name="Picture 183"/>
            <p:cNvPicPr>
              <a:picLocks noChangeAspect="1"/>
            </p:cNvPicPr>
            <p:nvPr/>
          </p:nvPicPr>
          <p:blipFill>
            <a:blip r:embed="rId5"/>
            <a:stretch>
              <a:fillRect/>
            </a:stretch>
          </p:blipFill>
          <p:spPr>
            <a:xfrm>
              <a:off x="6269280" y="2964722"/>
              <a:ext cx="225595" cy="137160"/>
            </a:xfrm>
            <a:prstGeom prst="rect">
              <a:avLst/>
            </a:prstGeom>
            <a:noFill/>
          </p:spPr>
        </p:pic>
        <p:pic>
          <p:nvPicPr>
            <p:cNvPr id="335" name="Picture 334">
              <a:extLst>
                <a:ext uri="{FF2B5EF4-FFF2-40B4-BE49-F238E27FC236}">
                  <a16:creationId xmlns:a16="http://schemas.microsoft.com/office/drawing/2014/main" id="{5B9376D4-1871-461B-BEDF-031F9D1D3527}"/>
                </a:ext>
              </a:extLst>
            </p:cNvPr>
            <p:cNvPicPr>
              <a:picLocks noChangeAspect="1"/>
            </p:cNvPicPr>
            <p:nvPr/>
          </p:nvPicPr>
          <p:blipFill>
            <a:blip r:embed="rId12"/>
            <a:stretch>
              <a:fillRect/>
            </a:stretch>
          </p:blipFill>
          <p:spPr>
            <a:xfrm>
              <a:off x="6279207" y="2758589"/>
              <a:ext cx="205740" cy="137160"/>
            </a:xfrm>
            <a:prstGeom prst="rect">
              <a:avLst/>
            </a:prstGeom>
          </p:spPr>
        </p:pic>
        <p:sp>
          <p:nvSpPr>
            <p:cNvPr id="347" name="mail" title="Icon of an envelope">
              <a:extLst>
                <a:ext uri="{FF2B5EF4-FFF2-40B4-BE49-F238E27FC236}">
                  <a16:creationId xmlns:a16="http://schemas.microsoft.com/office/drawing/2014/main" id="{9EB249B0-B382-4314-8C0B-1B3344FD9CE3}"/>
                </a:ext>
              </a:extLst>
            </p:cNvPr>
            <p:cNvSpPr>
              <a:spLocks noChangeAspect="1" noEditPoints="1"/>
            </p:cNvSpPr>
            <p:nvPr/>
          </p:nvSpPr>
          <p:spPr bwMode="auto">
            <a:xfrm>
              <a:off x="6527690" y="2778253"/>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Laptop_E770" title="Icon of a laptop">
              <a:extLst>
                <a:ext uri="{FF2B5EF4-FFF2-40B4-BE49-F238E27FC236}">
                  <a16:creationId xmlns:a16="http://schemas.microsoft.com/office/drawing/2014/main" id="{3B3EB7E9-0C8C-4C71-8B15-7A31986AFC65}"/>
                </a:ext>
              </a:extLst>
            </p:cNvPr>
            <p:cNvSpPr>
              <a:spLocks noChangeAspect="1" noEditPoints="1"/>
            </p:cNvSpPr>
            <p:nvPr/>
          </p:nvSpPr>
          <p:spPr bwMode="auto">
            <a:xfrm>
              <a:off x="6516977" y="2977403"/>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8" name="Group 87">
            <a:extLst>
              <a:ext uri="{FF2B5EF4-FFF2-40B4-BE49-F238E27FC236}">
                <a16:creationId xmlns:a16="http://schemas.microsoft.com/office/drawing/2014/main" id="{91BC19ED-A265-4A51-AE27-3B3B043F0A98}"/>
              </a:ext>
            </a:extLst>
          </p:cNvPr>
          <p:cNvGrpSpPr/>
          <p:nvPr/>
        </p:nvGrpSpPr>
        <p:grpSpPr>
          <a:xfrm>
            <a:off x="8925347" y="1834365"/>
            <a:ext cx="2661552" cy="501171"/>
            <a:chOff x="8925347" y="1834365"/>
            <a:chExt cx="2661552" cy="501171"/>
          </a:xfrm>
        </p:grpSpPr>
        <p:sp>
          <p:nvSpPr>
            <p:cNvPr id="87" name="Hexagon 86">
              <a:hlinkClick r:id="rId6"/>
            </p:cNvPr>
            <p:cNvSpPr/>
            <p:nvPr/>
          </p:nvSpPr>
          <p:spPr>
            <a:xfrm>
              <a:off x="8925347" y="1834365"/>
              <a:ext cx="2661552" cy="501171"/>
            </a:xfrm>
            <a:prstGeom prst="hexagon">
              <a:avLst/>
            </a:prstGeom>
            <a:solidFill>
              <a:schemeClr val="bg1"/>
            </a:solid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171450" algn="ctr"/>
              <a:r>
                <a:rPr lang="en-US" sz="1100" kern="0">
                  <a:gradFill>
                    <a:gsLst>
                      <a:gs pos="1250">
                        <a:schemeClr val="tx1"/>
                      </a:gs>
                      <a:gs pos="100000">
                        <a:schemeClr val="tx1"/>
                      </a:gs>
                    </a:gsLst>
                    <a:lin ang="5400000" scaled="0"/>
                  </a:gradFill>
                  <a:latin typeface="+mj-lt"/>
                </a:rPr>
                <a:t>Remove Malware</a:t>
              </a:r>
            </a:p>
          </p:txBody>
        </p:sp>
        <p:sp>
          <p:nvSpPr>
            <p:cNvPr id="352" name="Laptop_E770" title="Icon of a laptop">
              <a:extLst>
                <a:ext uri="{FF2B5EF4-FFF2-40B4-BE49-F238E27FC236}">
                  <a16:creationId xmlns:a16="http://schemas.microsoft.com/office/drawing/2014/main" id="{3CE801D4-ECAF-4641-BFD6-64A0828169B6}"/>
                </a:ext>
              </a:extLst>
            </p:cNvPr>
            <p:cNvSpPr>
              <a:spLocks noChangeAspect="1" noEditPoints="1"/>
            </p:cNvSpPr>
            <p:nvPr/>
          </p:nvSpPr>
          <p:spPr bwMode="auto">
            <a:xfrm>
              <a:off x="9077561" y="2009052"/>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0" name="Group 79">
            <a:extLst>
              <a:ext uri="{FF2B5EF4-FFF2-40B4-BE49-F238E27FC236}">
                <a16:creationId xmlns:a16="http://schemas.microsoft.com/office/drawing/2014/main" id="{EDA4C4EC-1483-4B7C-A17C-33ADFA3A3355}"/>
              </a:ext>
            </a:extLst>
          </p:cNvPr>
          <p:cNvGrpSpPr/>
          <p:nvPr/>
        </p:nvGrpSpPr>
        <p:grpSpPr>
          <a:xfrm>
            <a:off x="6214492" y="1381951"/>
            <a:ext cx="2662728" cy="245647"/>
            <a:chOff x="6214492" y="1381951"/>
            <a:chExt cx="2662728" cy="245647"/>
          </a:xfrm>
        </p:grpSpPr>
        <p:sp>
          <p:nvSpPr>
            <p:cNvPr id="76" name="Rectangle 75"/>
            <p:cNvSpPr/>
            <p:nvPr/>
          </p:nvSpPr>
          <p:spPr>
            <a:xfrm>
              <a:off x="6214492" y="1381951"/>
              <a:ext cx="2662728" cy="245647"/>
            </a:xfrm>
            <a:prstGeom prst="rect">
              <a:avLst/>
            </a:prstGeom>
          </p:spPr>
          <p:txBody>
            <a:bodyPr wrap="square" anchor="ctr">
              <a:spAutoFit/>
            </a:bodyPr>
            <a:lstStyle/>
            <a:p>
              <a:pPr marL="171450" lvl="0" algn="ctr">
                <a:defRPr/>
              </a:pPr>
              <a:r>
                <a:rPr lang="en-US" sz="1100" i="1" kern="0">
                  <a:gradFill>
                    <a:gsLst>
                      <a:gs pos="1250">
                        <a:schemeClr val="tx1"/>
                      </a:gs>
                      <a:gs pos="100000">
                        <a:schemeClr val="tx1"/>
                      </a:gs>
                    </a:gsLst>
                    <a:lin ang="5400000" scaled="0"/>
                  </a:gradFill>
                  <a:latin typeface="+mj-lt"/>
                </a:rPr>
                <a:t>On Demand Detonation</a:t>
              </a:r>
            </a:p>
          </p:txBody>
        </p:sp>
        <p:sp>
          <p:nvSpPr>
            <p:cNvPr id="348" name="mail" title="Icon of an envelope">
              <a:extLst>
                <a:ext uri="{FF2B5EF4-FFF2-40B4-BE49-F238E27FC236}">
                  <a16:creationId xmlns:a16="http://schemas.microsoft.com/office/drawing/2014/main" id="{E168082A-AB53-4942-BDAC-233F517F12FD}"/>
                </a:ext>
              </a:extLst>
            </p:cNvPr>
            <p:cNvSpPr>
              <a:spLocks noChangeAspect="1" noEditPoints="1"/>
            </p:cNvSpPr>
            <p:nvPr/>
          </p:nvSpPr>
          <p:spPr bwMode="auto">
            <a:xfrm>
              <a:off x="6279047" y="1431787"/>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Laptop_E770" title="Icon of a laptop">
              <a:extLst>
                <a:ext uri="{FF2B5EF4-FFF2-40B4-BE49-F238E27FC236}">
                  <a16:creationId xmlns:a16="http://schemas.microsoft.com/office/drawing/2014/main" id="{929B00B6-09B5-4A66-B146-1A46907369CF}"/>
                </a:ext>
              </a:extLst>
            </p:cNvPr>
            <p:cNvSpPr>
              <a:spLocks noChangeAspect="1" noEditPoints="1"/>
            </p:cNvSpPr>
            <p:nvPr/>
          </p:nvSpPr>
          <p:spPr bwMode="auto">
            <a:xfrm>
              <a:off x="6516977" y="1411137"/>
              <a:ext cx="227486" cy="1517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7" name="Group 96">
            <a:extLst>
              <a:ext uri="{FF2B5EF4-FFF2-40B4-BE49-F238E27FC236}">
                <a16:creationId xmlns:a16="http://schemas.microsoft.com/office/drawing/2014/main" id="{E2A089C9-306D-4055-9638-1A065974C634}"/>
              </a:ext>
            </a:extLst>
          </p:cNvPr>
          <p:cNvGrpSpPr/>
          <p:nvPr/>
        </p:nvGrpSpPr>
        <p:grpSpPr>
          <a:xfrm>
            <a:off x="4075710" y="3608300"/>
            <a:ext cx="1780631" cy="455893"/>
            <a:chOff x="4075710" y="3608300"/>
            <a:chExt cx="1780631" cy="455893"/>
          </a:xfrm>
        </p:grpSpPr>
        <p:sp>
          <p:nvSpPr>
            <p:cNvPr id="11" name="Rectangle 10">
              <a:extLst>
                <a:ext uri="{FF2B5EF4-FFF2-40B4-BE49-F238E27FC236}">
                  <a16:creationId xmlns:a16="http://schemas.microsoft.com/office/drawing/2014/main" id="{2EC97148-3BC9-44E4-B4DD-A113281ADA8E}"/>
                </a:ext>
              </a:extLst>
            </p:cNvPr>
            <p:cNvSpPr/>
            <p:nvPr/>
          </p:nvSpPr>
          <p:spPr>
            <a:xfrm>
              <a:off x="4147940" y="3818547"/>
              <a:ext cx="1574470" cy="245646"/>
            </a:xfrm>
            <a:prstGeom prst="rect">
              <a:avLst/>
            </a:prstGeom>
          </p:spPr>
          <p:txBody>
            <a:bodyPr wrap="none">
              <a:spAutoFit/>
            </a:bodyPr>
            <a:lstStyle/>
            <a:p>
              <a:pPr marL="171450" algn="ctr">
                <a:defRPr/>
              </a:pPr>
              <a:r>
                <a:rPr lang="en-US" sz="1100" i="1" kern="0">
                  <a:gradFill>
                    <a:gsLst>
                      <a:gs pos="1250">
                        <a:schemeClr val="tx1"/>
                      </a:gs>
                      <a:gs pos="100000">
                        <a:schemeClr val="tx1"/>
                      </a:gs>
                    </a:gsLst>
                    <a:lin ang="5400000" scaled="0"/>
                  </a:gradFill>
                  <a:latin typeface="+mj-lt"/>
                </a:rPr>
                <a:t>Anomaly Detection</a:t>
              </a:r>
            </a:p>
          </p:txBody>
        </p:sp>
        <p:pic>
          <p:nvPicPr>
            <p:cNvPr id="205" name="Picture 1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1641" y="3654020"/>
              <a:ext cx="194700" cy="1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221">
              <a:extLst>
                <a:ext uri="{FF2B5EF4-FFF2-40B4-BE49-F238E27FC236}">
                  <a16:creationId xmlns:a16="http://schemas.microsoft.com/office/drawing/2014/main" id="{87583132-411D-4325-8B04-562A46121F12}"/>
                </a:ext>
              </a:extLst>
            </p:cNvPr>
            <p:cNvPicPr>
              <a:picLocks noChangeAspect="1"/>
            </p:cNvPicPr>
            <p:nvPr/>
          </p:nvPicPr>
          <p:blipFill>
            <a:blip r:embed="rId5"/>
            <a:stretch>
              <a:fillRect/>
            </a:stretch>
          </p:blipFill>
          <p:spPr>
            <a:xfrm>
              <a:off x="5401304" y="3676880"/>
              <a:ext cx="221791" cy="137160"/>
            </a:xfrm>
            <a:prstGeom prst="rect">
              <a:avLst/>
            </a:prstGeom>
          </p:spPr>
        </p:pic>
        <p:sp>
          <p:nvSpPr>
            <p:cNvPr id="246" name="Freeform 20">
              <a:extLst>
                <a:ext uri="{FF2B5EF4-FFF2-40B4-BE49-F238E27FC236}">
                  <a16:creationId xmlns:a16="http://schemas.microsoft.com/office/drawing/2014/main" id="{5CAF9607-EFB8-48BD-9F8B-2C237C284993}"/>
                </a:ext>
              </a:extLst>
            </p:cNvPr>
            <p:cNvSpPr>
              <a:spLocks noChangeAspect="1" noEditPoints="1"/>
            </p:cNvSpPr>
            <p:nvPr/>
          </p:nvSpPr>
          <p:spPr bwMode="black">
            <a:xfrm>
              <a:off x="4320315" y="3676880"/>
              <a:ext cx="225108"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pic>
          <p:nvPicPr>
            <p:cNvPr id="326" name="Picture 325">
              <a:extLst>
                <a:ext uri="{FF2B5EF4-FFF2-40B4-BE49-F238E27FC236}">
                  <a16:creationId xmlns:a16="http://schemas.microsoft.com/office/drawing/2014/main" id="{34185DA4-EE8A-4745-B94E-9B7911A2EB53}"/>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828251" y="3608300"/>
              <a:ext cx="274319" cy="274320"/>
            </a:xfrm>
            <a:prstGeom prst="rect">
              <a:avLst/>
            </a:prstGeom>
          </p:spPr>
        </p:pic>
        <p:grpSp>
          <p:nvGrpSpPr>
            <p:cNvPr id="328" name="Group 327">
              <a:extLst>
                <a:ext uri="{FF2B5EF4-FFF2-40B4-BE49-F238E27FC236}">
                  <a16:creationId xmlns:a16="http://schemas.microsoft.com/office/drawing/2014/main" id="{456F8075-72E7-424A-A3C1-09649F3BEE11}"/>
                </a:ext>
              </a:extLst>
            </p:cNvPr>
            <p:cNvGrpSpPr>
              <a:grpSpLocks noChangeAspect="1"/>
            </p:cNvGrpSpPr>
            <p:nvPr/>
          </p:nvGrpSpPr>
          <p:grpSpPr>
            <a:xfrm>
              <a:off x="5141114" y="3676880"/>
              <a:ext cx="221646" cy="137160"/>
              <a:chOff x="2812968" y="1871753"/>
              <a:chExt cx="787801" cy="487510"/>
            </a:xfrm>
            <a:noFill/>
          </p:grpSpPr>
          <p:sp>
            <p:nvSpPr>
              <p:cNvPr id="329" name="Freeform 13" title="Icon of a cloud">
                <a:extLst>
                  <a:ext uri="{FF2B5EF4-FFF2-40B4-BE49-F238E27FC236}">
                    <a16:creationId xmlns:a16="http://schemas.microsoft.com/office/drawing/2014/main" id="{CF4C9226-6080-41E2-B731-09A41BA3C8EC}"/>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0" name="Rectangle 329">
                <a:extLst>
                  <a:ext uri="{FF2B5EF4-FFF2-40B4-BE49-F238E27FC236}">
                    <a16:creationId xmlns:a16="http://schemas.microsoft.com/office/drawing/2014/main" id="{23A05CE6-5E3B-45A0-814C-DF609FF5F87A}"/>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31" name="Group 330">
                <a:extLst>
                  <a:ext uri="{FF2B5EF4-FFF2-40B4-BE49-F238E27FC236}">
                    <a16:creationId xmlns:a16="http://schemas.microsoft.com/office/drawing/2014/main" id="{5B60ECB9-D7D4-4C54-84E4-A8DC91730E8B}"/>
                  </a:ext>
                </a:extLst>
              </p:cNvPr>
              <p:cNvGrpSpPr/>
              <p:nvPr/>
            </p:nvGrpSpPr>
            <p:grpSpPr>
              <a:xfrm>
                <a:off x="3085686" y="1871753"/>
                <a:ext cx="457020" cy="365760"/>
                <a:chOff x="1668862" y="4866500"/>
                <a:chExt cx="457020" cy="365760"/>
              </a:xfrm>
              <a:grpFill/>
            </p:grpSpPr>
            <p:sp>
              <p:nvSpPr>
                <p:cNvPr id="332" name="Browser" title="Icon of a browser window">
                  <a:extLst>
                    <a:ext uri="{FF2B5EF4-FFF2-40B4-BE49-F238E27FC236}">
                      <a16:creationId xmlns:a16="http://schemas.microsoft.com/office/drawing/2014/main" id="{082BBBEA-A412-4478-8E40-B1D519115F8F}"/>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3" name="Processing_E9F5" title="Icon of two interlocked gears">
                  <a:extLst>
                    <a:ext uri="{FF2B5EF4-FFF2-40B4-BE49-F238E27FC236}">
                      <a16:creationId xmlns:a16="http://schemas.microsoft.com/office/drawing/2014/main" id="{84437E16-6766-4DB3-A330-48D83B84A658}"/>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pic>
          <p:nvPicPr>
            <p:cNvPr id="336" name="Picture 335">
              <a:extLst>
                <a:ext uri="{FF2B5EF4-FFF2-40B4-BE49-F238E27FC236}">
                  <a16:creationId xmlns:a16="http://schemas.microsoft.com/office/drawing/2014/main" id="{25DAE99A-86BA-44E4-BDC4-3449AAB54221}"/>
                </a:ext>
              </a:extLst>
            </p:cNvPr>
            <p:cNvPicPr>
              <a:picLocks noChangeAspect="1"/>
            </p:cNvPicPr>
            <p:nvPr/>
          </p:nvPicPr>
          <p:blipFill>
            <a:blip r:embed="rId12"/>
            <a:stretch>
              <a:fillRect/>
            </a:stretch>
          </p:blipFill>
          <p:spPr>
            <a:xfrm>
              <a:off x="4583967" y="3676880"/>
              <a:ext cx="205740" cy="137160"/>
            </a:xfrm>
            <a:prstGeom prst="rect">
              <a:avLst/>
            </a:prstGeom>
          </p:spPr>
        </p:pic>
        <p:sp>
          <p:nvSpPr>
            <p:cNvPr id="345" name="mail" title="Icon of an envelope">
              <a:extLst>
                <a:ext uri="{FF2B5EF4-FFF2-40B4-BE49-F238E27FC236}">
                  <a16:creationId xmlns:a16="http://schemas.microsoft.com/office/drawing/2014/main" id="{EF967A08-C996-412C-99D4-82F158F4508B}"/>
                </a:ext>
              </a:extLst>
            </p:cNvPr>
            <p:cNvSpPr>
              <a:spLocks noChangeAspect="1" noEditPoints="1"/>
            </p:cNvSpPr>
            <p:nvPr/>
          </p:nvSpPr>
          <p:spPr bwMode="auto">
            <a:xfrm>
              <a:off x="4075710" y="3683642"/>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9" name="Group 98">
            <a:extLst>
              <a:ext uri="{FF2B5EF4-FFF2-40B4-BE49-F238E27FC236}">
                <a16:creationId xmlns:a16="http://schemas.microsoft.com/office/drawing/2014/main" id="{06238AC1-7DA8-4D17-AC51-7A1C74AF0A06}"/>
              </a:ext>
            </a:extLst>
          </p:cNvPr>
          <p:cNvGrpSpPr/>
          <p:nvPr/>
        </p:nvGrpSpPr>
        <p:grpSpPr>
          <a:xfrm>
            <a:off x="4208716" y="1950076"/>
            <a:ext cx="1549778" cy="274320"/>
            <a:chOff x="4208716" y="1950076"/>
            <a:chExt cx="1549778" cy="274320"/>
          </a:xfrm>
        </p:grpSpPr>
        <p:pic>
          <p:nvPicPr>
            <p:cNvPr id="185" name="Picture 184"/>
            <p:cNvPicPr>
              <a:picLocks noChangeAspect="1"/>
            </p:cNvPicPr>
            <p:nvPr/>
          </p:nvPicPr>
          <p:blipFill>
            <a:blip r:embed="rId5"/>
            <a:stretch>
              <a:fillRect/>
            </a:stretch>
          </p:blipFill>
          <p:spPr>
            <a:xfrm>
              <a:off x="5536703" y="2018656"/>
              <a:ext cx="221791" cy="137160"/>
            </a:xfrm>
            <a:prstGeom prst="rect">
              <a:avLst/>
            </a:prstGeom>
          </p:spPr>
        </p:pic>
        <p:sp>
          <p:nvSpPr>
            <p:cNvPr id="187" name="Freeform 20"/>
            <p:cNvSpPr>
              <a:spLocks noChangeAspect="1" noEditPoints="1"/>
            </p:cNvSpPr>
            <p:nvPr/>
          </p:nvSpPr>
          <p:spPr bwMode="black">
            <a:xfrm>
              <a:off x="4461092" y="2018656"/>
              <a:ext cx="225107" cy="1371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accent1"/>
            </a:solidFill>
            <a:extLst/>
          </p:spPr>
          <p:txBody>
            <a:bodyPr vert="horz" wrap="square" lIns="82240" tIns="41119" rIns="82240" bIns="41119" numCol="1"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chemeClr val="tx1"/>
                    </a:gs>
                    <a:gs pos="100000">
                      <a:schemeClr val="tx1"/>
                    </a:gs>
                  </a:gsLst>
                  <a:lin ang="5400000" scaled="0"/>
                </a:gradFill>
                <a:effectLst/>
                <a:uLnTx/>
                <a:uFillTx/>
                <a:latin typeface="+mj-lt"/>
              </a:endParaRPr>
            </a:p>
          </p:txBody>
        </p:sp>
        <p:grpSp>
          <p:nvGrpSpPr>
            <p:cNvPr id="301" name="Group 300">
              <a:extLst>
                <a:ext uri="{FF2B5EF4-FFF2-40B4-BE49-F238E27FC236}">
                  <a16:creationId xmlns:a16="http://schemas.microsoft.com/office/drawing/2014/main" id="{18461C76-032F-4F86-AB82-C0C6529DA9FA}"/>
                </a:ext>
              </a:extLst>
            </p:cNvPr>
            <p:cNvGrpSpPr>
              <a:grpSpLocks noChangeAspect="1"/>
            </p:cNvGrpSpPr>
            <p:nvPr/>
          </p:nvGrpSpPr>
          <p:grpSpPr>
            <a:xfrm>
              <a:off x="5268740" y="2018656"/>
              <a:ext cx="221646" cy="137160"/>
              <a:chOff x="2812968" y="1871753"/>
              <a:chExt cx="787801" cy="487510"/>
            </a:xfrm>
            <a:noFill/>
          </p:grpSpPr>
          <p:sp>
            <p:nvSpPr>
              <p:cNvPr id="302" name="Freeform 13" title="Icon of a cloud">
                <a:extLst>
                  <a:ext uri="{FF2B5EF4-FFF2-40B4-BE49-F238E27FC236}">
                    <a16:creationId xmlns:a16="http://schemas.microsoft.com/office/drawing/2014/main" id="{50361176-6013-4AD6-854B-F4C527E2D66D}"/>
                  </a:ext>
                </a:extLst>
              </p:cNvPr>
              <p:cNvSpPr>
                <a:spLocks noChangeAspect="1"/>
              </p:cNvSpPr>
              <p:nvPr/>
            </p:nvSpPr>
            <p:spPr bwMode="auto">
              <a:xfrm>
                <a:off x="2812968" y="206005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3" name="Rectangle 302">
                <a:extLst>
                  <a:ext uri="{FF2B5EF4-FFF2-40B4-BE49-F238E27FC236}">
                    <a16:creationId xmlns:a16="http://schemas.microsoft.com/office/drawing/2014/main" id="{C7221B9E-8210-449D-AEBE-45440A1211B0}"/>
                  </a:ext>
                </a:extLst>
              </p:cNvPr>
              <p:cNvSpPr/>
              <p:nvPr/>
            </p:nvSpPr>
            <p:spPr bwMode="auto">
              <a:xfrm>
                <a:off x="3062691" y="1896811"/>
                <a:ext cx="538078" cy="354997"/>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4" name="Group 303">
                <a:extLst>
                  <a:ext uri="{FF2B5EF4-FFF2-40B4-BE49-F238E27FC236}">
                    <a16:creationId xmlns:a16="http://schemas.microsoft.com/office/drawing/2014/main" id="{0A32D6EB-0A7B-4C5A-BBCA-068152F6FA51}"/>
                  </a:ext>
                </a:extLst>
              </p:cNvPr>
              <p:cNvGrpSpPr/>
              <p:nvPr/>
            </p:nvGrpSpPr>
            <p:grpSpPr>
              <a:xfrm>
                <a:off x="3085686" y="1871753"/>
                <a:ext cx="457020" cy="365760"/>
                <a:chOff x="1668862" y="4866500"/>
                <a:chExt cx="457020" cy="365760"/>
              </a:xfrm>
              <a:grpFill/>
            </p:grpSpPr>
            <p:sp>
              <p:nvSpPr>
                <p:cNvPr id="305" name="Browser" title="Icon of a browser window">
                  <a:extLst>
                    <a:ext uri="{FF2B5EF4-FFF2-40B4-BE49-F238E27FC236}">
                      <a16:creationId xmlns:a16="http://schemas.microsoft.com/office/drawing/2014/main" id="{E4226952-34FD-480A-B3AF-B78352127D1D}"/>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6" name="Processing_E9F5" title="Icon of two interlocked gears">
                  <a:extLst>
                    <a:ext uri="{FF2B5EF4-FFF2-40B4-BE49-F238E27FC236}">
                      <a16:creationId xmlns:a16="http://schemas.microsoft.com/office/drawing/2014/main" id="{6102D8F5-A2ED-42A5-BF0D-A8C42A4B35F0}"/>
                    </a:ext>
                  </a:extLst>
                </p:cNvPr>
                <p:cNvSpPr>
                  <a:spLocks noChangeAspect="1" noEditPoints="1"/>
                </p:cNvSpPr>
                <p:nvPr/>
              </p:nvSpPr>
              <p:spPr bwMode="auto">
                <a:xfrm>
                  <a:off x="1798963" y="4993817"/>
                  <a:ext cx="196818" cy="17141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320" name="bag" title="Icon of a handbag">
              <a:extLst>
                <a:ext uri="{FF2B5EF4-FFF2-40B4-BE49-F238E27FC236}">
                  <a16:creationId xmlns:a16="http://schemas.microsoft.com/office/drawing/2014/main" id="{8DD38573-43A4-4883-8E52-49B2DEC6D32A}"/>
                </a:ext>
              </a:extLst>
            </p:cNvPr>
            <p:cNvSpPr>
              <a:spLocks noChangeAspect="1" noEditPoints="1"/>
            </p:cNvSpPr>
            <p:nvPr/>
          </p:nvSpPr>
          <p:spPr bwMode="auto">
            <a:xfrm>
              <a:off x="4732514" y="1982080"/>
              <a:ext cx="169277" cy="21031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27" name="Picture 326">
              <a:extLst>
                <a:ext uri="{FF2B5EF4-FFF2-40B4-BE49-F238E27FC236}">
                  <a16:creationId xmlns:a16="http://schemas.microsoft.com/office/drawing/2014/main" id="{A4A48812-4AD6-4CA0-A3C1-BF38DD1DBBD7}"/>
                </a:ext>
              </a:extLst>
            </p:cNvPr>
            <p:cNvPicPr>
              <a:picLocks noChangeAspect="1"/>
            </p:cNvPicPr>
            <p:nvPr/>
          </p:nvPicPr>
          <p:blipFill>
            <a:blip r:embed="rId4">
              <a:duotone>
                <a:schemeClr val="accent1">
                  <a:shade val="45000"/>
                  <a:satMod val="135000"/>
                </a:schemeClr>
                <a:prstClr val="white"/>
              </a:duotone>
              <a:lum bright="-20000" contrast="40000"/>
            </a:blip>
            <a:stretch>
              <a:fillRect/>
            </a:stretch>
          </p:blipFill>
          <p:spPr>
            <a:xfrm>
              <a:off x="4948106" y="1950076"/>
              <a:ext cx="274319" cy="274320"/>
            </a:xfrm>
            <a:prstGeom prst="rect">
              <a:avLst/>
            </a:prstGeom>
          </p:spPr>
        </p:pic>
        <p:sp>
          <p:nvSpPr>
            <p:cNvPr id="344" name="mail" title="Icon of an envelope">
              <a:extLst>
                <a:ext uri="{FF2B5EF4-FFF2-40B4-BE49-F238E27FC236}">
                  <a16:creationId xmlns:a16="http://schemas.microsoft.com/office/drawing/2014/main" id="{CC9209E1-9683-4752-804B-2C52A342B8D5}"/>
                </a:ext>
              </a:extLst>
            </p:cNvPr>
            <p:cNvSpPr>
              <a:spLocks noChangeAspect="1" noEditPoints="1"/>
            </p:cNvSpPr>
            <p:nvPr/>
          </p:nvSpPr>
          <p:spPr bwMode="auto">
            <a:xfrm>
              <a:off x="4208716" y="2025418"/>
              <a:ext cx="206061" cy="123636"/>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82459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down)">
                                      <p:cBhvr>
                                        <p:cTn id="7" dur="500"/>
                                        <p:tgtEl>
                                          <p:spTgt spid="2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anim calcmode="lin" valueType="num">
                                      <p:cBhvr>
                                        <p:cTn id="12" dur="500" fill="hold"/>
                                        <p:tgtEl>
                                          <p:spTgt spid="64"/>
                                        </p:tgtEl>
                                        <p:attrNameLst>
                                          <p:attrName>ppt_x</p:attrName>
                                        </p:attrNameLst>
                                      </p:cBhvr>
                                      <p:tavLst>
                                        <p:tav tm="0">
                                          <p:val>
                                            <p:strVal val="#ppt_x"/>
                                          </p:val>
                                        </p:tav>
                                        <p:tav tm="100000">
                                          <p:val>
                                            <p:strVal val="#ppt_x"/>
                                          </p:val>
                                        </p:tav>
                                      </p:tavLst>
                                    </p:anim>
                                    <p:anim calcmode="lin" valueType="num">
                                      <p:cBhvr>
                                        <p:cTn id="13" dur="500" fill="hold"/>
                                        <p:tgtEl>
                                          <p:spTgt spid="6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anim calcmode="lin" valueType="num">
                                      <p:cBhvr>
                                        <p:cTn id="17" dur="500" fill="hold"/>
                                        <p:tgtEl>
                                          <p:spTgt spid="95"/>
                                        </p:tgtEl>
                                        <p:attrNameLst>
                                          <p:attrName>ppt_x</p:attrName>
                                        </p:attrNameLst>
                                      </p:cBhvr>
                                      <p:tavLst>
                                        <p:tav tm="0">
                                          <p:val>
                                            <p:strVal val="#ppt_x"/>
                                          </p:val>
                                        </p:tav>
                                        <p:tav tm="100000">
                                          <p:val>
                                            <p:strVal val="#ppt_x"/>
                                          </p:val>
                                        </p:tav>
                                      </p:tavLst>
                                    </p:anim>
                                    <p:anim calcmode="lin" valueType="num">
                                      <p:cBhvr>
                                        <p:cTn id="18" dur="500" fill="hold"/>
                                        <p:tgtEl>
                                          <p:spTgt spid="9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anim calcmode="lin" valueType="num">
                                      <p:cBhvr>
                                        <p:cTn id="22" dur="500" fill="hold"/>
                                        <p:tgtEl>
                                          <p:spTgt spid="66"/>
                                        </p:tgtEl>
                                        <p:attrNameLst>
                                          <p:attrName>ppt_x</p:attrName>
                                        </p:attrNameLst>
                                      </p:cBhvr>
                                      <p:tavLst>
                                        <p:tav tm="0">
                                          <p:val>
                                            <p:strVal val="#ppt_x"/>
                                          </p:val>
                                        </p:tav>
                                        <p:tav tm="100000">
                                          <p:val>
                                            <p:strVal val="#ppt_x"/>
                                          </p:val>
                                        </p:tav>
                                      </p:tavLst>
                                    </p:anim>
                                    <p:anim calcmode="lin" valueType="num">
                                      <p:cBhvr>
                                        <p:cTn id="23" dur="500" fill="hold"/>
                                        <p:tgtEl>
                                          <p:spTgt spid="6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anim calcmode="lin" valueType="num">
                                      <p:cBhvr>
                                        <p:cTn id="27" dur="500" fill="hold"/>
                                        <p:tgtEl>
                                          <p:spTgt spid="67"/>
                                        </p:tgtEl>
                                        <p:attrNameLst>
                                          <p:attrName>ppt_x</p:attrName>
                                        </p:attrNameLst>
                                      </p:cBhvr>
                                      <p:tavLst>
                                        <p:tav tm="0">
                                          <p:val>
                                            <p:strVal val="#ppt_x"/>
                                          </p:val>
                                        </p:tav>
                                        <p:tav tm="100000">
                                          <p:val>
                                            <p:strVal val="#ppt_x"/>
                                          </p:val>
                                        </p:tav>
                                      </p:tavLst>
                                    </p:anim>
                                    <p:anim calcmode="lin" valueType="num">
                                      <p:cBhvr>
                                        <p:cTn id="28" dur="500" fill="hold"/>
                                        <p:tgtEl>
                                          <p:spTgt spid="6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anim calcmode="lin" valueType="num">
                                      <p:cBhvr>
                                        <p:cTn id="32" dur="500" fill="hold"/>
                                        <p:tgtEl>
                                          <p:spTgt spid="98"/>
                                        </p:tgtEl>
                                        <p:attrNameLst>
                                          <p:attrName>ppt_x</p:attrName>
                                        </p:attrNameLst>
                                      </p:cBhvr>
                                      <p:tavLst>
                                        <p:tav tm="0">
                                          <p:val>
                                            <p:strVal val="#ppt_x"/>
                                          </p:val>
                                        </p:tav>
                                        <p:tav tm="100000">
                                          <p:val>
                                            <p:strVal val="#ppt_x"/>
                                          </p:val>
                                        </p:tav>
                                      </p:tavLst>
                                    </p:anim>
                                    <p:anim calcmode="lin" valueType="num">
                                      <p:cBhvr>
                                        <p:cTn id="33" dur="500" fill="hold"/>
                                        <p:tgtEl>
                                          <p:spTgt spid="9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anim calcmode="lin" valueType="num">
                                      <p:cBhvr>
                                        <p:cTn id="37" dur="500" fill="hold"/>
                                        <p:tgtEl>
                                          <p:spTgt spid="70"/>
                                        </p:tgtEl>
                                        <p:attrNameLst>
                                          <p:attrName>ppt_x</p:attrName>
                                        </p:attrNameLst>
                                      </p:cBhvr>
                                      <p:tavLst>
                                        <p:tav tm="0">
                                          <p:val>
                                            <p:strVal val="#ppt_x"/>
                                          </p:val>
                                        </p:tav>
                                        <p:tav tm="100000">
                                          <p:val>
                                            <p:strVal val="#ppt_x"/>
                                          </p:val>
                                        </p:tav>
                                      </p:tavLst>
                                    </p:anim>
                                    <p:anim calcmode="lin" valueType="num">
                                      <p:cBhvr>
                                        <p:cTn id="38" dur="5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par>
                          <p:cTn id="44" fill="hold">
                            <p:stCondLst>
                              <p:cond delay="500"/>
                            </p:stCondLst>
                            <p:childTnLst>
                              <p:par>
                                <p:cTn id="45" presetID="42"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anim calcmode="lin" valueType="num">
                                      <p:cBhvr>
                                        <p:cTn id="48" dur="500" fill="hold"/>
                                        <p:tgtEl>
                                          <p:spTgt spid="96"/>
                                        </p:tgtEl>
                                        <p:attrNameLst>
                                          <p:attrName>ppt_x</p:attrName>
                                        </p:attrNameLst>
                                      </p:cBhvr>
                                      <p:tavLst>
                                        <p:tav tm="0">
                                          <p:val>
                                            <p:strVal val="#ppt_x"/>
                                          </p:val>
                                        </p:tav>
                                        <p:tav tm="100000">
                                          <p:val>
                                            <p:strVal val="#ppt_x"/>
                                          </p:val>
                                        </p:tav>
                                      </p:tavLst>
                                    </p:anim>
                                    <p:anim calcmode="lin" valueType="num">
                                      <p:cBhvr>
                                        <p:cTn id="49" dur="500" fill="hold"/>
                                        <p:tgtEl>
                                          <p:spTgt spid="96"/>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500"/>
                                        <p:tgtEl>
                                          <p:spTgt spid="97"/>
                                        </p:tgtEl>
                                      </p:cBhvr>
                                    </p:animEffect>
                                  </p:childTnLst>
                                </p:cTn>
                              </p:par>
                              <p:par>
                                <p:cTn id="53" presetID="26" presetClass="emph" presetSubtype="0" fill="hold" nodeType="withEffect">
                                  <p:stCondLst>
                                    <p:cond delay="250"/>
                                  </p:stCondLst>
                                  <p:childTnLst>
                                    <p:animEffect transition="out" filter="fade">
                                      <p:cBhvr>
                                        <p:cTn id="54" dur="500" tmFilter="0, 0; .2, .5; .8, .5; 1, 0"/>
                                        <p:tgtEl>
                                          <p:spTgt spid="97"/>
                                        </p:tgtEl>
                                      </p:cBhvr>
                                    </p:animEffect>
                                    <p:animScale>
                                      <p:cBhvr>
                                        <p:cTn id="55" dur="250" autoRev="1" fill="hold"/>
                                        <p:tgtEl>
                                          <p:spTgt spid="97"/>
                                        </p:tgtEl>
                                      </p:cBhvr>
                                      <p:by x="105000" y="105000"/>
                                    </p:animScale>
                                  </p:childTnLst>
                                </p:cTn>
                              </p:par>
                            </p:childTnLst>
                          </p:cTn>
                        </p:par>
                        <p:par>
                          <p:cTn id="56" fill="hold">
                            <p:stCondLst>
                              <p:cond delay="1250"/>
                            </p:stCondLst>
                            <p:childTnLst>
                              <p:par>
                                <p:cTn id="57" presetID="26" presetClass="emph" presetSubtype="0" fill="hold" nodeType="afterEffect">
                                  <p:stCondLst>
                                    <p:cond delay="0"/>
                                  </p:stCondLst>
                                  <p:childTnLst>
                                    <p:animEffect transition="out" filter="fade">
                                      <p:cBhvr>
                                        <p:cTn id="58" dur="500" tmFilter="0, 0; .2, .5; .8, .5; 1, 0"/>
                                        <p:tgtEl>
                                          <p:spTgt spid="66"/>
                                        </p:tgtEl>
                                      </p:cBhvr>
                                    </p:animEffect>
                                    <p:animScale>
                                      <p:cBhvr>
                                        <p:cTn id="59" dur="250" autoRev="1" fill="hold"/>
                                        <p:tgtEl>
                                          <p:spTgt spid="66"/>
                                        </p:tgtEl>
                                      </p:cBhvr>
                                      <p:by x="105000" y="105000"/>
                                    </p:animScale>
                                  </p:childTnLst>
                                </p:cTn>
                              </p:par>
                              <p:par>
                                <p:cTn id="60" presetID="26" presetClass="emph" presetSubtype="0" fill="hold" nodeType="withEffect">
                                  <p:stCondLst>
                                    <p:cond delay="250"/>
                                  </p:stCondLst>
                                  <p:childTnLst>
                                    <p:animEffect transition="out" filter="fade">
                                      <p:cBhvr>
                                        <p:cTn id="61" dur="500" tmFilter="0, 0; .2, .5; .8, .5; 1, 0"/>
                                        <p:tgtEl>
                                          <p:spTgt spid="67"/>
                                        </p:tgtEl>
                                      </p:cBhvr>
                                    </p:animEffect>
                                    <p:animScale>
                                      <p:cBhvr>
                                        <p:cTn id="62" dur="250" autoRev="1" fill="hold"/>
                                        <p:tgtEl>
                                          <p:spTgt spid="67"/>
                                        </p:tgtEl>
                                      </p:cBhvr>
                                      <p:by x="105000" y="105000"/>
                                    </p:animScale>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par>
                                <p:cTn id="67" presetID="26" presetClass="emph" presetSubtype="0" fill="hold" nodeType="withEffect">
                                  <p:stCondLst>
                                    <p:cond delay="0"/>
                                  </p:stCondLst>
                                  <p:childTnLst>
                                    <p:animEffect transition="out" filter="fade">
                                      <p:cBhvr>
                                        <p:cTn id="68" dur="500" tmFilter="0, 0; .2, .5; .8, .5; 1, 0"/>
                                        <p:tgtEl>
                                          <p:spTgt spid="99"/>
                                        </p:tgtEl>
                                      </p:cBhvr>
                                    </p:animEffect>
                                    <p:animScale>
                                      <p:cBhvr>
                                        <p:cTn id="69" dur="250" autoRev="1" fill="hold"/>
                                        <p:tgtEl>
                                          <p:spTgt spid="99"/>
                                        </p:tgtEl>
                                      </p:cBhvr>
                                      <p:by x="105000" y="105000"/>
                                    </p:animScale>
                                  </p:childTnLst>
                                </p:cTn>
                              </p:par>
                              <p:par>
                                <p:cTn id="70" presetID="26" presetClass="emph" presetSubtype="0" fill="hold" nodeType="withEffect">
                                  <p:stCondLst>
                                    <p:cond delay="250"/>
                                  </p:stCondLst>
                                  <p:childTnLst>
                                    <p:animEffect transition="out" filter="fade">
                                      <p:cBhvr>
                                        <p:cTn id="71" dur="500" tmFilter="0, 0; .2, .5; .8, .5; 1, 0"/>
                                        <p:tgtEl>
                                          <p:spTgt spid="70"/>
                                        </p:tgtEl>
                                      </p:cBhvr>
                                    </p:animEffect>
                                    <p:animScale>
                                      <p:cBhvr>
                                        <p:cTn id="72" dur="250" autoRev="1" fill="hold"/>
                                        <p:tgtEl>
                                          <p:spTgt spid="7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par>
                                <p:cTn id="78" presetID="42" presetClass="entr" presetSubtype="0" fill="hold"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anim calcmode="lin" valueType="num">
                                      <p:cBhvr>
                                        <p:cTn id="81" dur="500" fill="hold"/>
                                        <p:tgtEl>
                                          <p:spTgt spid="92"/>
                                        </p:tgtEl>
                                        <p:attrNameLst>
                                          <p:attrName>ppt_x</p:attrName>
                                        </p:attrNameLst>
                                      </p:cBhvr>
                                      <p:tavLst>
                                        <p:tav tm="0">
                                          <p:val>
                                            <p:strVal val="#ppt_x"/>
                                          </p:val>
                                        </p:tav>
                                        <p:tav tm="100000">
                                          <p:val>
                                            <p:strVal val="#ppt_x"/>
                                          </p:val>
                                        </p:tav>
                                      </p:tavLst>
                                    </p:anim>
                                    <p:anim calcmode="lin" valueType="num">
                                      <p:cBhvr>
                                        <p:cTn id="82" dur="500" fill="hold"/>
                                        <p:tgtEl>
                                          <p:spTgt spid="9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50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anim calcmode="lin" valueType="num">
                                      <p:cBhvr>
                                        <p:cTn id="86" dur="500" fill="hold"/>
                                        <p:tgtEl>
                                          <p:spTgt spid="93"/>
                                        </p:tgtEl>
                                        <p:attrNameLst>
                                          <p:attrName>ppt_x</p:attrName>
                                        </p:attrNameLst>
                                      </p:cBhvr>
                                      <p:tavLst>
                                        <p:tav tm="0">
                                          <p:val>
                                            <p:strVal val="#ppt_x"/>
                                          </p:val>
                                        </p:tav>
                                        <p:tav tm="100000">
                                          <p:val>
                                            <p:strVal val="#ppt_x"/>
                                          </p:val>
                                        </p:tav>
                                      </p:tavLst>
                                    </p:anim>
                                    <p:anim calcmode="lin" valueType="num">
                                      <p:cBhvr>
                                        <p:cTn id="87" dur="500" fill="hold"/>
                                        <p:tgtEl>
                                          <p:spTgt spid="93"/>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75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anim calcmode="lin" valueType="num">
                                      <p:cBhvr>
                                        <p:cTn id="91" dur="500" fill="hold"/>
                                        <p:tgtEl>
                                          <p:spTgt spid="91"/>
                                        </p:tgtEl>
                                        <p:attrNameLst>
                                          <p:attrName>ppt_x</p:attrName>
                                        </p:attrNameLst>
                                      </p:cBhvr>
                                      <p:tavLst>
                                        <p:tav tm="0">
                                          <p:val>
                                            <p:strVal val="#ppt_x"/>
                                          </p:val>
                                        </p:tav>
                                        <p:tav tm="100000">
                                          <p:val>
                                            <p:strVal val="#ppt_x"/>
                                          </p:val>
                                        </p:tav>
                                      </p:tavLst>
                                    </p:anim>
                                    <p:anim calcmode="lin" valueType="num">
                                      <p:cBhvr>
                                        <p:cTn id="92" dur="500" fill="hold"/>
                                        <p:tgtEl>
                                          <p:spTgt spid="9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1000"/>
                                  </p:stCondLst>
                                  <p:childTnLst>
                                    <p:set>
                                      <p:cBhvr>
                                        <p:cTn id="94" dur="1" fill="hold">
                                          <p:stCondLst>
                                            <p:cond delay="0"/>
                                          </p:stCondLst>
                                        </p:cTn>
                                        <p:tgtEl>
                                          <p:spTgt spid="90"/>
                                        </p:tgtEl>
                                        <p:attrNameLst>
                                          <p:attrName>style.visibility</p:attrName>
                                        </p:attrNameLst>
                                      </p:cBhvr>
                                      <p:to>
                                        <p:strVal val="visible"/>
                                      </p:to>
                                    </p:set>
                                    <p:animEffect transition="in" filter="fade">
                                      <p:cBhvr>
                                        <p:cTn id="95" dur="500"/>
                                        <p:tgtEl>
                                          <p:spTgt spid="90"/>
                                        </p:tgtEl>
                                      </p:cBhvr>
                                    </p:animEffect>
                                    <p:anim calcmode="lin" valueType="num">
                                      <p:cBhvr>
                                        <p:cTn id="96" dur="500" fill="hold"/>
                                        <p:tgtEl>
                                          <p:spTgt spid="90"/>
                                        </p:tgtEl>
                                        <p:attrNameLst>
                                          <p:attrName>ppt_x</p:attrName>
                                        </p:attrNameLst>
                                      </p:cBhvr>
                                      <p:tavLst>
                                        <p:tav tm="0">
                                          <p:val>
                                            <p:strVal val="#ppt_x"/>
                                          </p:val>
                                        </p:tav>
                                        <p:tav tm="100000">
                                          <p:val>
                                            <p:strVal val="#ppt_x"/>
                                          </p:val>
                                        </p:tav>
                                      </p:tavLst>
                                    </p:anim>
                                    <p:anim calcmode="lin" valueType="num">
                                      <p:cBhvr>
                                        <p:cTn id="97" dur="500" fill="hold"/>
                                        <p:tgtEl>
                                          <p:spTgt spid="90"/>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26" presetClass="emph" presetSubtype="0" fill="hold" nodeType="withEffect">
                                  <p:stCondLst>
                                    <p:cond delay="0"/>
                                  </p:stCondLst>
                                  <p:childTnLst>
                                    <p:animEffect transition="out" filter="fade">
                                      <p:cBhvr>
                                        <p:cTn id="103" dur="500" tmFilter="0, 0; .2, .5; .8, .5; 1, 0"/>
                                        <p:tgtEl>
                                          <p:spTgt spid="80"/>
                                        </p:tgtEl>
                                      </p:cBhvr>
                                    </p:animEffect>
                                    <p:animScale>
                                      <p:cBhvr>
                                        <p:cTn id="104" dur="250" autoRev="1" fill="hold"/>
                                        <p:tgtEl>
                                          <p:spTgt spid="80"/>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down)">
                                      <p:cBhvr>
                                        <p:cTn id="109" dur="500"/>
                                        <p:tgtEl>
                                          <p:spTgt spid="24"/>
                                        </p:tgtEl>
                                      </p:cBhvr>
                                    </p:animEffect>
                                  </p:childTnLst>
                                </p:cTn>
                              </p:par>
                              <p:par>
                                <p:cTn id="110" presetID="42" presetClass="entr" presetSubtype="0" fill="hold" nodeType="withEffect">
                                  <p:stCondLst>
                                    <p:cond delay="25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anim calcmode="lin" valueType="num">
                                      <p:cBhvr>
                                        <p:cTn id="113" dur="500" fill="hold"/>
                                        <p:tgtEl>
                                          <p:spTgt spid="72"/>
                                        </p:tgtEl>
                                        <p:attrNameLst>
                                          <p:attrName>ppt_x</p:attrName>
                                        </p:attrNameLst>
                                      </p:cBhvr>
                                      <p:tavLst>
                                        <p:tav tm="0">
                                          <p:val>
                                            <p:strVal val="#ppt_x"/>
                                          </p:val>
                                        </p:tav>
                                        <p:tav tm="100000">
                                          <p:val>
                                            <p:strVal val="#ppt_x"/>
                                          </p:val>
                                        </p:tav>
                                      </p:tavLst>
                                    </p:anim>
                                    <p:anim calcmode="lin" valueType="num">
                                      <p:cBhvr>
                                        <p:cTn id="114" dur="500" fill="hold"/>
                                        <p:tgtEl>
                                          <p:spTgt spid="72"/>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50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anim calcmode="lin" valueType="num">
                                      <p:cBhvr>
                                        <p:cTn id="118" dur="500" fill="hold"/>
                                        <p:tgtEl>
                                          <p:spTgt spid="73"/>
                                        </p:tgtEl>
                                        <p:attrNameLst>
                                          <p:attrName>ppt_x</p:attrName>
                                        </p:attrNameLst>
                                      </p:cBhvr>
                                      <p:tavLst>
                                        <p:tav tm="0">
                                          <p:val>
                                            <p:strVal val="#ppt_x"/>
                                          </p:val>
                                        </p:tav>
                                        <p:tav tm="100000">
                                          <p:val>
                                            <p:strVal val="#ppt_x"/>
                                          </p:val>
                                        </p:tav>
                                      </p:tavLst>
                                    </p:anim>
                                    <p:anim calcmode="lin" valueType="num">
                                      <p:cBhvr>
                                        <p:cTn id="119" dur="500" fill="hold"/>
                                        <p:tgtEl>
                                          <p:spTgt spid="7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75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anim calcmode="lin" valueType="num">
                                      <p:cBhvr>
                                        <p:cTn id="123" dur="500" fill="hold"/>
                                        <p:tgtEl>
                                          <p:spTgt spid="74"/>
                                        </p:tgtEl>
                                        <p:attrNameLst>
                                          <p:attrName>ppt_x</p:attrName>
                                        </p:attrNameLst>
                                      </p:cBhvr>
                                      <p:tavLst>
                                        <p:tav tm="0">
                                          <p:val>
                                            <p:strVal val="#ppt_x"/>
                                          </p:val>
                                        </p:tav>
                                        <p:tav tm="100000">
                                          <p:val>
                                            <p:strVal val="#ppt_x"/>
                                          </p:val>
                                        </p:tav>
                                      </p:tavLst>
                                    </p:anim>
                                    <p:anim calcmode="lin" valueType="num">
                                      <p:cBhvr>
                                        <p:cTn id="124" dur="500" fill="hold"/>
                                        <p:tgtEl>
                                          <p:spTgt spid="7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1000"/>
                                  </p:stCondLst>
                                  <p:childTnLst>
                                    <p:set>
                                      <p:cBhvr>
                                        <p:cTn id="126" dur="1" fill="hold">
                                          <p:stCondLst>
                                            <p:cond delay="0"/>
                                          </p:stCondLst>
                                        </p:cTn>
                                        <p:tgtEl>
                                          <p:spTgt spid="75"/>
                                        </p:tgtEl>
                                        <p:attrNameLst>
                                          <p:attrName>style.visibility</p:attrName>
                                        </p:attrNameLst>
                                      </p:cBhvr>
                                      <p:to>
                                        <p:strVal val="visible"/>
                                      </p:to>
                                    </p:set>
                                    <p:animEffect transition="in" filter="fade">
                                      <p:cBhvr>
                                        <p:cTn id="127" dur="500"/>
                                        <p:tgtEl>
                                          <p:spTgt spid="75"/>
                                        </p:tgtEl>
                                      </p:cBhvr>
                                    </p:animEffect>
                                    <p:anim calcmode="lin" valueType="num">
                                      <p:cBhvr>
                                        <p:cTn id="128" dur="500" fill="hold"/>
                                        <p:tgtEl>
                                          <p:spTgt spid="75"/>
                                        </p:tgtEl>
                                        <p:attrNameLst>
                                          <p:attrName>ppt_x</p:attrName>
                                        </p:attrNameLst>
                                      </p:cBhvr>
                                      <p:tavLst>
                                        <p:tav tm="0">
                                          <p:val>
                                            <p:strVal val="#ppt_x"/>
                                          </p:val>
                                        </p:tav>
                                        <p:tav tm="100000">
                                          <p:val>
                                            <p:strVal val="#ppt_x"/>
                                          </p:val>
                                        </p:tav>
                                      </p:tavLst>
                                    </p:anim>
                                    <p:anim calcmode="lin" valueType="num">
                                      <p:cBhvr>
                                        <p:cTn id="129" dur="500" fill="hold"/>
                                        <p:tgtEl>
                                          <p:spTgt spid="75"/>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1250"/>
                                  </p:stCondLst>
                                  <p:childTnLst>
                                    <p:set>
                                      <p:cBhvr>
                                        <p:cTn id="131" dur="1" fill="hold">
                                          <p:stCondLst>
                                            <p:cond delay="0"/>
                                          </p:stCondLst>
                                        </p:cTn>
                                        <p:tgtEl>
                                          <p:spTgt spid="88"/>
                                        </p:tgtEl>
                                        <p:attrNameLst>
                                          <p:attrName>style.visibility</p:attrName>
                                        </p:attrNameLst>
                                      </p:cBhvr>
                                      <p:to>
                                        <p:strVal val="visible"/>
                                      </p:to>
                                    </p:set>
                                    <p:animEffect transition="in" filter="fade">
                                      <p:cBhvr>
                                        <p:cTn id="132" dur="500"/>
                                        <p:tgtEl>
                                          <p:spTgt spid="88"/>
                                        </p:tgtEl>
                                      </p:cBhvr>
                                    </p:animEffect>
                                    <p:anim calcmode="lin" valueType="num">
                                      <p:cBhvr>
                                        <p:cTn id="133" dur="500" fill="hold"/>
                                        <p:tgtEl>
                                          <p:spTgt spid="88"/>
                                        </p:tgtEl>
                                        <p:attrNameLst>
                                          <p:attrName>ppt_x</p:attrName>
                                        </p:attrNameLst>
                                      </p:cBhvr>
                                      <p:tavLst>
                                        <p:tav tm="0">
                                          <p:val>
                                            <p:strVal val="#ppt_x"/>
                                          </p:val>
                                        </p:tav>
                                        <p:tav tm="100000">
                                          <p:val>
                                            <p:strVal val="#ppt_x"/>
                                          </p:val>
                                        </p:tav>
                                      </p:tavLst>
                                    </p:anim>
                                    <p:anim calcmode="lin" valueType="num">
                                      <p:cBhvr>
                                        <p:cTn id="134" dur="500" fill="hold"/>
                                        <p:tgtEl>
                                          <p:spTgt spid="88"/>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150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anim calcmode="lin" valueType="num">
                                      <p:cBhvr>
                                        <p:cTn id="138" dur="500" fill="hold"/>
                                        <p:tgtEl>
                                          <p:spTgt spid="78"/>
                                        </p:tgtEl>
                                        <p:attrNameLst>
                                          <p:attrName>ppt_x</p:attrName>
                                        </p:attrNameLst>
                                      </p:cBhvr>
                                      <p:tavLst>
                                        <p:tav tm="0">
                                          <p:val>
                                            <p:strVal val="#ppt_x"/>
                                          </p:val>
                                        </p:tav>
                                        <p:tav tm="100000">
                                          <p:val>
                                            <p:strVal val="#ppt_x"/>
                                          </p:val>
                                        </p:tav>
                                      </p:tavLst>
                                    </p:anim>
                                    <p:anim calcmode="lin" valueType="num">
                                      <p:cBhvr>
                                        <p:cTn id="139"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1" grpId="0" animBg="1"/>
      <p:bldP spid="22"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333BF-BB6F-402D-AE15-2FE242E1BF0A}"/>
              </a:ext>
            </a:extLst>
          </p:cNvPr>
          <p:cNvSpPr>
            <a:spLocks noGrp="1"/>
          </p:cNvSpPr>
          <p:nvPr>
            <p:ph type="body" sz="quarter" idx="10"/>
          </p:nvPr>
        </p:nvSpPr>
        <p:spPr>
          <a:xfrm>
            <a:off x="586391" y="1264251"/>
            <a:ext cx="11018520" cy="5059847"/>
          </a:xfrm>
        </p:spPr>
        <p:txBody>
          <a:bodyPr/>
          <a:lstStyle/>
          <a:p>
            <a:pPr fontAlgn="ctr">
              <a:spcAft>
                <a:spcPts val="600"/>
              </a:spcAft>
            </a:pPr>
            <a:r>
              <a:rPr lang="en-US"/>
              <a:t>Incident Response Reference Guide (IRRG) - </a:t>
            </a:r>
            <a:r>
              <a:rPr lang="en-US">
                <a:hlinkClick r:id="rId2"/>
              </a:rPr>
              <a:t>https://Aka.ms/IRRG</a:t>
            </a:r>
            <a:r>
              <a:rPr lang="en-US"/>
              <a:t> </a:t>
            </a:r>
          </a:p>
          <a:p>
            <a:pPr fontAlgn="ctr">
              <a:spcAft>
                <a:spcPts val="600"/>
              </a:spcAft>
            </a:pPr>
            <a:r>
              <a:rPr lang="en-US"/>
              <a:t>Updates to Windows Hello for Business – </a:t>
            </a:r>
            <a:r>
              <a:rPr lang="en-US">
                <a:hlinkClick r:id="rId3"/>
              </a:rPr>
              <a:t>Video </a:t>
            </a:r>
            <a:endParaRPr lang="en-US"/>
          </a:p>
          <a:p>
            <a:pPr fontAlgn="ctr">
              <a:spcAft>
                <a:spcPts val="600"/>
              </a:spcAft>
            </a:pPr>
            <a:r>
              <a:rPr lang="en-US"/>
              <a:t>Updates to Windows Defender ATP's EDR - </a:t>
            </a:r>
            <a:r>
              <a:rPr lang="en-US">
                <a:hlinkClick r:id="rId4"/>
              </a:rPr>
              <a:t>Blog</a:t>
            </a:r>
            <a:endParaRPr lang="en-US"/>
          </a:p>
          <a:p>
            <a:pPr fontAlgn="ctr">
              <a:spcAft>
                <a:spcPts val="600"/>
              </a:spcAft>
            </a:pPr>
            <a:r>
              <a:rPr lang="en-US"/>
              <a:t>Office 365 Attack Simulation - </a:t>
            </a:r>
            <a:r>
              <a:rPr lang="en-US">
                <a:hlinkClick r:id="rId5"/>
              </a:rPr>
              <a:t>Video</a:t>
            </a:r>
            <a:r>
              <a:rPr lang="en-US"/>
              <a:t>  | </a:t>
            </a:r>
            <a:r>
              <a:rPr lang="en-US">
                <a:hlinkClick r:id="rId6"/>
              </a:rPr>
              <a:t>Documentation</a:t>
            </a:r>
            <a:endParaRPr lang="en-US"/>
          </a:p>
          <a:p>
            <a:pPr fontAlgn="ctr">
              <a:spcAft>
                <a:spcPts val="600"/>
              </a:spcAft>
            </a:pPr>
            <a:r>
              <a:rPr lang="en-US"/>
              <a:t>Privileged Access Management in O365 – </a:t>
            </a:r>
            <a:r>
              <a:rPr lang="en-US">
                <a:hlinkClick r:id="rId7"/>
              </a:rPr>
              <a:t>Video</a:t>
            </a:r>
            <a:endParaRPr lang="en-US"/>
          </a:p>
          <a:p>
            <a:pPr fontAlgn="ctr">
              <a:spcAft>
                <a:spcPts val="600"/>
              </a:spcAft>
            </a:pPr>
            <a:r>
              <a:rPr lang="en-US"/>
              <a:t>Shielded VMs for PAWs</a:t>
            </a:r>
          </a:p>
          <a:p>
            <a:pPr lvl="2" fontAlgn="ctr">
              <a:spcAft>
                <a:spcPts val="600"/>
              </a:spcAft>
            </a:pPr>
            <a:r>
              <a:rPr lang="en-US">
                <a:hlinkClick r:id="rId8"/>
              </a:rPr>
              <a:t>https://blogs.technet.microsoft.com/datacentersecurity/2017/11/29/why-use-shielded-vms-for-your-privileged-access-workstation-paw-solution/</a:t>
            </a:r>
            <a:endParaRPr lang="en-US"/>
          </a:p>
          <a:p>
            <a:pPr>
              <a:spcAft>
                <a:spcPts val="600"/>
              </a:spcAft>
            </a:pPr>
            <a:r>
              <a:rPr lang="en-US"/>
              <a:t>Microsoft Azure Security Response in the Cloud</a:t>
            </a:r>
          </a:p>
          <a:p>
            <a:pPr lvl="2">
              <a:spcAft>
                <a:spcPts val="600"/>
              </a:spcAft>
            </a:pPr>
            <a:r>
              <a:rPr lang="en-US">
                <a:hlinkClick r:id="rId9"/>
              </a:rPr>
              <a:t>https://gallery.technet.microsoft.com/Azure-Security-Response-in-dd18c678</a:t>
            </a:r>
            <a:r>
              <a:rPr lang="en-US"/>
              <a:t> </a:t>
            </a:r>
          </a:p>
        </p:txBody>
      </p:sp>
      <p:sp>
        <p:nvSpPr>
          <p:cNvPr id="3" name="Title 2">
            <a:extLst>
              <a:ext uri="{FF2B5EF4-FFF2-40B4-BE49-F238E27FC236}">
                <a16:creationId xmlns:a16="http://schemas.microsoft.com/office/drawing/2014/main" id="{C987557C-0948-480E-BFB0-547F9DB0405F}"/>
              </a:ext>
            </a:extLst>
          </p:cNvPr>
          <p:cNvSpPr>
            <a:spLocks noGrp="1"/>
          </p:cNvSpPr>
          <p:nvPr>
            <p:ph type="title"/>
          </p:nvPr>
        </p:nvSpPr>
        <p:spPr/>
        <p:txBody>
          <a:bodyPr/>
          <a:lstStyle/>
          <a:p>
            <a:r>
              <a:rPr lang="en-US"/>
              <a:t>Additional Resources – Threat Protection</a:t>
            </a:r>
          </a:p>
        </p:txBody>
      </p:sp>
    </p:spTree>
    <p:extLst>
      <p:ext uri="{BB962C8B-B14F-4D97-AF65-F5344CB8AC3E}">
        <p14:creationId xmlns:p14="http://schemas.microsoft.com/office/powerpoint/2010/main" val="37199146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E89707-D9B4-481A-B22E-3C318462420F}"/>
              </a:ext>
            </a:extLst>
          </p:cNvPr>
          <p:cNvSpPr>
            <a:spLocks noGrp="1"/>
          </p:cNvSpPr>
          <p:nvPr>
            <p:ph type="body" sz="quarter" idx="10"/>
          </p:nvPr>
        </p:nvSpPr>
        <p:spPr>
          <a:xfrm>
            <a:off x="293195" y="1397601"/>
            <a:ext cx="11605609" cy="5724644"/>
          </a:xfrm>
        </p:spPr>
        <p:txBody>
          <a:bodyPr/>
          <a:lstStyle/>
          <a:p>
            <a:pPr marL="514350" indent="-514350">
              <a:spcBef>
                <a:spcPts val="2400"/>
              </a:spcBef>
              <a:buFont typeface="+mj-lt"/>
              <a:buAutoNum type="arabicPeriod"/>
            </a:pPr>
            <a:r>
              <a:rPr lang="en-US" b="1"/>
              <a:t>WDATP Automated investigation and response [</a:t>
            </a:r>
            <a:r>
              <a:rPr lang="en-US" b="1" u="sng">
                <a:hlinkClick r:id="rId2"/>
              </a:rPr>
              <a:t>YouTube link</a:t>
            </a:r>
            <a:r>
              <a:rPr lang="en-US" b="1"/>
              <a:t>]​</a:t>
            </a:r>
            <a:br>
              <a:rPr lang="en-US" b="1"/>
            </a:br>
            <a:r>
              <a:rPr lang="en-US" sz="2000"/>
              <a:t>Animation shows how Windows Defender ATP frees up time for them to do more advanced hunting and strategic work by automating investigation and response tasks</a:t>
            </a:r>
            <a:endParaRPr lang="en-US" sz="2000">
              <a:highlight>
                <a:srgbClr val="FFFF00"/>
              </a:highlight>
            </a:endParaRPr>
          </a:p>
          <a:p>
            <a:pPr marL="514350" indent="-514350">
              <a:spcBef>
                <a:spcPts val="2400"/>
              </a:spcBef>
              <a:buFont typeface="+mj-lt"/>
              <a:buAutoNum type="arabicPeriod"/>
            </a:pPr>
            <a:r>
              <a:rPr lang="en-US" b="1"/>
              <a:t>WDATP Secure Score [</a:t>
            </a:r>
            <a:r>
              <a:rPr lang="en-US" b="1">
                <a:hlinkClick r:id="rId3"/>
              </a:rPr>
              <a:t>YouTube link</a:t>
            </a:r>
            <a:r>
              <a:rPr lang="en-US" b="1"/>
              <a:t>]</a:t>
            </a:r>
            <a:r>
              <a:rPr lang="en-US"/>
              <a:t> </a:t>
            </a:r>
            <a:br>
              <a:rPr lang="en-US"/>
            </a:br>
            <a:r>
              <a:rPr lang="en-US" sz="2000"/>
              <a:t>Animation shows how Windows Secure Score helps organizations to stay more secure using </a:t>
            </a:r>
            <a:r>
              <a:rPr lang="en-US" sz="2000" err="1"/>
              <a:t>PowerBI</a:t>
            </a:r>
            <a:r>
              <a:rPr lang="en-US" sz="2000"/>
              <a:t> reports to easily looks for CVE's and automatic pushing of Emergency Outbreak Updates.  </a:t>
            </a:r>
          </a:p>
          <a:p>
            <a:pPr marL="514350" indent="-514350">
              <a:spcBef>
                <a:spcPts val="2400"/>
              </a:spcBef>
              <a:buFont typeface="+mj-lt"/>
              <a:buAutoNum type="arabicPeriod"/>
            </a:pPr>
            <a:r>
              <a:rPr lang="en-US"/>
              <a:t>​</a:t>
            </a:r>
            <a:r>
              <a:rPr lang="en-US" b="1"/>
              <a:t>WDATP &amp; Azure AD &amp; Intune integration [</a:t>
            </a:r>
            <a:r>
              <a:rPr lang="en-US" b="1" u="sng">
                <a:hlinkClick r:id="rId4"/>
              </a:rPr>
              <a:t>YouTube link</a:t>
            </a:r>
            <a:r>
              <a:rPr lang="en-US" b="1"/>
              <a:t>]</a:t>
            </a:r>
            <a:r>
              <a:rPr lang="en-US"/>
              <a:t> </a:t>
            </a:r>
            <a:br>
              <a:rPr lang="en-US"/>
            </a:br>
            <a:r>
              <a:rPr lang="en-US" sz="2000"/>
              <a:t>Animation shows how Microsoft Intune will receive the device risk level from Windows Defender ATP and CA will block access to data until threat is remediated (and device conforms with policy again). </a:t>
            </a:r>
          </a:p>
          <a:p>
            <a:pPr marL="514350" indent="-514350">
              <a:spcBef>
                <a:spcPts val="2400"/>
              </a:spcBef>
              <a:buFont typeface="+mj-lt"/>
              <a:buAutoNum type="arabicPeriod"/>
            </a:pPr>
            <a:r>
              <a:rPr lang="en-US" b="1"/>
              <a:t>OATP &amp; WDATP detection sharing</a:t>
            </a:r>
            <a:r>
              <a:rPr lang="en-US"/>
              <a:t> [</a:t>
            </a:r>
            <a:r>
              <a:rPr lang="en-US" b="1" u="sng">
                <a:hlinkClick r:id="rId5"/>
              </a:rPr>
              <a:t>YouTube link</a:t>
            </a:r>
            <a:r>
              <a:rPr lang="en-US"/>
              <a:t>]</a:t>
            </a:r>
            <a:br>
              <a:rPr lang="en-US"/>
            </a:br>
            <a:r>
              <a:rPr lang="en-US" sz="2000"/>
              <a:t>Video It shows how Microsoft 365 Threat Protection shares signals through the Intelligent Security Graph (ISG) to better protect our customers. </a:t>
            </a:r>
            <a:endParaRPr lang="en-US"/>
          </a:p>
        </p:txBody>
      </p:sp>
      <p:sp>
        <p:nvSpPr>
          <p:cNvPr id="3" name="Title 2">
            <a:extLst>
              <a:ext uri="{FF2B5EF4-FFF2-40B4-BE49-F238E27FC236}">
                <a16:creationId xmlns:a16="http://schemas.microsoft.com/office/drawing/2014/main" id="{1A779E5C-9B5F-41CB-B6AC-3DB783CEC740}"/>
              </a:ext>
            </a:extLst>
          </p:cNvPr>
          <p:cNvSpPr>
            <a:spLocks noGrp="1"/>
          </p:cNvSpPr>
          <p:nvPr>
            <p:ph type="title"/>
          </p:nvPr>
        </p:nvSpPr>
        <p:spPr/>
        <p:txBody>
          <a:bodyPr/>
          <a:lstStyle/>
          <a:p>
            <a:r>
              <a:rPr lang="en-US"/>
              <a:t>Advanced Threat Protection Videos</a:t>
            </a:r>
          </a:p>
        </p:txBody>
      </p:sp>
    </p:spTree>
    <p:extLst>
      <p:ext uri="{BB962C8B-B14F-4D97-AF65-F5344CB8AC3E}">
        <p14:creationId xmlns:p14="http://schemas.microsoft.com/office/powerpoint/2010/main" val="14294443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8606269" y="1252212"/>
            <a:ext cx="2959213" cy="528786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1551BA7-2A08-4D3B-B20E-A849B4F44CE9}"/>
              </a:ext>
            </a:extLst>
          </p:cNvPr>
          <p:cNvSpPr/>
          <p:nvPr/>
        </p:nvSpPr>
        <p:spPr bwMode="auto">
          <a:xfrm>
            <a:off x="8606269" y="1138252"/>
            <a:ext cx="2959213"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73" name="Rectangle: Rounded Corners 72">
            <a:extLst>
              <a:ext uri="{FF2B5EF4-FFF2-40B4-BE49-F238E27FC236}">
                <a16:creationId xmlns:a16="http://schemas.microsoft.com/office/drawing/2014/main" id="{4158FAA4-424D-401D-BEF3-7377BB60115C}"/>
              </a:ext>
            </a:extLst>
          </p:cNvPr>
          <p:cNvSpPr/>
          <p:nvPr/>
        </p:nvSpPr>
        <p:spPr bwMode="auto">
          <a:xfrm>
            <a:off x="4021526" y="1259508"/>
            <a:ext cx="4254177" cy="3628722"/>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568D3D80-DB92-4F14-8FFE-E022B8FA5CB5}"/>
              </a:ext>
            </a:extLst>
          </p:cNvPr>
          <p:cNvSpPr/>
          <p:nvPr/>
        </p:nvSpPr>
        <p:spPr bwMode="auto">
          <a:xfrm>
            <a:off x="4021883" y="1145548"/>
            <a:ext cx="425382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10" name="Rectangle: Rounded Corners 9"/>
          <p:cNvSpPr/>
          <p:nvPr/>
        </p:nvSpPr>
        <p:spPr bwMode="auto">
          <a:xfrm>
            <a:off x="449331" y="1259508"/>
            <a:ext cx="3139842" cy="361487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139843"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6" name="Title 5"/>
          <p:cNvSpPr>
            <a:spLocks noGrp="1"/>
          </p:cNvSpPr>
          <p:nvPr>
            <p:ph type="title"/>
          </p:nvPr>
        </p:nvSpPr>
        <p:spPr/>
        <p:txBody>
          <a:bodyPr/>
          <a:lstStyle/>
          <a:p>
            <a:r>
              <a:rPr lang="en-US" dirty="0"/>
              <a:t>Threat protection (Detect-Respond-Recover)</a:t>
            </a:r>
          </a:p>
        </p:txBody>
      </p:sp>
      <p:cxnSp>
        <p:nvCxnSpPr>
          <p:cNvPr id="85" name="Straight Arrow Connector 84">
            <a:extLst>
              <a:ext uri="{FF2B5EF4-FFF2-40B4-BE49-F238E27FC236}">
                <a16:creationId xmlns:a16="http://schemas.microsoft.com/office/drawing/2014/main" id="{92B94849-3445-4733-96DB-280E7E451D71}"/>
              </a:ext>
            </a:extLst>
          </p:cNvPr>
          <p:cNvCxnSpPr>
            <a:cxnSpLocks/>
          </p:cNvCxnSpPr>
          <p:nvPr/>
        </p:nvCxnSpPr>
        <p:spPr>
          <a:xfrm>
            <a:off x="6565270" y="3626247"/>
            <a:ext cx="0" cy="270884"/>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453755" y="5070418"/>
            <a:ext cx="7821948" cy="147695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TRENDS</a:t>
            </a:r>
          </a:p>
        </p:txBody>
      </p:sp>
      <p:sp>
        <p:nvSpPr>
          <p:cNvPr id="74" name="Content Placeholder 2">
            <a:extLst>
              <a:ext uri="{FF2B5EF4-FFF2-40B4-BE49-F238E27FC236}">
                <a16:creationId xmlns:a16="http://schemas.microsoft.com/office/drawing/2014/main" id="{4F6155BC-7261-4F46-81A3-C4A59314DF57}"/>
              </a:ext>
            </a:extLst>
          </p:cNvPr>
          <p:cNvSpPr txBox="1">
            <a:spLocks/>
          </p:cNvSpPr>
          <p:nvPr/>
        </p:nvSpPr>
        <p:spPr>
          <a:xfrm>
            <a:off x="4095190" y="1011200"/>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STRATEGY</a:t>
            </a: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686148" y="1003904"/>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Applying to Operations</a:t>
            </a:r>
          </a:p>
        </p:txBody>
      </p:sp>
      <p:cxnSp>
        <p:nvCxnSpPr>
          <p:cNvPr id="8" name="Straight Arrow Connector 7">
            <a:extLst>
              <a:ext uri="{FF2B5EF4-FFF2-40B4-BE49-F238E27FC236}">
                <a16:creationId xmlns:a16="http://schemas.microsoft.com/office/drawing/2014/main" id="{8002AFFD-9206-4A95-A46B-E09956DEC9FF}"/>
              </a:ext>
            </a:extLst>
          </p:cNvPr>
          <p:cNvCxnSpPr>
            <a:cxnSpLocks/>
          </p:cNvCxnSpPr>
          <p:nvPr/>
        </p:nvCxnSpPr>
        <p:spPr>
          <a:xfrm>
            <a:off x="1943723" y="2516107"/>
            <a:ext cx="0" cy="232653"/>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E79E45F8-E4FB-4E39-A0C2-4433D41AE3C6}"/>
              </a:ext>
            </a:extLst>
          </p:cNvPr>
          <p:cNvSpPr txBox="1"/>
          <p:nvPr/>
        </p:nvSpPr>
        <p:spPr>
          <a:xfrm>
            <a:off x="722924" y="2182988"/>
            <a:ext cx="2441598"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Threat Evolution</a:t>
            </a:r>
          </a:p>
        </p:txBody>
      </p:sp>
      <p:sp>
        <p:nvSpPr>
          <p:cNvPr id="33" name="TextBox 32">
            <a:extLst>
              <a:ext uri="{FF2B5EF4-FFF2-40B4-BE49-F238E27FC236}">
                <a16:creationId xmlns:a16="http://schemas.microsoft.com/office/drawing/2014/main" id="{1772E731-CCA1-4640-B1E3-1B7F4E25E3BC}"/>
              </a:ext>
            </a:extLst>
          </p:cNvPr>
          <p:cNvSpPr txBox="1"/>
          <p:nvPr/>
        </p:nvSpPr>
        <p:spPr>
          <a:xfrm>
            <a:off x="385452" y="4422909"/>
            <a:ext cx="3250787" cy="449354"/>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Evolution of MICROSOFT SOC</a:t>
            </a:r>
            <a:endParaRPr kumimoji="0" lang="en-US" sz="100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p:cxnSp>
        <p:nvCxnSpPr>
          <p:cNvPr id="76" name="Straight Arrow Connector 75">
            <a:extLst>
              <a:ext uri="{FF2B5EF4-FFF2-40B4-BE49-F238E27FC236}">
                <a16:creationId xmlns:a16="http://schemas.microsoft.com/office/drawing/2014/main" id="{150DD908-4FB9-48CE-A5D4-3E67ABA3D7D0}"/>
              </a:ext>
            </a:extLst>
          </p:cNvPr>
          <p:cNvCxnSpPr>
            <a:cxnSpLocks/>
          </p:cNvCxnSpPr>
          <p:nvPr/>
        </p:nvCxnSpPr>
        <p:spPr>
          <a:xfrm>
            <a:off x="1943723" y="3626247"/>
            <a:ext cx="0" cy="294989"/>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79" name="TextBox 78">
            <a:extLst>
              <a:ext uri="{FF2B5EF4-FFF2-40B4-BE49-F238E27FC236}">
                <a16:creationId xmlns:a16="http://schemas.microsoft.com/office/drawing/2014/main" id="{B6025E1F-ED0E-4404-A67F-979FD4439340}"/>
              </a:ext>
            </a:extLst>
          </p:cNvPr>
          <p:cNvSpPr txBox="1"/>
          <p:nvPr/>
        </p:nvSpPr>
        <p:spPr>
          <a:xfrm>
            <a:off x="4569820" y="3027899"/>
            <a:ext cx="1510028" cy="6186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dirty="0">
                <a:gradFill>
                  <a:gsLst>
                    <a:gs pos="0">
                      <a:schemeClr val="tx1"/>
                    </a:gs>
                    <a:gs pos="100000">
                      <a:schemeClr val="tx1"/>
                    </a:gs>
                  </a:gsLst>
                  <a:lin ang="5400000" scaled="1"/>
                </a:gradFill>
              </a:rPr>
              <a:t>Success </a:t>
            </a:r>
            <a:br>
              <a:rPr lang="en-US" sz="1000" dirty="0">
                <a:gradFill>
                  <a:gsLst>
                    <a:gs pos="0">
                      <a:schemeClr val="tx1"/>
                    </a:gs>
                    <a:gs pos="100000">
                      <a:schemeClr val="tx1"/>
                    </a:gs>
                  </a:gsLst>
                  <a:lin ang="5400000" scaled="1"/>
                </a:gradFill>
              </a:rPr>
            </a:br>
            <a:r>
              <a:rPr lang="en-US" sz="1000" dirty="0">
                <a:gradFill>
                  <a:gsLst>
                    <a:gs pos="0">
                      <a:schemeClr val="tx1"/>
                    </a:gs>
                    <a:gs pos="100000">
                      <a:schemeClr val="tx1"/>
                    </a:gs>
                  </a:gsLst>
                  <a:lin ang="5400000" scaled="1"/>
                </a:gradFill>
              </a:rPr>
              <a:t>Criteria</a:t>
            </a:r>
          </a:p>
        </p:txBody>
      </p:sp>
      <p:sp>
        <p:nvSpPr>
          <p:cNvPr id="83" name="TextBox 82">
            <a:extLst>
              <a:ext uri="{FF2B5EF4-FFF2-40B4-BE49-F238E27FC236}">
                <a16:creationId xmlns:a16="http://schemas.microsoft.com/office/drawing/2014/main" id="{C37774ED-A1C6-4A63-99DA-CA75DEC268A1}"/>
              </a:ext>
            </a:extLst>
          </p:cNvPr>
          <p:cNvSpPr txBox="1"/>
          <p:nvPr/>
        </p:nvSpPr>
        <p:spPr>
          <a:xfrm>
            <a:off x="4399107" y="3976410"/>
            <a:ext cx="1628520"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dirty="0">
                <a:gradFill>
                  <a:gsLst>
                    <a:gs pos="0">
                      <a:schemeClr val="tx1"/>
                    </a:gs>
                    <a:gs pos="100000">
                      <a:schemeClr val="tx1"/>
                    </a:gs>
                  </a:gsLst>
                  <a:lin ang="5400000" scaled="1"/>
                </a:gradFill>
              </a:rPr>
              <a:t>Recommended</a:t>
            </a:r>
            <a:br>
              <a:rPr lang="en-US" sz="1000" dirty="0">
                <a:gradFill>
                  <a:gsLst>
                    <a:gs pos="0">
                      <a:schemeClr val="tx1"/>
                    </a:gs>
                    <a:gs pos="100000">
                      <a:schemeClr val="tx1"/>
                    </a:gs>
                  </a:gsLst>
                  <a:lin ang="5400000" scaled="1"/>
                </a:gradFill>
              </a:rPr>
            </a:br>
            <a:r>
              <a:rPr lang="en-US" sz="1000" dirty="0">
                <a:gradFill>
                  <a:gsLst>
                    <a:gs pos="0">
                      <a:schemeClr val="tx1"/>
                    </a:gs>
                    <a:gs pos="100000">
                      <a:schemeClr val="tx1"/>
                    </a:gs>
                  </a:gsLst>
                  <a:lin ang="5400000" scaled="1"/>
                </a:gradFill>
              </a:rPr>
              <a:t>Approach</a:t>
            </a:r>
          </a:p>
        </p:txBody>
      </p:sp>
      <p:cxnSp>
        <p:nvCxnSpPr>
          <p:cNvPr id="87" name="Connector: Elbow 86">
            <a:extLst>
              <a:ext uri="{FF2B5EF4-FFF2-40B4-BE49-F238E27FC236}">
                <a16:creationId xmlns:a16="http://schemas.microsoft.com/office/drawing/2014/main" id="{375C70BD-9CF4-4ECA-B453-89BB393E2933}"/>
              </a:ext>
            </a:extLst>
          </p:cNvPr>
          <p:cNvCxnSpPr>
            <a:cxnSpLocks/>
            <a:endCxn id="21" idx="0"/>
          </p:cNvCxnSpPr>
          <p:nvPr/>
        </p:nvCxnSpPr>
        <p:spPr>
          <a:xfrm>
            <a:off x="5756005" y="2226135"/>
            <a:ext cx="787903" cy="757044"/>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92" name="TextBox 91">
            <a:extLst>
              <a:ext uri="{FF2B5EF4-FFF2-40B4-BE49-F238E27FC236}">
                <a16:creationId xmlns:a16="http://schemas.microsoft.com/office/drawing/2014/main" id="{96C7A1F4-6048-4CE5-8E35-E932D97EBEAB}"/>
              </a:ext>
            </a:extLst>
          </p:cNvPr>
          <p:cNvSpPr txBox="1"/>
          <p:nvPr/>
        </p:nvSpPr>
        <p:spPr>
          <a:xfrm>
            <a:off x="9113209" y="3268275"/>
            <a:ext cx="2441598"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INTEGRATED OPERATIONS</a:t>
            </a:r>
          </a:p>
        </p:txBody>
      </p:sp>
      <p:sp>
        <p:nvSpPr>
          <p:cNvPr id="93" name="TextBox 92">
            <a:extLst>
              <a:ext uri="{FF2B5EF4-FFF2-40B4-BE49-F238E27FC236}">
                <a16:creationId xmlns:a16="http://schemas.microsoft.com/office/drawing/2014/main" id="{94DE9EE4-9598-4E74-86C0-24ED3AADC56B}"/>
              </a:ext>
            </a:extLst>
          </p:cNvPr>
          <p:cNvSpPr txBox="1"/>
          <p:nvPr/>
        </p:nvSpPr>
        <p:spPr>
          <a:xfrm>
            <a:off x="9059486" y="2327495"/>
            <a:ext cx="2356345" cy="457048"/>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dirty="0">
                <a:gradFill>
                  <a:gsLst>
                    <a:gs pos="0">
                      <a:schemeClr val="tx1"/>
                    </a:gs>
                    <a:gs pos="100000">
                      <a:schemeClr val="tx1"/>
                    </a:gs>
                  </a:gsLst>
                  <a:lin ang="5400000" scaled="1"/>
                </a:gradFill>
              </a:rPr>
              <a:t>SIEM Integration</a:t>
            </a:r>
          </a:p>
        </p:txBody>
      </p:sp>
      <p:sp>
        <p:nvSpPr>
          <p:cNvPr id="94" name="TextBox 93">
            <a:extLst>
              <a:ext uri="{FF2B5EF4-FFF2-40B4-BE49-F238E27FC236}">
                <a16:creationId xmlns:a16="http://schemas.microsoft.com/office/drawing/2014/main" id="{CB1EE20D-96DA-4BFA-8C9F-5DCF3962A2AF}"/>
              </a:ext>
            </a:extLst>
          </p:cNvPr>
          <p:cNvSpPr txBox="1"/>
          <p:nvPr/>
        </p:nvSpPr>
        <p:spPr>
          <a:xfrm>
            <a:off x="9059486" y="4209055"/>
            <a:ext cx="2549044" cy="457048"/>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lang="en-US"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integrated AUTOMATION</a:t>
            </a:r>
          </a:p>
        </p:txBody>
      </p:sp>
      <p:sp>
        <p:nvSpPr>
          <p:cNvPr id="26" name="TextBox 25">
            <a:extLst>
              <a:ext uri="{FF2B5EF4-FFF2-40B4-BE49-F238E27FC236}">
                <a16:creationId xmlns:a16="http://schemas.microsoft.com/office/drawing/2014/main" id="{18FA09E6-76F9-4509-8AF5-24556C8D4407}"/>
              </a:ext>
            </a:extLst>
          </p:cNvPr>
          <p:cNvSpPr txBox="1"/>
          <p:nvPr/>
        </p:nvSpPr>
        <p:spPr>
          <a:xfrm>
            <a:off x="779272" y="3258015"/>
            <a:ext cx="2328902"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SOC Mission Evolution</a:t>
            </a:r>
          </a:p>
        </p:txBody>
      </p:sp>
      <p:sp>
        <p:nvSpPr>
          <p:cNvPr id="124" name="TextBox 123">
            <a:extLst>
              <a:ext uri="{FF2B5EF4-FFF2-40B4-BE49-F238E27FC236}">
                <a16:creationId xmlns:a16="http://schemas.microsoft.com/office/drawing/2014/main" id="{324433BA-3002-4FE7-A736-8EF3FFBC36EC}"/>
              </a:ext>
            </a:extLst>
          </p:cNvPr>
          <p:cNvSpPr txBox="1"/>
          <p:nvPr/>
        </p:nvSpPr>
        <p:spPr>
          <a:xfrm>
            <a:off x="5934070" y="425423"/>
            <a:ext cx="1266411"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endParaRPr lang="en-US" sz="1200" dirty="0">
              <a:gradFill>
                <a:gsLst>
                  <a:gs pos="0">
                    <a:schemeClr val="tx1"/>
                  </a:gs>
                  <a:gs pos="100000">
                    <a:schemeClr val="tx1"/>
                  </a:gs>
                </a:gsLst>
                <a:lin ang="5400000" scaled="1"/>
              </a:gradFill>
            </a:endParaRPr>
          </a:p>
        </p:txBody>
      </p:sp>
      <p:cxnSp>
        <p:nvCxnSpPr>
          <p:cNvPr id="144" name="Connector: Elbow 143">
            <a:extLst>
              <a:ext uri="{FF2B5EF4-FFF2-40B4-BE49-F238E27FC236}">
                <a16:creationId xmlns:a16="http://schemas.microsoft.com/office/drawing/2014/main" id="{89B54FBD-848B-41D2-81B1-414C3C39A5D2}"/>
              </a:ext>
            </a:extLst>
          </p:cNvPr>
          <p:cNvCxnSpPr>
            <a:cxnSpLocks/>
            <a:stCxn id="4" idx="3"/>
          </p:cNvCxnSpPr>
          <p:nvPr/>
        </p:nvCxnSpPr>
        <p:spPr>
          <a:xfrm flipV="1">
            <a:off x="2406097" y="2221286"/>
            <a:ext cx="2107823" cy="1984027"/>
          </a:xfrm>
          <a:prstGeom prst="bentConnector3">
            <a:avLst>
              <a:gd name="adj1" fmla="val 682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2" name="Connector: Elbow 191">
            <a:extLst>
              <a:ext uri="{FF2B5EF4-FFF2-40B4-BE49-F238E27FC236}">
                <a16:creationId xmlns:a16="http://schemas.microsoft.com/office/drawing/2014/main" id="{59522D7A-E379-4D2D-BED6-365C71C632D2}"/>
              </a:ext>
            </a:extLst>
          </p:cNvPr>
          <p:cNvCxnSpPr>
            <a:cxnSpLocks/>
            <a:stCxn id="9" idx="2"/>
            <a:endCxn id="5" idx="0"/>
          </p:cNvCxnSpPr>
          <p:nvPr/>
        </p:nvCxnSpPr>
        <p:spPr>
          <a:xfrm rot="16200000" flipH="1">
            <a:off x="6433403" y="4697793"/>
            <a:ext cx="908801" cy="645066"/>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02" name="TextBox 201">
            <a:extLst>
              <a:ext uri="{FF2B5EF4-FFF2-40B4-BE49-F238E27FC236}">
                <a16:creationId xmlns:a16="http://schemas.microsoft.com/office/drawing/2014/main" id="{0735024D-5BE2-44C3-B2E4-A9356ED63589}"/>
              </a:ext>
            </a:extLst>
          </p:cNvPr>
          <p:cNvSpPr txBox="1"/>
          <p:nvPr/>
        </p:nvSpPr>
        <p:spPr>
          <a:xfrm>
            <a:off x="4278431" y="2530775"/>
            <a:ext cx="1685713" cy="457048"/>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r"/>
            <a:r>
              <a:rPr lang="en-US" sz="1000">
                <a:gradFill>
                  <a:gsLst>
                    <a:gs pos="0">
                      <a:schemeClr val="tx1"/>
                    </a:gs>
                    <a:gs pos="100000">
                      <a:schemeClr val="tx1"/>
                    </a:gs>
                  </a:gsLst>
                  <a:lin ang="5400000" scaled="1"/>
                </a:gradFill>
              </a:rPr>
              <a:t>Intelligence</a:t>
            </a:r>
          </a:p>
        </p:txBody>
      </p:sp>
      <mc:AlternateContent xmlns:mc="http://schemas.openxmlformats.org/markup-compatibility/2006" xmlns:pslz="http://schemas.microsoft.com/office/powerpoint/2016/slidezoom">
        <mc:Choice Requires="pslz">
          <p:graphicFrame>
            <p:nvGraphicFramePr>
              <p:cNvPr id="235" name="Slide Zoom 234">
                <a:extLst>
                  <a:ext uri="{FF2B5EF4-FFF2-40B4-BE49-F238E27FC236}">
                    <a16:creationId xmlns:a16="http://schemas.microsoft.com/office/drawing/2014/main" id="{C0604AC7-ED59-47FB-A029-9D4BD1C13C8B}"/>
                  </a:ext>
                </a:extLst>
              </p:cNvPr>
              <p:cNvGraphicFramePr>
                <a:graphicFrameLocks noChangeAspect="1"/>
              </p:cNvGraphicFramePr>
              <p:nvPr>
                <p:extLst>
                  <p:ext uri="{D42A27DB-BD31-4B8C-83A1-F6EECF244321}">
                    <p14:modId xmlns:p14="http://schemas.microsoft.com/office/powerpoint/2010/main" val="2443406292"/>
                  </p:ext>
                </p:extLst>
              </p:nvPr>
            </p:nvGraphicFramePr>
            <p:xfrm>
              <a:off x="9871407" y="5646704"/>
              <a:ext cx="924747" cy="520171"/>
            </p:xfrm>
            <a:graphic>
              <a:graphicData uri="http://schemas.microsoft.com/office/powerpoint/2016/slidezoom">
                <pslz:sldZm>
                  <pslz:sldZmObj sldId="622" cId="2051579502">
                    <pslz:zmPr id="{E17C3512-82C9-4349-B256-24695879A80C}" returnToParent="0" transitionDur="1000">
                      <p166:blipFill xmlns:p166="http://schemas.microsoft.com/office/powerpoint/2016/6/main">
                        <a:blip r:embed="rId3"/>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35" name="Slide Zoom 234">
                <a:hlinkClick r:id="rId10" action="ppaction://hlinksldjump"/>
                <a:extLst>
                  <a:ext uri="{FF2B5EF4-FFF2-40B4-BE49-F238E27FC236}">
                    <a16:creationId xmlns:a16="http://schemas.microsoft.com/office/drawing/2014/main" id="{C0604AC7-ED59-47FB-A029-9D4BD1C13C8B}"/>
                  </a:ext>
                </a:extLst>
              </p:cNvPr>
              <p:cNvPicPr>
                <a:picLocks noGrp="1" noRot="1" noChangeAspect="1" noMove="1" noResize="1" noEditPoints="1" noAdjustHandles="1" noChangeArrowheads="1" noChangeShapeType="1"/>
              </p:cNvPicPr>
              <p:nvPr/>
            </p:nvPicPr>
            <p:blipFill>
              <a:blip r:embed="rId11"/>
              <a:stretch>
                <a:fillRect/>
              </a:stretch>
            </p:blipFill>
            <p:spPr>
              <a:xfrm>
                <a:off x="9871407" y="5646704"/>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7" name="Slide Zoom 236">
                <a:extLst>
                  <a:ext uri="{FF2B5EF4-FFF2-40B4-BE49-F238E27FC236}">
                    <a16:creationId xmlns:a16="http://schemas.microsoft.com/office/drawing/2014/main" id="{2BA65C24-E76B-4D71-A6B5-7AADD563C64D}"/>
                  </a:ext>
                </a:extLst>
              </p:cNvPr>
              <p:cNvGraphicFramePr>
                <a:graphicFrameLocks noChangeAspect="1"/>
              </p:cNvGraphicFramePr>
              <p:nvPr>
                <p:extLst>
                  <p:ext uri="{D42A27DB-BD31-4B8C-83A1-F6EECF244321}">
                    <p14:modId xmlns:p14="http://schemas.microsoft.com/office/powerpoint/2010/main" val="3456720510"/>
                  </p:ext>
                </p:extLst>
              </p:nvPr>
            </p:nvGraphicFramePr>
            <p:xfrm>
              <a:off x="9871407" y="3734943"/>
              <a:ext cx="924747" cy="520171"/>
            </p:xfrm>
            <a:graphic>
              <a:graphicData uri="http://schemas.microsoft.com/office/powerpoint/2016/slidezoom">
                <pslz:sldZm>
                  <pslz:sldZmObj sldId="583" cId="824590910">
                    <pslz:zmPr id="{E101DF17-13BD-40C5-BC0A-EAB2C1001001}" returnToParent="0" transitionDur="1000">
                      <p166:blipFill xmlns:p166="http://schemas.microsoft.com/office/powerpoint/2016/6/main">
                        <a:blip r:embed="rId12"/>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37" name="Slide Zoom 236">
                <a:hlinkClick r:id="rId13" action="ppaction://hlinksldjump"/>
                <a:extLst>
                  <a:ext uri="{FF2B5EF4-FFF2-40B4-BE49-F238E27FC236}">
                    <a16:creationId xmlns:a16="http://schemas.microsoft.com/office/drawing/2014/main" id="{2BA65C24-E76B-4D71-A6B5-7AADD563C64D}"/>
                  </a:ext>
                </a:extLst>
              </p:cNvPr>
              <p:cNvPicPr>
                <a:picLocks noGrp="1" noRot="1" noChangeAspect="1" noMove="1" noResize="1" noEditPoints="1" noAdjustHandles="1" noChangeArrowheads="1" noChangeShapeType="1"/>
              </p:cNvPicPr>
              <p:nvPr/>
            </p:nvPicPr>
            <p:blipFill>
              <a:blip r:embed="rId14"/>
              <a:stretch>
                <a:fillRect/>
              </a:stretch>
            </p:blipFill>
            <p:spPr>
              <a:xfrm>
                <a:off x="9871407" y="3734943"/>
                <a:ext cx="924747" cy="520171"/>
              </a:xfrm>
              <a:prstGeom prst="rect">
                <a:avLst/>
              </a:prstGeom>
              <a:ln>
                <a:noFill/>
              </a:ln>
              <a:effectLst>
                <a:outerShdw blurRad="190500" dist="38100" dir="2700000" algn="tl" rotWithShape="0">
                  <a:prstClr val="black">
                    <a:alpha val="25000"/>
                  </a:prstClr>
                </a:outerShdw>
              </a:effectLst>
            </p:spPr>
          </p:pic>
        </mc:Fallback>
      </mc:AlternateContent>
      <p:sp>
        <p:nvSpPr>
          <p:cNvPr id="244" name="TextBox 243">
            <a:extLst>
              <a:ext uri="{FF2B5EF4-FFF2-40B4-BE49-F238E27FC236}">
                <a16:creationId xmlns:a16="http://schemas.microsoft.com/office/drawing/2014/main" id="{AEE0E363-C2FC-46DA-A54A-99EFCC88C6D1}"/>
              </a:ext>
            </a:extLst>
          </p:cNvPr>
          <p:cNvSpPr txBox="1"/>
          <p:nvPr/>
        </p:nvSpPr>
        <p:spPr>
          <a:xfrm>
            <a:off x="9713211" y="6090616"/>
            <a:ext cx="1241594" cy="457048"/>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lang="en-US"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AND MORE</a:t>
            </a:r>
          </a:p>
        </p:txBody>
      </p:sp>
      <mc:AlternateContent xmlns:mc="http://schemas.openxmlformats.org/markup-compatibility/2006" xmlns:pslz="http://schemas.microsoft.com/office/powerpoint/2016/slidezoom">
        <mc:Choice Requires="pslz">
          <p:graphicFrame>
            <p:nvGraphicFramePr>
              <p:cNvPr id="252" name="Slide Zoom 251">
                <a:extLst>
                  <a:ext uri="{FF2B5EF4-FFF2-40B4-BE49-F238E27FC236}">
                    <a16:creationId xmlns:a16="http://schemas.microsoft.com/office/drawing/2014/main" id="{53386F46-C42E-45B7-87AA-9FA0C174722B}"/>
                  </a:ext>
                </a:extLst>
              </p:cNvPr>
              <p:cNvGraphicFramePr>
                <a:graphicFrameLocks noChangeAspect="1"/>
              </p:cNvGraphicFramePr>
              <p:nvPr>
                <p:extLst>
                  <p:ext uri="{D42A27DB-BD31-4B8C-83A1-F6EECF244321}">
                    <p14:modId xmlns:p14="http://schemas.microsoft.com/office/powerpoint/2010/main" val="2148800859"/>
                  </p:ext>
                </p:extLst>
              </p:nvPr>
            </p:nvGraphicFramePr>
            <p:xfrm>
              <a:off x="1481349" y="1738641"/>
              <a:ext cx="924747" cy="520171"/>
            </p:xfrm>
            <a:graphic>
              <a:graphicData uri="http://schemas.microsoft.com/office/powerpoint/2016/slidezoom">
                <pslz:sldZm>
                  <pslz:sldZmObj sldId="587" cId="1682621627">
                    <pslz:zmPr id="{1F7C9155-A8AB-41EA-9EE6-0E9BF5F613AF}" returnToParent="0" transitionDur="1000">
                      <p166:blipFill xmlns:p166="http://schemas.microsoft.com/office/powerpoint/2016/6/main">
                        <a:blip r:embed="rId15"/>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52" name="Slide Zoom 251">
                <a:extLst>
                  <a:ext uri="{FF2B5EF4-FFF2-40B4-BE49-F238E27FC236}">
                    <a16:creationId xmlns:a16="http://schemas.microsoft.com/office/drawing/2014/main" id="{53386F46-C42E-45B7-87AA-9FA0C174722B}"/>
                  </a:ext>
                </a:extLst>
              </p:cNvPr>
              <p:cNvPicPr>
                <a:picLocks noGrp="1" noRot="1" noChangeAspect="1" noMove="1" noResize="1" noEditPoints="1" noAdjustHandles="1" noChangeArrowheads="1" noChangeShapeType="1"/>
              </p:cNvPicPr>
              <p:nvPr/>
            </p:nvPicPr>
            <p:blipFill>
              <a:blip r:embed="rId16"/>
              <a:stretch>
                <a:fillRect/>
              </a:stretch>
            </p:blipFill>
            <p:spPr>
              <a:xfrm>
                <a:off x="1481349" y="1738641"/>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67" name="Section Zoom 266">
                <a:extLst>
                  <a:ext uri="{FF2B5EF4-FFF2-40B4-BE49-F238E27FC236}">
                    <a16:creationId xmlns:a16="http://schemas.microsoft.com/office/drawing/2014/main" id="{C86DBBCD-8EFD-446C-871E-C8E20F99E0E3}"/>
                  </a:ext>
                </a:extLst>
              </p:cNvPr>
              <p:cNvGraphicFramePr>
                <a:graphicFrameLocks noChangeAspect="1"/>
              </p:cNvGraphicFramePr>
              <p:nvPr>
                <p:extLst>
                  <p:ext uri="{D42A27DB-BD31-4B8C-83A1-F6EECF244321}">
                    <p14:modId xmlns:p14="http://schemas.microsoft.com/office/powerpoint/2010/main" val="3682816780"/>
                  </p:ext>
                </p:extLst>
              </p:nvPr>
            </p:nvGraphicFramePr>
            <p:xfrm>
              <a:off x="9871407" y="2779062"/>
              <a:ext cx="924747" cy="520171"/>
            </p:xfrm>
            <a:graphic>
              <a:graphicData uri="http://schemas.microsoft.com/office/powerpoint/2016/sectionzoom">
                <psez:sectionZm>
                  <psez:sectionZmObj sectionId="{02CB1C36-3A85-43CF-9B08-32731030D400}">
                    <psez:zmPr id="{88AA4CAB-F425-4145-B5F3-2F11D4FC9026}" transitionDur="1000">
                      <p166:blipFill xmlns:p166="http://schemas.microsoft.com/office/powerpoint/2016/6/main">
                        <a:blip r:embed="rId17"/>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67" name="Section Zoom 266">
                <a:hlinkClick r:id="rId25" action="ppaction://hlinksldjump"/>
                <a:extLst>
                  <a:ext uri="{FF2B5EF4-FFF2-40B4-BE49-F238E27FC236}">
                    <a16:creationId xmlns:a16="http://schemas.microsoft.com/office/drawing/2014/main" id="{C86DBBCD-8EFD-446C-871E-C8E20F99E0E3}"/>
                  </a:ext>
                </a:extLst>
              </p:cNvPr>
              <p:cNvPicPr>
                <a:picLocks noGrp="1" noRot="1" noChangeAspect="1" noMove="1" noResize="1" noEditPoints="1" noAdjustHandles="1" noChangeArrowheads="1" noChangeShapeType="1"/>
              </p:cNvPicPr>
              <p:nvPr/>
            </p:nvPicPr>
            <p:blipFill>
              <a:blip r:embed="rId26"/>
              <a:stretch>
                <a:fillRect/>
              </a:stretch>
            </p:blipFill>
            <p:spPr>
              <a:xfrm>
                <a:off x="9871407" y="2779062"/>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68" name="Slide Zoom 267">
                <a:extLst>
                  <a:ext uri="{FF2B5EF4-FFF2-40B4-BE49-F238E27FC236}">
                    <a16:creationId xmlns:a16="http://schemas.microsoft.com/office/drawing/2014/main" id="{0444A268-9606-422D-91D7-894DD59F06A8}"/>
                  </a:ext>
                </a:extLst>
              </p:cNvPr>
              <p:cNvGraphicFramePr>
                <a:graphicFrameLocks noChangeAspect="1"/>
              </p:cNvGraphicFramePr>
              <p:nvPr>
                <p:extLst>
                  <p:ext uri="{D42A27DB-BD31-4B8C-83A1-F6EECF244321}">
                    <p14:modId xmlns:p14="http://schemas.microsoft.com/office/powerpoint/2010/main" val="3900840426"/>
                  </p:ext>
                </p:extLst>
              </p:nvPr>
            </p:nvGraphicFramePr>
            <p:xfrm>
              <a:off x="9871407" y="1758180"/>
              <a:ext cx="924747" cy="520171"/>
            </p:xfrm>
            <a:graphic>
              <a:graphicData uri="http://schemas.microsoft.com/office/powerpoint/2016/slidezoom">
                <pslz:sldZm>
                  <pslz:sldZmObj sldId="625" cId="1055902823">
                    <pslz:zmPr id="{815E6444-D90A-4137-9EDB-B1577D5AF9F6}" returnToParent="0" transitionDur="1000">
                      <p166:blipFill xmlns:p166="http://schemas.microsoft.com/office/powerpoint/2016/6/main">
                        <a:blip r:embed="rId27"/>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268" name="Slide Zoom 267">
                <a:hlinkClick r:id="rId28" action="ppaction://hlinksldjump"/>
                <a:extLst>
                  <a:ext uri="{FF2B5EF4-FFF2-40B4-BE49-F238E27FC236}">
                    <a16:creationId xmlns:a16="http://schemas.microsoft.com/office/drawing/2014/main" id="{0444A268-9606-422D-91D7-894DD59F06A8}"/>
                  </a:ext>
                </a:extLst>
              </p:cNvPr>
              <p:cNvPicPr>
                <a:picLocks noGrp="1" noRot="1" noChangeAspect="1" noMove="1" noResize="1" noEditPoints="1" noAdjustHandles="1" noChangeArrowheads="1" noChangeShapeType="1"/>
              </p:cNvPicPr>
              <p:nvPr/>
            </p:nvPicPr>
            <p:blipFill>
              <a:blip r:embed="rId29"/>
              <a:stretch>
                <a:fillRect/>
              </a:stretch>
            </p:blipFill>
            <p:spPr>
              <a:xfrm>
                <a:off x="9871407" y="1758180"/>
                <a:ext cx="924747" cy="520171"/>
              </a:xfrm>
              <a:prstGeom prst="rect">
                <a:avLst/>
              </a:prstGeom>
              <a:ln>
                <a:noFill/>
              </a:ln>
              <a:effectLst>
                <a:outerShdw blurRad="190500" dist="38100" dir="2700000" algn="tl" rotWithShape="0">
                  <a:prstClr val="black">
                    <a:alpha val="25000"/>
                  </a:prstClr>
                </a:outerShdw>
              </a:effectLst>
            </p:spPr>
          </p:pic>
        </mc:Fallback>
      </mc:AlternateContent>
      <p:sp>
        <p:nvSpPr>
          <p:cNvPr id="317" name="TextBox 316">
            <a:extLst>
              <a:ext uri="{FF2B5EF4-FFF2-40B4-BE49-F238E27FC236}">
                <a16:creationId xmlns:a16="http://schemas.microsoft.com/office/drawing/2014/main" id="{96CF9277-B7E4-4DEB-AC00-22BC89FA0B0B}"/>
              </a:ext>
            </a:extLst>
          </p:cNvPr>
          <p:cNvSpPr txBox="1"/>
          <p:nvPr/>
        </p:nvSpPr>
        <p:spPr>
          <a:xfrm>
            <a:off x="9059486" y="5149835"/>
            <a:ext cx="2549044" cy="457048"/>
          </a:xfrm>
          <a:prstGeom prst="rect">
            <a:avLst/>
          </a:prstGeom>
          <a:noFill/>
          <a:effectLst/>
        </p:spPr>
        <p:txBody>
          <a:bodyPr wrap="square" lIns="182880" tIns="146304" rIns="182880" bIns="146304" rtlCol="0" anchor="ctr">
            <a:spAutoFit/>
          </a:bodyPr>
          <a:lstStyle/>
          <a:p>
            <a:pPr lvl="0" algn="ctr" defTabSz="914367">
              <a:spcBef>
                <a:spcPct val="0"/>
              </a:spcBef>
              <a:spcAft>
                <a:spcPts val="2353"/>
              </a:spcAft>
              <a:defRPr/>
            </a:pPr>
            <a:r>
              <a:rPr lang="en-US"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rPr>
              <a:t>Community Effect</a:t>
            </a:r>
          </a:p>
        </p:txBody>
      </p:sp>
      <p:cxnSp>
        <p:nvCxnSpPr>
          <p:cNvPr id="175" name="Connector: Elbow 174">
            <a:extLst>
              <a:ext uri="{FF2B5EF4-FFF2-40B4-BE49-F238E27FC236}">
                <a16:creationId xmlns:a16="http://schemas.microsoft.com/office/drawing/2014/main" id="{5150E98C-CC63-4CB9-9EFC-3B3CEEB98629}"/>
              </a:ext>
            </a:extLst>
          </p:cNvPr>
          <p:cNvCxnSpPr>
            <a:cxnSpLocks/>
            <a:stCxn id="9" idx="2"/>
            <a:endCxn id="11" idx="0"/>
          </p:cNvCxnSpPr>
          <p:nvPr/>
        </p:nvCxnSpPr>
        <p:spPr>
          <a:xfrm rot="5400000">
            <a:off x="3987483" y="2896939"/>
            <a:ext cx="908801" cy="4246774"/>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0" name="Connector: Elbow 189">
            <a:extLst>
              <a:ext uri="{FF2B5EF4-FFF2-40B4-BE49-F238E27FC236}">
                <a16:creationId xmlns:a16="http://schemas.microsoft.com/office/drawing/2014/main" id="{770B9224-86EE-4A33-AC66-65959B3CA80B}"/>
              </a:ext>
            </a:extLst>
          </p:cNvPr>
          <p:cNvCxnSpPr>
            <a:cxnSpLocks/>
            <a:stCxn id="9" idx="2"/>
            <a:endCxn id="3" idx="0"/>
          </p:cNvCxnSpPr>
          <p:nvPr/>
        </p:nvCxnSpPr>
        <p:spPr>
          <a:xfrm rot="5400000">
            <a:off x="4912230" y="3821686"/>
            <a:ext cx="908801" cy="2397280"/>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6400845-B2BA-4935-9374-817F373F1C9C}"/>
              </a:ext>
            </a:extLst>
          </p:cNvPr>
          <p:cNvCxnSpPr>
            <a:cxnSpLocks/>
            <a:stCxn id="9" idx="2"/>
            <a:endCxn id="16" idx="0"/>
          </p:cNvCxnSpPr>
          <p:nvPr/>
        </p:nvCxnSpPr>
        <p:spPr>
          <a:xfrm rot="5400000">
            <a:off x="5702847" y="4612303"/>
            <a:ext cx="908801" cy="816047"/>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97" name="Connector: Elbow 96">
            <a:extLst>
              <a:ext uri="{FF2B5EF4-FFF2-40B4-BE49-F238E27FC236}">
                <a16:creationId xmlns:a16="http://schemas.microsoft.com/office/drawing/2014/main" id="{2E63D600-C79C-4780-8890-304C9F6B7959}"/>
              </a:ext>
            </a:extLst>
          </p:cNvPr>
          <p:cNvCxnSpPr>
            <a:cxnSpLocks/>
            <a:stCxn id="9" idx="3"/>
            <a:endCxn id="267" idx="1"/>
          </p:cNvCxnSpPr>
          <p:nvPr/>
        </p:nvCxnSpPr>
        <p:spPr>
          <a:xfrm flipV="1">
            <a:off x="7105403" y="3039148"/>
            <a:ext cx="2766004" cy="1222954"/>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02" name="Connector: Elbow 101">
            <a:extLst>
              <a:ext uri="{FF2B5EF4-FFF2-40B4-BE49-F238E27FC236}">
                <a16:creationId xmlns:a16="http://schemas.microsoft.com/office/drawing/2014/main" id="{26DF4359-F672-4DD7-AC14-F404C1349DC0}"/>
              </a:ext>
            </a:extLst>
          </p:cNvPr>
          <p:cNvCxnSpPr>
            <a:cxnSpLocks/>
            <a:stCxn id="9" idx="3"/>
            <a:endCxn id="237" idx="1"/>
          </p:cNvCxnSpPr>
          <p:nvPr/>
        </p:nvCxnSpPr>
        <p:spPr>
          <a:xfrm flipV="1">
            <a:off x="7105403" y="3995029"/>
            <a:ext cx="2766004" cy="267073"/>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321" name="Connector: Elbow 320">
            <a:extLst>
              <a:ext uri="{FF2B5EF4-FFF2-40B4-BE49-F238E27FC236}">
                <a16:creationId xmlns:a16="http://schemas.microsoft.com/office/drawing/2014/main" id="{0A0DB07D-D8D9-4B90-BE62-D0437A7534F5}"/>
              </a:ext>
            </a:extLst>
          </p:cNvPr>
          <p:cNvCxnSpPr>
            <a:cxnSpLocks/>
            <a:stCxn id="9" idx="3"/>
            <a:endCxn id="235" idx="1"/>
          </p:cNvCxnSpPr>
          <p:nvPr/>
        </p:nvCxnSpPr>
        <p:spPr>
          <a:xfrm>
            <a:off x="7105403" y="4262102"/>
            <a:ext cx="2766004" cy="1644688"/>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296" name="Connector: Elbow 295">
            <a:extLst>
              <a:ext uri="{FF2B5EF4-FFF2-40B4-BE49-F238E27FC236}">
                <a16:creationId xmlns:a16="http://schemas.microsoft.com/office/drawing/2014/main" id="{25DEBCB9-11E6-43F8-9DB6-7353BC07B582}"/>
              </a:ext>
            </a:extLst>
          </p:cNvPr>
          <p:cNvCxnSpPr>
            <a:cxnSpLocks/>
            <a:stCxn id="9" idx="3"/>
            <a:endCxn id="268" idx="1"/>
          </p:cNvCxnSpPr>
          <p:nvPr/>
        </p:nvCxnSpPr>
        <p:spPr>
          <a:xfrm flipV="1">
            <a:off x="7105403" y="2018266"/>
            <a:ext cx="2766004" cy="2243836"/>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1AE1D778-8F36-4958-8047-6765F1D6984B}"/>
                  </a:ext>
                </a:extLst>
              </p:cNvPr>
              <p:cNvGraphicFramePr>
                <a:graphicFrameLocks noChangeAspect="1"/>
              </p:cNvGraphicFramePr>
              <p:nvPr>
                <p:extLst>
                  <p:ext uri="{D42A27DB-BD31-4B8C-83A1-F6EECF244321}">
                    <p14:modId xmlns:p14="http://schemas.microsoft.com/office/powerpoint/2010/main" val="3648929852"/>
                  </p:ext>
                </p:extLst>
              </p:nvPr>
            </p:nvGraphicFramePr>
            <p:xfrm>
              <a:off x="1481350" y="3945227"/>
              <a:ext cx="924747" cy="520171"/>
            </p:xfrm>
            <a:graphic>
              <a:graphicData uri="http://schemas.microsoft.com/office/powerpoint/2016/sectionzoom">
                <psez:sectionZm>
                  <psez:sectionZmObj sectionId="{3EAF1B0C-0F4C-463C-90C6-6B6D76D6BC79}">
                    <psez:zmPr id="{52B239A5-073B-466B-8A18-9DD293F0423E}" transitionDur="1000">
                      <p166:blipFill xmlns:p166="http://schemas.microsoft.com/office/powerpoint/2016/6/main">
                        <a:blip r:embed="rId30"/>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4" name="Section Zoom 3">
                <a:hlinkClick r:id="rId31" action="ppaction://hlinksldjump"/>
                <a:extLst>
                  <a:ext uri="{FF2B5EF4-FFF2-40B4-BE49-F238E27FC236}">
                    <a16:creationId xmlns:a16="http://schemas.microsoft.com/office/drawing/2014/main" id="{1AE1D778-8F36-4958-8047-6765F1D6984B}"/>
                  </a:ext>
                </a:extLst>
              </p:cNvPr>
              <p:cNvPicPr>
                <a:picLocks noGrp="1" noRot="1" noChangeAspect="1" noMove="1" noResize="1" noEditPoints="1" noAdjustHandles="1" noChangeArrowheads="1" noChangeShapeType="1"/>
              </p:cNvPicPr>
              <p:nvPr/>
            </p:nvPicPr>
            <p:blipFill>
              <a:blip r:embed="rId32"/>
              <a:stretch>
                <a:fillRect/>
              </a:stretch>
            </p:blipFill>
            <p:spPr>
              <a:xfrm>
                <a:off x="1481350" y="3945227"/>
                <a:ext cx="924747" cy="5201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11D6184-B586-491A-A145-C1532B564AB6}"/>
                  </a:ext>
                </a:extLst>
              </p:cNvPr>
              <p:cNvGraphicFramePr>
                <a:graphicFrameLocks noChangeAspect="1"/>
              </p:cNvGraphicFramePr>
              <p:nvPr>
                <p:extLst>
                  <p:ext uri="{D42A27DB-BD31-4B8C-83A1-F6EECF244321}">
                    <p14:modId xmlns:p14="http://schemas.microsoft.com/office/powerpoint/2010/main" val="4093591556"/>
                  </p:ext>
                </p:extLst>
              </p:nvPr>
            </p:nvGraphicFramePr>
            <p:xfrm>
              <a:off x="1481350" y="2760071"/>
              <a:ext cx="924747" cy="520171"/>
            </p:xfrm>
            <a:graphic>
              <a:graphicData uri="http://schemas.microsoft.com/office/powerpoint/2016/sectionzoom">
                <psez:sectionZm>
                  <psez:sectionZmObj sectionId="{385B64E2-E766-4A70-B16C-C041047223EC}">
                    <psez:zmPr id="{901EAAE1-720A-4F44-9461-2000445B4AE6}" transitionDur="1000">
                      <p166:blipFill xmlns:p166="http://schemas.microsoft.com/office/powerpoint/2016/6/main">
                        <a:blip r:embed="rId33"/>
                        <a:stretch>
                          <a:fillRect/>
                        </a:stretch>
                      </p166:blipFill>
                      <p166:spPr xmlns:p166="http://schemas.microsoft.com/office/powerpoint/2016/6/main">
                        <a:xfrm>
                          <a:off x="0" y="0"/>
                          <a:ext cx="924747" cy="520171"/>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12" name="Section Zoom 11">
                <a:hlinkClick r:id="rId34" action="ppaction://hlinksldjump"/>
                <a:extLst>
                  <a:ext uri="{FF2B5EF4-FFF2-40B4-BE49-F238E27FC236}">
                    <a16:creationId xmlns:a16="http://schemas.microsoft.com/office/drawing/2014/main" id="{911D6184-B586-491A-A145-C1532B564AB6}"/>
                  </a:ext>
                </a:extLst>
              </p:cNvPr>
              <p:cNvPicPr>
                <a:picLocks noGrp="1" noRot="1" noChangeAspect="1" noMove="1" noResize="1" noEditPoints="1" noAdjustHandles="1" noChangeArrowheads="1" noChangeShapeType="1"/>
              </p:cNvPicPr>
              <p:nvPr/>
            </p:nvPicPr>
            <p:blipFill>
              <a:blip r:embed="rId35"/>
              <a:stretch>
                <a:fillRect/>
              </a:stretch>
            </p:blipFill>
            <p:spPr>
              <a:xfrm>
                <a:off x="1481350" y="2760071"/>
                <a:ext cx="924747" cy="520171"/>
              </a:xfrm>
              <a:prstGeom prst="rect">
                <a:avLst/>
              </a:prstGeom>
              <a:ln>
                <a:noFill/>
              </a:ln>
              <a:effectLst>
                <a:outerShdw blurRad="190500" dist="38100" dir="2700000" algn="tl" rotWithShape="0">
                  <a:prstClr val="black">
                    <a:alpha val="25000"/>
                  </a:prstClr>
                </a:outerShdw>
              </a:effectLst>
            </p:spPr>
          </p:pic>
        </mc:Fallback>
      </mc:AlternateContent>
      <p:sp>
        <p:nvSpPr>
          <p:cNvPr id="98" name="Rectangle 97">
            <a:extLst>
              <a:ext uri="{FF2B5EF4-FFF2-40B4-BE49-F238E27FC236}">
                <a16:creationId xmlns:a16="http://schemas.microsoft.com/office/drawing/2014/main" id="{CB06ECE6-9838-4C5B-804C-5EE200B7B3AA}"/>
              </a:ext>
            </a:extLst>
          </p:cNvPr>
          <p:cNvSpPr/>
          <p:nvPr/>
        </p:nvSpPr>
        <p:spPr bwMode="auto">
          <a:xfrm rot="16200000">
            <a:off x="-37686" y="5541271"/>
            <a:ext cx="1496348" cy="53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rPr>
              <a:t>DEEP DIVES</a:t>
            </a:r>
          </a:p>
        </p:txBody>
      </p:sp>
      <p:sp>
        <p:nvSpPr>
          <p:cNvPr id="239" name="Content Placeholder 2">
            <a:extLst>
              <a:ext uri="{FF2B5EF4-FFF2-40B4-BE49-F238E27FC236}">
                <a16:creationId xmlns:a16="http://schemas.microsoft.com/office/drawing/2014/main" id="{7FD0EA0D-6D60-4B61-ACE9-1C5A5EDD7980}"/>
              </a:ext>
            </a:extLst>
          </p:cNvPr>
          <p:cNvSpPr txBox="1">
            <a:spLocks/>
          </p:cNvSpPr>
          <p:nvPr/>
        </p:nvSpPr>
        <p:spPr>
          <a:xfrm rot="16200000">
            <a:off x="-1023631" y="4479362"/>
            <a:ext cx="3436638"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indent="-224011" defTabSz="896042">
              <a:lnSpc>
                <a:spcPct val="100000"/>
              </a:lnSpc>
              <a:spcBef>
                <a:spcPts val="980"/>
              </a:spcBef>
              <a:defRPr/>
            </a:pPr>
            <a:endParaRPr lang="en-US" sz="1600" b="1" kern="0" cap="all">
              <a:ln w="3175">
                <a:noFill/>
              </a:ln>
              <a:gradFill>
                <a:gsLst>
                  <a:gs pos="0">
                    <a:schemeClr val="bg1"/>
                  </a:gs>
                  <a:gs pos="100000">
                    <a:schemeClr val="bg1"/>
                  </a:gs>
                </a:gsLst>
                <a:lin ang="5400000" scaled="1"/>
              </a:gradFill>
              <a:latin typeface="Segoe UI"/>
              <a:ea typeface="Segoe UI Black" pitchFamily="34"/>
              <a:cs typeface="Segoe UI Black" pitchFamily="34"/>
            </a:endParaRPr>
          </a:p>
        </p:txBody>
      </p:sp>
      <p:sp>
        <p:nvSpPr>
          <p:cNvPr id="81" name="TextBox 80">
            <a:extLst>
              <a:ext uri="{FF2B5EF4-FFF2-40B4-BE49-F238E27FC236}">
                <a16:creationId xmlns:a16="http://schemas.microsoft.com/office/drawing/2014/main" id="{1B039DF1-3D40-4B61-834D-D0CC4A5DF538}"/>
              </a:ext>
            </a:extLst>
          </p:cNvPr>
          <p:cNvSpPr txBox="1"/>
          <p:nvPr/>
        </p:nvSpPr>
        <p:spPr>
          <a:xfrm>
            <a:off x="6180427" y="5954162"/>
            <a:ext cx="2059816" cy="603242"/>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Graph </a:t>
            </a:r>
            <a:br>
              <a:rPr lang="en-US" sz="1000">
                <a:gradFill>
                  <a:gsLst>
                    <a:gs pos="0">
                      <a:schemeClr val="tx1"/>
                    </a:gs>
                    <a:gs pos="100000">
                      <a:schemeClr val="tx1"/>
                    </a:gs>
                  </a:gsLst>
                  <a:lin ang="5400000" scaled="1"/>
                </a:gradFill>
              </a:rPr>
            </a:br>
            <a:r>
              <a:rPr lang="en-US" sz="1000">
                <a:gradFill>
                  <a:gsLst>
                    <a:gs pos="0">
                      <a:schemeClr val="tx1"/>
                    </a:gs>
                    <a:gs pos="100000">
                      <a:schemeClr val="tx1"/>
                    </a:gs>
                  </a:gsLst>
                  <a:lin ang="5400000" scaled="1"/>
                </a:gradFill>
              </a:rPr>
              <a:t>Security API</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A7EA0CC7-13E0-4CD2-88F4-B2F39D432D36}"/>
                  </a:ext>
                </a:extLst>
              </p:cNvPr>
              <p:cNvGraphicFramePr>
                <a:graphicFrameLocks noChangeAspect="1"/>
              </p:cNvGraphicFramePr>
              <p:nvPr>
                <p:extLst>
                  <p:ext uri="{D42A27DB-BD31-4B8C-83A1-F6EECF244321}">
                    <p14:modId xmlns:p14="http://schemas.microsoft.com/office/powerpoint/2010/main" val="3040928496"/>
                  </p:ext>
                </p:extLst>
              </p:nvPr>
            </p:nvGraphicFramePr>
            <p:xfrm>
              <a:off x="6747962" y="5474727"/>
              <a:ext cx="924747" cy="520170"/>
            </p:xfrm>
            <a:graphic>
              <a:graphicData uri="http://schemas.microsoft.com/office/powerpoint/2016/sectionzoom">
                <psez:sectionZm>
                  <psez:sectionZmObj sectionId="{3AA6E6CD-2762-4EB6-B480-E7713CFC8539}">
                    <psez:zmPr id="{213B1BAB-F7A1-485F-A2B2-3F2BB7BDA882}" transitionDur="1000">
                      <p166:blipFill xmlns:p166="http://schemas.microsoft.com/office/powerpoint/2016/6/main">
                        <a:blip r:embed="rId36"/>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5" name="Section Zoom 4">
                <a:hlinkClick r:id="rId37" action="ppaction://hlinksldjump"/>
                <a:extLst>
                  <a:ext uri="{FF2B5EF4-FFF2-40B4-BE49-F238E27FC236}">
                    <a16:creationId xmlns:a16="http://schemas.microsoft.com/office/drawing/2014/main" id="{A7EA0CC7-13E0-4CD2-88F4-B2F39D432D36}"/>
                  </a:ext>
                </a:extLst>
              </p:cNvPr>
              <p:cNvPicPr>
                <a:picLocks noGrp="1" noRot="1" noChangeAspect="1" noMove="1" noResize="1" noEditPoints="1" noAdjustHandles="1" noChangeArrowheads="1" noChangeShapeType="1"/>
              </p:cNvPicPr>
              <p:nvPr/>
            </p:nvPicPr>
            <p:blipFill>
              <a:blip r:embed="rId38"/>
              <a:stretch>
                <a:fillRect/>
              </a:stretch>
            </p:blipFill>
            <p:spPr>
              <a:xfrm>
                <a:off x="6747962" y="5474727"/>
                <a:ext cx="924747" cy="520170"/>
              </a:xfrm>
              <a:prstGeom prst="rect">
                <a:avLst/>
              </a:prstGeom>
              <a:ln w="3175">
                <a:solidFill>
                  <a:prstClr val="ltGray"/>
                </a:solidFill>
              </a:ln>
            </p:spPr>
          </p:pic>
        </mc:Fallback>
      </mc:AlternateContent>
      <p:sp>
        <p:nvSpPr>
          <p:cNvPr id="90" name="TextBox 89">
            <a:extLst>
              <a:ext uri="{FF2B5EF4-FFF2-40B4-BE49-F238E27FC236}">
                <a16:creationId xmlns:a16="http://schemas.microsoft.com/office/drawing/2014/main" id="{782BA7BA-3076-4B7E-AC4F-1044B18C1F60}"/>
              </a:ext>
            </a:extLst>
          </p:cNvPr>
          <p:cNvSpPr txBox="1"/>
          <p:nvPr/>
        </p:nvSpPr>
        <p:spPr>
          <a:xfrm>
            <a:off x="3072110" y="5970480"/>
            <a:ext cx="2080257" cy="618631"/>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Applying </a:t>
            </a:r>
            <a:b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b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Machine Learning</a:t>
            </a:r>
          </a:p>
        </p:txBody>
      </p:sp>
      <p:sp>
        <p:nvSpPr>
          <p:cNvPr id="91" name="TextBox 90">
            <a:extLst>
              <a:ext uri="{FF2B5EF4-FFF2-40B4-BE49-F238E27FC236}">
                <a16:creationId xmlns:a16="http://schemas.microsoft.com/office/drawing/2014/main" id="{F1EDD0B1-8BA3-4245-A155-C88F75A20057}"/>
              </a:ext>
            </a:extLst>
          </p:cNvPr>
          <p:cNvSpPr txBox="1"/>
          <p:nvPr/>
        </p:nvSpPr>
        <p:spPr>
          <a:xfrm>
            <a:off x="4677388" y="5954164"/>
            <a:ext cx="2080257"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rPr>
              <a:t>Dark Markets</a:t>
            </a:r>
            <a:endParaRPr kumimoji="0" lang="en-US" sz="1050" b="1" i="0" u="none" strike="noStrike" kern="0" cap="all" spc="118" normalizeH="0" baseline="0" noProof="0">
              <a:ln w="3175">
                <a:noFill/>
              </a:ln>
              <a:gradFill>
                <a:gsLst>
                  <a:gs pos="0">
                    <a:schemeClr val="tx1"/>
                  </a:gs>
                  <a:gs pos="100000">
                    <a:schemeClr val="tx1"/>
                  </a:gs>
                </a:gsLst>
                <a:lin ang="5400000" scaled="1"/>
              </a:gradFill>
              <a:effectLst/>
              <a:highlight>
                <a:srgbClr val="FFFF00"/>
              </a:highlight>
              <a:uLnTx/>
              <a:uFillTx/>
              <a:latin typeface="Segoe UI"/>
              <a:ea typeface="Segoe UI Black" pitchFamily="34"/>
              <a:cs typeface="Segoe UI Black" pitchFamily="34"/>
            </a:endParaRP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7BE1DCD0-CCC3-413B-8BDE-642F63473F8E}"/>
                  </a:ext>
                </a:extLst>
              </p:cNvPr>
              <p:cNvGraphicFramePr>
                <a:graphicFrameLocks noChangeAspect="1"/>
              </p:cNvGraphicFramePr>
              <p:nvPr>
                <p:extLst>
                  <p:ext uri="{D42A27DB-BD31-4B8C-83A1-F6EECF244321}">
                    <p14:modId xmlns:p14="http://schemas.microsoft.com/office/powerpoint/2010/main" val="3136366223"/>
                  </p:ext>
                </p:extLst>
              </p:nvPr>
            </p:nvGraphicFramePr>
            <p:xfrm>
              <a:off x="5286849" y="5474727"/>
              <a:ext cx="924747" cy="520170"/>
            </p:xfrm>
            <a:graphic>
              <a:graphicData uri="http://schemas.microsoft.com/office/powerpoint/2016/sectionzoom">
                <psez:sectionZm>
                  <psez:sectionZmObj sectionId="{971B9449-2D1A-4A10-98A5-C447C10DC270}">
                    <psez:zmPr id="{FA10AAFC-7984-423E-9C86-BFF5F8F80AF0}" transitionDur="1000">
                      <p166:blipFill xmlns:p166="http://schemas.microsoft.com/office/powerpoint/2016/6/main">
                        <a:blip r:embed="rId39"/>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16" name="Section Zoom 15">
                <a:hlinkClick r:id="rId40" action="ppaction://hlinksldjump"/>
                <a:extLst>
                  <a:ext uri="{FF2B5EF4-FFF2-40B4-BE49-F238E27FC236}">
                    <a16:creationId xmlns:a16="http://schemas.microsoft.com/office/drawing/2014/main" id="{7BE1DCD0-CCC3-413B-8BDE-642F63473F8E}"/>
                  </a:ext>
                </a:extLst>
              </p:cNvPr>
              <p:cNvPicPr>
                <a:picLocks noGrp="1" noRot="1" noChangeAspect="1" noMove="1" noResize="1" noEditPoints="1" noAdjustHandles="1" noChangeArrowheads="1" noChangeShapeType="1"/>
              </p:cNvPicPr>
              <p:nvPr/>
            </p:nvPicPr>
            <p:blipFill>
              <a:blip r:embed="rId41"/>
              <a:stretch>
                <a:fillRect/>
              </a:stretch>
            </p:blipFill>
            <p:spPr>
              <a:xfrm>
                <a:off x="5286849" y="5474727"/>
                <a:ext cx="924747" cy="520170"/>
              </a:xfrm>
              <a:prstGeom prst="rect">
                <a:avLst/>
              </a:prstGeom>
              <a:ln w="3175">
                <a:solidFill>
                  <a:prstClr val="ltGray"/>
                </a:solidFill>
              </a:ln>
            </p:spPr>
          </p:pic>
        </mc:Fallback>
      </mc:AlternateContent>
      <p:sp>
        <p:nvSpPr>
          <p:cNvPr id="70" name="TextBox 69">
            <a:extLst>
              <a:ext uri="{FF2B5EF4-FFF2-40B4-BE49-F238E27FC236}">
                <a16:creationId xmlns:a16="http://schemas.microsoft.com/office/drawing/2014/main" id="{49E0D4E5-B3F9-4B41-B896-145BD7CA0594}"/>
              </a:ext>
            </a:extLst>
          </p:cNvPr>
          <p:cNvSpPr txBox="1"/>
          <p:nvPr/>
        </p:nvSpPr>
        <p:spPr>
          <a:xfrm>
            <a:off x="1226210" y="5975783"/>
            <a:ext cx="2059816" cy="449354"/>
          </a:xfrm>
          <a:prstGeom prst="rect">
            <a:avLst/>
          </a:prstGeom>
          <a:noFill/>
          <a:effectLst>
            <a:softEdge rad="127000"/>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r>
              <a:rPr lang="en-US" sz="1000">
                <a:gradFill>
                  <a:gsLst>
                    <a:gs pos="0">
                      <a:schemeClr val="tx1"/>
                    </a:gs>
                    <a:gs pos="100000">
                      <a:schemeClr val="tx1"/>
                    </a:gs>
                  </a:gsLst>
                  <a:lin ang="5400000" scaled="1"/>
                </a:gradFill>
              </a:rPr>
              <a:t>Typical Kill Chain</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D0F0E15-472B-4488-8448-58AFAAD6572B}"/>
                  </a:ext>
                </a:extLst>
              </p:cNvPr>
              <p:cNvGraphicFramePr>
                <a:graphicFrameLocks noChangeAspect="1"/>
              </p:cNvGraphicFramePr>
              <p:nvPr>
                <p:extLst>
                  <p:ext uri="{D42A27DB-BD31-4B8C-83A1-F6EECF244321}">
                    <p14:modId xmlns:p14="http://schemas.microsoft.com/office/powerpoint/2010/main" val="389056300"/>
                  </p:ext>
                </p:extLst>
              </p:nvPr>
            </p:nvGraphicFramePr>
            <p:xfrm>
              <a:off x="3705616" y="5474727"/>
              <a:ext cx="924747" cy="520170"/>
            </p:xfrm>
            <a:graphic>
              <a:graphicData uri="http://schemas.microsoft.com/office/powerpoint/2016/sectionzoom">
                <psez:sectionZm>
                  <psez:sectionZmObj sectionId="{EEB4B85C-F633-4576-9F7E-B0C86185570F}">
                    <psez:zmPr id="{4AFBFFBF-E290-4B45-B889-B2B2CB322ECA}" transitionDur="1000">
                      <p166:blipFill xmlns:p166="http://schemas.microsoft.com/office/powerpoint/2016/6/main">
                        <a:blip r:embed="rId42"/>
                        <a:stretch>
                          <a:fillRect/>
                        </a:stretch>
                      </p166:blipFill>
                      <p166:spPr xmlns:p166="http://schemas.microsoft.com/office/powerpoint/2016/6/main">
                        <a:xfrm>
                          <a:off x="0" y="0"/>
                          <a:ext cx="924747" cy="520170"/>
                        </a:xfrm>
                        <a:prstGeom prst="rect">
                          <a:avLst/>
                        </a:prstGeom>
                        <a:ln w="3175">
                          <a:solidFill>
                            <a:prstClr val="ltGray"/>
                          </a:solidFill>
                        </a:ln>
                      </p166:spPr>
                    </psez:zmPr>
                  </psez:sectionZmObj>
                </psez:sectionZm>
              </a:graphicData>
            </a:graphic>
          </p:graphicFrame>
        </mc:Choice>
        <mc:Fallback xmlns="">
          <p:pic>
            <p:nvPicPr>
              <p:cNvPr id="3" name="Section Zoom 2">
                <a:hlinkClick r:id="rId43" action="ppaction://hlinksldjump"/>
                <a:extLst>
                  <a:ext uri="{FF2B5EF4-FFF2-40B4-BE49-F238E27FC236}">
                    <a16:creationId xmlns:a16="http://schemas.microsoft.com/office/drawing/2014/main" id="{CD0F0E15-472B-4488-8448-58AFAAD6572B}"/>
                  </a:ext>
                </a:extLst>
              </p:cNvPr>
              <p:cNvPicPr>
                <a:picLocks noGrp="1" noRot="1" noChangeAspect="1" noMove="1" noResize="1" noEditPoints="1" noAdjustHandles="1" noChangeArrowheads="1" noChangeShapeType="1"/>
              </p:cNvPicPr>
              <p:nvPr/>
            </p:nvPicPr>
            <p:blipFill>
              <a:blip r:embed="rId44"/>
              <a:stretch>
                <a:fillRect/>
              </a:stretch>
            </p:blipFill>
            <p:spPr>
              <a:xfrm>
                <a:off x="3705616" y="5474727"/>
                <a:ext cx="924747" cy="5201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C260BF6-6DB4-47BA-8089-09F9DD58A90A}"/>
                  </a:ext>
                </a:extLst>
              </p:cNvPr>
              <p:cNvGraphicFramePr>
                <a:graphicFrameLocks noChangeAspect="1"/>
              </p:cNvGraphicFramePr>
              <p:nvPr>
                <p:extLst>
                  <p:ext uri="{D42A27DB-BD31-4B8C-83A1-F6EECF244321}">
                    <p14:modId xmlns:p14="http://schemas.microsoft.com/office/powerpoint/2010/main" val="3499642501"/>
                  </p:ext>
                </p:extLst>
              </p:nvPr>
            </p:nvGraphicFramePr>
            <p:xfrm>
              <a:off x="1856122" y="5474727"/>
              <a:ext cx="924747" cy="520170"/>
            </p:xfrm>
            <a:graphic>
              <a:graphicData uri="http://schemas.microsoft.com/office/powerpoint/2016/slidezoom">
                <pslz:sldZm>
                  <pslz:sldZmObj sldId="596" cId="301656915">
                    <pslz:zmPr id="{F903BC6B-752F-4C18-97F1-DD9E8365D47E}" returnToParent="0" transitionDur="1000">
                      <p166:blipFill xmlns:p166="http://schemas.microsoft.com/office/powerpoint/2016/6/main">
                        <a:blip r:embed="rId45"/>
                        <a:stretch>
                          <a:fillRect/>
                        </a:stretch>
                      </p166:blipFill>
                      <p166:spPr xmlns:p166="http://schemas.microsoft.com/office/powerpoint/2016/6/main">
                        <a:xfrm>
                          <a:off x="0" y="0"/>
                          <a:ext cx="924747" cy="520170"/>
                        </a:xfrm>
                        <a:prstGeom prst="rect">
                          <a:avLst/>
                        </a:prstGeom>
                        <a:ln w="3175">
                          <a:solidFill>
                            <a:prstClr val="ltGray"/>
                          </a:solidFill>
                        </a:ln>
                      </p166:spPr>
                    </pslz:zmPr>
                  </pslz:sldZmObj>
                </pslz:sldZm>
              </a:graphicData>
            </a:graphic>
          </p:graphicFrame>
        </mc:Choice>
        <mc:Fallback xmlns="">
          <p:pic>
            <p:nvPicPr>
              <p:cNvPr id="11" name="Slide Zoom 10">
                <a:hlinkClick r:id="rId46" action="ppaction://hlinksldjump"/>
                <a:extLst>
                  <a:ext uri="{FF2B5EF4-FFF2-40B4-BE49-F238E27FC236}">
                    <a16:creationId xmlns:a16="http://schemas.microsoft.com/office/drawing/2014/main" id="{2C260BF6-6DB4-47BA-8089-09F9DD58A90A}"/>
                  </a:ext>
                </a:extLst>
              </p:cNvPr>
              <p:cNvPicPr>
                <a:picLocks noGrp="1" noRot="1" noChangeAspect="1" noMove="1" noResize="1" noEditPoints="1" noAdjustHandles="1" noChangeArrowheads="1" noChangeShapeType="1"/>
              </p:cNvPicPr>
              <p:nvPr/>
            </p:nvPicPr>
            <p:blipFill>
              <a:blip r:embed="rId47"/>
              <a:stretch>
                <a:fillRect/>
              </a:stretch>
            </p:blipFill>
            <p:spPr>
              <a:xfrm>
                <a:off x="1856122" y="5474727"/>
                <a:ext cx="924747" cy="5201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B99FBB7-C3F6-42DD-8F41-568DF3985023}"/>
                  </a:ext>
                </a:extLst>
              </p:cNvPr>
              <p:cNvGraphicFramePr>
                <a:graphicFrameLocks noChangeAspect="1"/>
              </p:cNvGraphicFramePr>
              <p:nvPr>
                <p:extLst>
                  <p:ext uri="{D42A27DB-BD31-4B8C-83A1-F6EECF244321}">
                    <p14:modId xmlns:p14="http://schemas.microsoft.com/office/powerpoint/2010/main" val="3444896789"/>
                  </p:ext>
                </p:extLst>
              </p:nvPr>
            </p:nvGraphicFramePr>
            <p:xfrm>
              <a:off x="9871407" y="4682957"/>
              <a:ext cx="924747" cy="520170"/>
            </p:xfrm>
            <a:graphic>
              <a:graphicData uri="http://schemas.microsoft.com/office/powerpoint/2016/slidezoom">
                <pslz:sldZm>
                  <pslz:sldZmObj sldId="430" cId="3121314919">
                    <pslz:zmPr id="{1F7F222A-80C9-47E9-8A54-2497018045DA}" returnToParent="0" transitionDur="1000">
                      <p166:blipFill xmlns:p166="http://schemas.microsoft.com/office/powerpoint/2016/6/main">
                        <a:blip r:embed="rId48"/>
                        <a:stretch>
                          <a:fillRect/>
                        </a:stretch>
                      </p166:blipFill>
                      <p166:spPr xmlns:p166="http://schemas.microsoft.com/office/powerpoint/2016/6/main">
                        <a:xfrm>
                          <a:off x="0" y="0"/>
                          <a:ext cx="924747" cy="520170"/>
                        </a:xfrm>
                        <a:prstGeom prst="rect">
                          <a:avLst/>
                        </a:prstGeom>
                        <a:ln w="3175">
                          <a:solidFill>
                            <a:prstClr val="ltGray"/>
                          </a:solidFill>
                        </a:ln>
                      </p166:spPr>
                    </pslz:zmPr>
                  </pslz:sldZmObj>
                </pslz:sldZm>
              </a:graphicData>
            </a:graphic>
          </p:graphicFrame>
        </mc:Choice>
        <mc:Fallback xmlns="">
          <p:pic>
            <p:nvPicPr>
              <p:cNvPr id="17" name="Slide Zoom 16">
                <a:hlinkClick r:id="rId49" action="ppaction://hlinksldjump"/>
                <a:extLst>
                  <a:ext uri="{FF2B5EF4-FFF2-40B4-BE49-F238E27FC236}">
                    <a16:creationId xmlns:a16="http://schemas.microsoft.com/office/drawing/2014/main" id="{AB99FBB7-C3F6-42DD-8F41-568DF3985023}"/>
                  </a:ext>
                </a:extLst>
              </p:cNvPr>
              <p:cNvPicPr>
                <a:picLocks noGrp="1" noRot="1" noChangeAspect="1" noMove="1" noResize="1" noEditPoints="1" noAdjustHandles="1" noChangeArrowheads="1" noChangeShapeType="1"/>
              </p:cNvPicPr>
              <p:nvPr/>
            </p:nvPicPr>
            <p:blipFill>
              <a:blip r:embed="rId50"/>
              <a:stretch>
                <a:fillRect/>
              </a:stretch>
            </p:blipFill>
            <p:spPr>
              <a:xfrm>
                <a:off x="9871407" y="4682957"/>
                <a:ext cx="924747" cy="5201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55A1B29F-FF6C-415B-958D-EF6F535715CF}"/>
                  </a:ext>
                </a:extLst>
              </p:cNvPr>
              <p:cNvGraphicFramePr>
                <a:graphicFrameLocks noChangeAspect="1"/>
              </p:cNvGraphicFramePr>
              <p:nvPr>
                <p:extLst>
                  <p:ext uri="{D42A27DB-BD31-4B8C-83A1-F6EECF244321}">
                    <p14:modId xmlns:p14="http://schemas.microsoft.com/office/powerpoint/2010/main" val="1964409280"/>
                  </p:ext>
                </p:extLst>
              </p:nvPr>
            </p:nvGraphicFramePr>
            <p:xfrm>
              <a:off x="6003775" y="2983179"/>
              <a:ext cx="1080266" cy="607650"/>
            </p:xfrm>
            <a:graphic>
              <a:graphicData uri="http://schemas.microsoft.com/office/powerpoint/2016/slidezoom">
                <pslz:sldZm>
                  <pslz:sldZmObj sldId="428" cId="773466613">
                    <pslz:zmPr id="{4251458F-9B8A-4D82-9E2F-DB0BF27DF9AE}" returnToParent="0" transitionDur="1000">
                      <p166:blipFill xmlns:p166="http://schemas.microsoft.com/office/powerpoint/2016/6/main">
                        <a:blip r:embed="rId51"/>
                        <a:stretch>
                          <a:fillRect/>
                        </a:stretch>
                      </p166:blipFill>
                      <p166:spPr xmlns:p166="http://schemas.microsoft.com/office/powerpoint/2016/6/main">
                        <a:xfrm>
                          <a:off x="0" y="0"/>
                          <a:ext cx="1080266" cy="607650"/>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55A1B29F-FF6C-415B-958D-EF6F535715CF}"/>
                  </a:ext>
                </a:extLst>
              </p:cNvPr>
              <p:cNvPicPr>
                <a:picLocks noGrp="1" noRot="1" noChangeAspect="1" noMove="1" noResize="1" noEditPoints="1" noAdjustHandles="1" noChangeArrowheads="1" noChangeShapeType="1"/>
              </p:cNvPicPr>
              <p:nvPr/>
            </p:nvPicPr>
            <p:blipFill>
              <a:blip r:embed="rId52"/>
              <a:stretch>
                <a:fillRect/>
              </a:stretch>
            </p:blipFill>
            <p:spPr>
              <a:xfrm>
                <a:off x="6003775" y="2983179"/>
                <a:ext cx="1080266" cy="6076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9357745-A82B-468B-A1D2-69B90EE8B406}"/>
                  </a:ext>
                </a:extLst>
              </p:cNvPr>
              <p:cNvGraphicFramePr>
                <a:graphicFrameLocks noChangeAspect="1"/>
              </p:cNvGraphicFramePr>
              <p:nvPr>
                <p:extLst>
                  <p:ext uri="{D42A27DB-BD31-4B8C-83A1-F6EECF244321}">
                    <p14:modId xmlns:p14="http://schemas.microsoft.com/office/powerpoint/2010/main" val="414922035"/>
                  </p:ext>
                </p:extLst>
              </p:nvPr>
            </p:nvGraphicFramePr>
            <p:xfrm>
              <a:off x="6025137" y="3958277"/>
              <a:ext cx="1080266" cy="607649"/>
            </p:xfrm>
            <a:graphic>
              <a:graphicData uri="http://schemas.microsoft.com/office/powerpoint/2016/sectionzoom">
                <psez:sectionZm>
                  <psez:sectionZmObj sectionId="{A1EAE639-9D8C-403B-9C52-4D29399BDAA1}">
                    <psez:zmPr id="{AAC065C4-64D1-42C8-9CF4-970BF5E1CEDA}" transitionDur="1000">
                      <p166:blipFill xmlns:p166="http://schemas.microsoft.com/office/powerpoint/2016/6/main">
                        <a:blip r:embed="rId53"/>
                        <a:stretch>
                          <a:fillRect/>
                        </a:stretch>
                      </p166:blipFill>
                      <p166:spPr xmlns:p166="http://schemas.microsoft.com/office/powerpoint/2016/6/main">
                        <a:xfrm>
                          <a:off x="0" y="0"/>
                          <a:ext cx="1080266" cy="607649"/>
                        </a:xfrm>
                        <a:prstGeom prst="rect">
                          <a:avLst/>
                        </a:prstGeom>
                        <a:ln w="3175">
                          <a:solidFill>
                            <a:prstClr val="ltGray"/>
                          </a:solidFill>
                        </a:ln>
                      </p166:spPr>
                    </psez:zmPr>
                  </psez:sectionZmObj>
                </psez:sectionZm>
              </a:graphicData>
            </a:graphic>
          </p:graphicFrame>
        </mc:Choice>
        <mc:Fallback xmlns="">
          <p:pic>
            <p:nvPicPr>
              <p:cNvPr id="9" name="Section Zoom 8">
                <a:hlinkClick r:id="rId54" action="ppaction://hlinksldjump"/>
                <a:extLst>
                  <a:ext uri="{FF2B5EF4-FFF2-40B4-BE49-F238E27FC236}">
                    <a16:creationId xmlns:a16="http://schemas.microsoft.com/office/drawing/2014/main" id="{89357745-A82B-468B-A1D2-69B90EE8B406}"/>
                  </a:ext>
                </a:extLst>
              </p:cNvPr>
              <p:cNvPicPr>
                <a:picLocks noGrp="1" noRot="1" noChangeAspect="1" noMove="1" noResize="1" noEditPoints="1" noAdjustHandles="1" noChangeArrowheads="1" noChangeShapeType="1"/>
              </p:cNvPicPr>
              <p:nvPr/>
            </p:nvPicPr>
            <p:blipFill>
              <a:blip r:embed="rId55"/>
              <a:stretch>
                <a:fillRect/>
              </a:stretch>
            </p:blipFill>
            <p:spPr>
              <a:xfrm>
                <a:off x="6025137" y="3958277"/>
                <a:ext cx="1080266" cy="607649"/>
              </a:xfrm>
              <a:prstGeom prst="rect">
                <a:avLst/>
              </a:prstGeom>
              <a:ln w="3175">
                <a:solidFill>
                  <a:prstClr val="ltGray"/>
                </a:solidFill>
              </a:ln>
            </p:spPr>
          </p:pic>
        </mc:Fallback>
      </mc:AlternateContent>
      <p:cxnSp>
        <p:nvCxnSpPr>
          <p:cNvPr id="67" name="Connector: Elbow 66">
            <a:extLst>
              <a:ext uri="{FF2B5EF4-FFF2-40B4-BE49-F238E27FC236}">
                <a16:creationId xmlns:a16="http://schemas.microsoft.com/office/drawing/2014/main" id="{9890F4BB-F030-4C81-B2B9-97A7DAE6EB9C}"/>
              </a:ext>
            </a:extLst>
          </p:cNvPr>
          <p:cNvCxnSpPr>
            <a:cxnSpLocks/>
            <a:stCxn id="9" idx="3"/>
            <a:endCxn id="17" idx="1"/>
          </p:cNvCxnSpPr>
          <p:nvPr/>
        </p:nvCxnSpPr>
        <p:spPr>
          <a:xfrm>
            <a:off x="7105403" y="4262102"/>
            <a:ext cx="2766004" cy="680940"/>
          </a:xfrm>
          <a:prstGeom prst="bentConnector3">
            <a:avLst>
              <a:gd name="adj1" fmla="val 50000"/>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6F1CBBCE-F7BE-4C80-ADB4-CA63B49D3B1D}"/>
                  </a:ext>
                </a:extLst>
              </p:cNvPr>
              <p:cNvGraphicFramePr>
                <a:graphicFrameLocks noChangeAspect="1"/>
              </p:cNvGraphicFramePr>
              <p:nvPr>
                <p:extLst>
                  <p:ext uri="{D42A27DB-BD31-4B8C-83A1-F6EECF244321}">
                    <p14:modId xmlns:p14="http://schemas.microsoft.com/office/powerpoint/2010/main" val="926561427"/>
                  </p:ext>
                </p:extLst>
              </p:nvPr>
            </p:nvGraphicFramePr>
            <p:xfrm>
              <a:off x="4513919" y="1829831"/>
              <a:ext cx="1379961" cy="776228"/>
            </p:xfrm>
            <a:graphic>
              <a:graphicData uri="http://schemas.microsoft.com/office/powerpoint/2016/sectionzoom">
                <psez:sectionZm>
                  <psez:sectionZmObj sectionId="{44AE3EA8-7B00-415D-9DAB-3C1F29A38045}">
                    <psez:zmPr id="{F5BE42EB-5FA5-4068-8BAA-F3205BA0E7FB}" transitionDur="1000">
                      <p166:blipFill xmlns:p166="http://schemas.microsoft.com/office/powerpoint/2016/6/main">
                        <a:blip r:embed="rId56"/>
                        <a:stretch>
                          <a:fillRect/>
                        </a:stretch>
                      </p166:blipFill>
                      <p166:spPr xmlns:p166="http://schemas.microsoft.com/office/powerpoint/2016/6/main">
                        <a:xfrm>
                          <a:off x="0" y="0"/>
                          <a:ext cx="1379961" cy="776228"/>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14" name="Section Zoom 13">
                <a:hlinkClick r:id="rId57" action="ppaction://hlinksldjump"/>
                <a:extLst>
                  <a:ext uri="{FF2B5EF4-FFF2-40B4-BE49-F238E27FC236}">
                    <a16:creationId xmlns:a16="http://schemas.microsoft.com/office/drawing/2014/main" id="{6F1CBBCE-F7BE-4C80-ADB4-CA63B49D3B1D}"/>
                  </a:ext>
                </a:extLst>
              </p:cNvPr>
              <p:cNvPicPr>
                <a:picLocks noGrp="1" noRot="1" noChangeAspect="1" noMove="1" noResize="1" noEditPoints="1" noAdjustHandles="1" noChangeArrowheads="1" noChangeShapeType="1"/>
              </p:cNvPicPr>
              <p:nvPr/>
            </p:nvPicPr>
            <p:blipFill>
              <a:blip r:embed="rId58"/>
              <a:stretch>
                <a:fillRect/>
              </a:stretch>
            </p:blipFill>
            <p:spPr>
              <a:xfrm>
                <a:off x="4513919" y="1829831"/>
                <a:ext cx="1379961" cy="77622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18292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8869" y="3241368"/>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7488"/>
      </p:ext>
    </p:extLst>
  </p:cSld>
  <p:clrMapOvr>
    <a:masterClrMapping/>
  </p:clrMapOvr>
  <p:transition>
    <p:fade/>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8869" y="3241368"/>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74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REDUCE VULNERABILITY COUNT AND SEVERITY</a:t>
              </a:r>
              <a:endPar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Security Development </a:t>
              </a:r>
              <a:b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SD3+C: </a:t>
              </a: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4"/>
                </a:rPr>
                <a:t>http://www.iso.org/</a:t>
              </a:r>
              <a:r>
                <a:rPr kumimoji="0" lang="en-US" sz="700" b="0" i="0" u="none" strike="noStrike" kern="1200" cap="none" spc="0" normalizeH="0" baseline="0" noProof="0">
                  <a:ln>
                    <a:noFill/>
                  </a:ln>
                  <a:solidFill>
                    <a:prstClr val="black"/>
                  </a:solidFill>
                  <a:effectLst/>
                  <a:uLnTx/>
                  <a:uFillTx/>
                  <a:latin typeface="Segoe UI"/>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latin typeface="Segoe UI"/>
                  <a:ea typeface="+mn-ea"/>
                  <a:cs typeface="+mn-cs"/>
                </a:rPr>
                <a:t> </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REDUCE TIME </a:t>
              </a:r>
              <a:b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OF EXPOSURE</a:t>
              </a:r>
              <a:endPar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latin typeface="Segoe UI"/>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INCREASE DIFFICULTY AND COST TO EXPLOIT</a:t>
              </a:r>
              <a:endPar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9"/>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1" name="Slide Zoom 50">
                <a:hlinkClick r:id="rId10"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11"/>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sym typeface="Wingdings" panose="05000000000000000000" pitchFamily="2" charset="2"/>
              </a:rPr>
              <a:t> </a:t>
            </a: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FROM BLOG: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7"/>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sym typeface="Wingdings" panose="05000000000000000000" pitchFamily="2" charset="2"/>
              </a:rPr>
              <a:t> </a:t>
            </a: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32E48704-703A-4969-8AC8-5CCFC18FE97A}"/>
              </a:ext>
            </a:extLst>
          </p:cNvPr>
          <p:cNvPicPr>
            <a:picLocks noChangeAspect="1"/>
          </p:cNvPicPr>
          <p:nvPr/>
        </p:nvPicPr>
        <p:blipFill>
          <a:blip r:embed="rId3"/>
          <a:stretch>
            <a:fillRect/>
          </a:stretch>
        </p:blipFill>
        <p:spPr>
          <a:xfrm>
            <a:off x="471979" y="1608807"/>
            <a:ext cx="11324625" cy="4146704"/>
          </a:xfrm>
          <a:prstGeom prst="rect">
            <a:avLst/>
          </a:prstGeom>
        </p:spPr>
      </p:pic>
      <p:sp>
        <p:nvSpPr>
          <p:cNvPr id="5" name="Rectangle 4">
            <a:extLst>
              <a:ext uri="{FF2B5EF4-FFF2-40B4-BE49-F238E27FC236}">
                <a16:creationId xmlns:a16="http://schemas.microsoft.com/office/drawing/2014/main" id="{0DB97875-C690-42BB-9ADF-8130AF7F0F85}"/>
              </a:ext>
            </a:extLst>
          </p:cNvPr>
          <p:cNvSpPr/>
          <p:nvPr/>
        </p:nvSpPr>
        <p:spPr bwMode="auto">
          <a:xfrm>
            <a:off x="0" y="1146875"/>
            <a:ext cx="12192000" cy="57111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ounded Rectangle 16"/>
          <p:cNvSpPr/>
          <p:nvPr/>
        </p:nvSpPr>
        <p:spPr>
          <a:xfrm>
            <a:off x="844547" y="1636073"/>
            <a:ext cx="10502905" cy="4090619"/>
          </a:xfrm>
          <a:prstGeom prst="roundRect">
            <a:avLst>
              <a:gd name="adj" fmla="val 0"/>
            </a:avLst>
          </a:prstGeom>
          <a:noFill/>
          <a:ln w="76200">
            <a:solidFill>
              <a:srgbClr val="E81123"/>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89621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6" name="Group 95"/>
          <p:cNvGrpSpPr/>
          <p:nvPr/>
        </p:nvGrpSpPr>
        <p:grpSpPr>
          <a:xfrm>
            <a:off x="1506871" y="2452353"/>
            <a:ext cx="2016956" cy="2794450"/>
            <a:chOff x="427037" y="2125662"/>
            <a:chExt cx="2057400" cy="2850485"/>
          </a:xfrm>
        </p:grpSpPr>
        <p:sp>
          <p:nvSpPr>
            <p:cNvPr id="4" name="Rectangle 3"/>
            <p:cNvSpPr/>
            <p:nvPr/>
          </p:nvSpPr>
          <p:spPr bwMode="auto">
            <a:xfrm>
              <a:off x="427037" y="2125662"/>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91" name="TextBox 90"/>
            <p:cNvSpPr txBox="1"/>
            <p:nvPr/>
          </p:nvSpPr>
          <p:spPr>
            <a:xfrm>
              <a:off x="706365" y="4348283"/>
              <a:ext cx="1498744" cy="627864"/>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1" i="0" strike="noStrike" kern="0" cap="none" spc="0" normalizeH="0" baseline="0" noProof="0">
                  <a:ln>
                    <a:noFill/>
                  </a:ln>
                  <a:gradFill>
                    <a:gsLst>
                      <a:gs pos="0">
                        <a:schemeClr val="tx2"/>
                      </a:gs>
                      <a:gs pos="100000">
                        <a:schemeClr val="tx1"/>
                      </a:gs>
                    </a:gsLst>
                    <a:lin ang="5400000" scaled="0"/>
                  </a:gradFill>
                  <a:effectLst/>
                  <a:uLnTx/>
                  <a:uFillTx/>
                </a:rPr>
                <a:t>O</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bserve</a:t>
              </a:r>
            </a:p>
          </p:txBody>
        </p:sp>
      </p:grpSp>
      <p:sp>
        <p:nvSpPr>
          <p:cNvPr id="77" name="Rectangle 76"/>
          <p:cNvSpPr/>
          <p:nvPr/>
        </p:nvSpPr>
        <p:spPr bwMode="auto">
          <a:xfrm>
            <a:off x="8654373" y="2457452"/>
            <a:ext cx="2016956" cy="20169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78" name="Oval 77"/>
          <p:cNvSpPr/>
          <p:nvPr/>
        </p:nvSpPr>
        <p:spPr bwMode="auto">
          <a:xfrm>
            <a:off x="8757473" y="3452526"/>
            <a:ext cx="316716" cy="316716"/>
          </a:xfrm>
          <a:prstGeom prst="ellipse">
            <a:avLst/>
          </a:prstGeom>
          <a:noFill/>
          <a:ln>
            <a:solidFill>
              <a:srgbClr val="FF0000"/>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p:cNvSpPr/>
          <p:nvPr/>
        </p:nvSpPr>
        <p:spPr bwMode="auto">
          <a:xfrm>
            <a:off x="9401393" y="2478770"/>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Rectangle 79"/>
          <p:cNvSpPr/>
          <p:nvPr/>
        </p:nvSpPr>
        <p:spPr bwMode="auto">
          <a:xfrm>
            <a:off x="9401393" y="2756261"/>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bwMode="auto">
          <a:xfrm>
            <a:off x="9401393" y="3033752"/>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Rectangle 81"/>
          <p:cNvSpPr/>
          <p:nvPr/>
        </p:nvSpPr>
        <p:spPr bwMode="auto">
          <a:xfrm>
            <a:off x="9401393" y="392861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p:cNvSpPr/>
          <p:nvPr/>
        </p:nvSpPr>
        <p:spPr bwMode="auto">
          <a:xfrm>
            <a:off x="9401393" y="420610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85" name="Connector: Elbow 84"/>
          <p:cNvCxnSpPr>
            <a:stCxn id="78" idx="6"/>
            <a:endCxn id="88" idx="2"/>
          </p:cNvCxnSpPr>
          <p:nvPr/>
        </p:nvCxnSpPr>
        <p:spPr>
          <a:xfrm>
            <a:off x="9074189" y="3610884"/>
            <a:ext cx="1229038" cy="228265"/>
          </a:xfrm>
          <a:prstGeom prst="bentConnector4">
            <a:avLst>
              <a:gd name="adj1" fmla="val 14934"/>
              <a:gd name="adj2" fmla="val 100000"/>
            </a:avLst>
          </a:prstGeom>
          <a:ln w="57150">
            <a:solidFill>
              <a:schemeClr val="tx1">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bwMode="auto">
          <a:xfrm>
            <a:off x="9401393" y="3413314"/>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Star: 5 Points 87"/>
          <p:cNvSpPr/>
          <p:nvPr/>
        </p:nvSpPr>
        <p:spPr bwMode="auto">
          <a:xfrm>
            <a:off x="10225653" y="3446798"/>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2" name="Group 101"/>
          <p:cNvGrpSpPr/>
          <p:nvPr/>
        </p:nvGrpSpPr>
        <p:grpSpPr>
          <a:xfrm>
            <a:off x="6272096" y="2441885"/>
            <a:ext cx="2016956" cy="2016956"/>
            <a:chOff x="6520673" y="2114984"/>
            <a:chExt cx="2057400" cy="2057400"/>
          </a:xfrm>
        </p:grpSpPr>
        <p:sp>
          <p:nvSpPr>
            <p:cNvPr id="63" name="Rectangle 62"/>
            <p:cNvSpPr/>
            <p:nvPr/>
          </p:nvSpPr>
          <p:spPr bwMode="auto">
            <a:xfrm>
              <a:off x="6520673" y="2114984"/>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65" name="Oval 64"/>
            <p:cNvSpPr/>
            <p:nvPr/>
          </p:nvSpPr>
          <p:spPr bwMode="auto">
            <a:xfrm>
              <a:off x="6625840" y="3130010"/>
              <a:ext cx="323067" cy="323067"/>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7282673" y="2136729"/>
              <a:ext cx="609600" cy="2023285"/>
              <a:chOff x="7282673" y="2136729"/>
              <a:chExt cx="609600" cy="2023285"/>
            </a:xfrm>
          </p:grpSpPr>
          <p:sp>
            <p:nvSpPr>
              <p:cNvPr id="66" name="Rectangle 65"/>
              <p:cNvSpPr/>
              <p:nvPr/>
            </p:nvSpPr>
            <p:spPr bwMode="auto">
              <a:xfrm>
                <a:off x="7282673" y="213672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7" name="Rectangle 66"/>
              <p:cNvSpPr/>
              <p:nvPr/>
            </p:nvSpPr>
            <p:spPr bwMode="auto">
              <a:xfrm>
                <a:off x="7282673" y="2419784"/>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8" name="Rectangle 67"/>
              <p:cNvSpPr/>
              <p:nvPr/>
            </p:nvSpPr>
            <p:spPr bwMode="auto">
              <a:xfrm>
                <a:off x="7282673" y="270283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7282673" y="3615649"/>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sp>
            <p:nvSpPr>
              <p:cNvPr id="71" name="Rectangle 70"/>
              <p:cNvSpPr/>
              <p:nvPr/>
            </p:nvSpPr>
            <p:spPr bwMode="auto">
              <a:xfrm>
                <a:off x="7282673" y="3898704"/>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chemeClr val="tx2"/>
                      </a:gs>
                      <a:gs pos="100000">
                        <a:schemeClr val="tx1"/>
                      </a:gs>
                    </a:gsLst>
                    <a:lin ang="5400000" scaled="0"/>
                  </a:gradFill>
                  <a:effectLst/>
                  <a:uLnTx/>
                  <a:uFillTx/>
                  <a:ea typeface="Segoe UI" pitchFamily="34" charset="0"/>
                  <a:cs typeface="Segoe UI" pitchFamily="34" charset="0"/>
                </a:endParaRPr>
              </a:p>
            </p:txBody>
          </p:sp>
        </p:grpSp>
      </p:grpSp>
      <p:cxnSp>
        <p:nvCxnSpPr>
          <p:cNvPr id="72" name="Connector: Elbow 71"/>
          <p:cNvCxnSpPr>
            <a:stCxn id="65" idx="6"/>
            <a:endCxn id="73" idx="0"/>
          </p:cNvCxnSpPr>
          <p:nvPr/>
        </p:nvCxnSpPr>
        <p:spPr>
          <a:xfrm flipV="1">
            <a:off x="6691912" y="3431230"/>
            <a:ext cx="1354557" cy="164086"/>
          </a:xfrm>
          <a:prstGeom prst="bentConnector4">
            <a:avLst>
              <a:gd name="adj1" fmla="val 14010"/>
              <a:gd name="adj2" fmla="val 172083"/>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itle 75"/>
          <p:cNvSpPr>
            <a:spLocks noGrp="1"/>
          </p:cNvSpPr>
          <p:nvPr>
            <p:ph type="title"/>
          </p:nvPr>
        </p:nvSpPr>
        <p:spPr/>
        <p:txBody>
          <a:bodyPr/>
          <a:lstStyle/>
          <a:p>
            <a:r>
              <a:rPr lang="en-US" dirty="0"/>
              <a:t>Rapidly detect and respond</a:t>
            </a:r>
          </a:p>
        </p:txBody>
      </p:sp>
      <p:sp>
        <p:nvSpPr>
          <p:cNvPr id="8" name="Oval 7"/>
          <p:cNvSpPr/>
          <p:nvPr/>
        </p:nvSpPr>
        <p:spPr bwMode="auto">
          <a:xfrm>
            <a:off x="1609971" y="3447426"/>
            <a:ext cx="316716" cy="316716"/>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2253891" y="2438947"/>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2253891" y="2713878"/>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2253891" y="298880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2253891" y="393309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p:cNvSpPr/>
          <p:nvPr/>
        </p:nvSpPr>
        <p:spPr bwMode="auto">
          <a:xfrm>
            <a:off x="2253891" y="3408214"/>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p:cNvSpPr/>
          <p:nvPr/>
        </p:nvSpPr>
        <p:spPr bwMode="auto">
          <a:xfrm>
            <a:off x="2253891" y="4201009"/>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3889650" y="2438947"/>
            <a:ext cx="2016956" cy="2016956"/>
            <a:chOff x="3475037" y="2111988"/>
            <a:chExt cx="2057400" cy="2057400"/>
          </a:xfrm>
        </p:grpSpPr>
        <p:sp>
          <p:nvSpPr>
            <p:cNvPr id="24" name="Rectangle 23"/>
            <p:cNvSpPr/>
            <p:nvPr/>
          </p:nvSpPr>
          <p:spPr bwMode="auto">
            <a:xfrm>
              <a:off x="3475037" y="2111988"/>
              <a:ext cx="2057400" cy="2057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cs typeface="Segoe UI" pitchFamily="34" charset="0"/>
              </a:endParaRPr>
            </a:p>
          </p:txBody>
        </p:sp>
        <p:sp>
          <p:nvSpPr>
            <p:cNvPr id="26" name="Oval 25"/>
            <p:cNvSpPr/>
            <p:nvPr/>
          </p:nvSpPr>
          <p:spPr bwMode="auto">
            <a:xfrm>
              <a:off x="3580204" y="3127014"/>
              <a:ext cx="323067" cy="323067"/>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p:cNvSpPr/>
            <p:nvPr/>
          </p:nvSpPr>
          <p:spPr bwMode="auto">
            <a:xfrm>
              <a:off x="4237037" y="2125795"/>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bwMode="auto">
            <a:xfrm>
              <a:off x="4237037" y="2400298"/>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4237037" y="2673655"/>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4237037" y="3612653"/>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Rectangle 30"/>
            <p:cNvSpPr/>
            <p:nvPr/>
          </p:nvSpPr>
          <p:spPr bwMode="auto">
            <a:xfrm>
              <a:off x="4237037" y="3087016"/>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4237037" y="3895708"/>
              <a:ext cx="609600" cy="2613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Star: 5 Points 45"/>
            <p:cNvSpPr/>
            <p:nvPr/>
          </p:nvSpPr>
          <p:spPr bwMode="auto">
            <a:xfrm>
              <a:off x="5077824" y="3121172"/>
              <a:ext cx="414331" cy="400219"/>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6" name="Connector: Elbow 55"/>
          <p:cNvCxnSpPr>
            <a:stCxn id="26" idx="6"/>
            <a:endCxn id="46" idx="2"/>
          </p:cNvCxnSpPr>
          <p:nvPr/>
        </p:nvCxnSpPr>
        <p:spPr>
          <a:xfrm>
            <a:off x="4309466" y="3592378"/>
            <a:ext cx="1229039" cy="228266"/>
          </a:xfrm>
          <a:prstGeom prst="bentConnector4">
            <a:avLst>
              <a:gd name="adj1" fmla="val 46844"/>
              <a:gd name="adj2" fmla="val 200146"/>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6835075" y="3271420"/>
            <a:ext cx="1306889" cy="302579"/>
          </a:xfrm>
          <a:prstGeom prst="rect">
            <a:avLst/>
          </a:prstGeom>
          <a:solidFill>
            <a:schemeClr val="tx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Rectangle 69"/>
          <p:cNvSpPr/>
          <p:nvPr/>
        </p:nvSpPr>
        <p:spPr bwMode="auto">
          <a:xfrm>
            <a:off x="7019116" y="3397746"/>
            <a:ext cx="597617" cy="256173"/>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Star: 5 Points 72"/>
          <p:cNvSpPr/>
          <p:nvPr/>
        </p:nvSpPr>
        <p:spPr bwMode="auto">
          <a:xfrm>
            <a:off x="7843376" y="3431231"/>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Oval 88"/>
          <p:cNvSpPr/>
          <p:nvPr/>
        </p:nvSpPr>
        <p:spPr bwMode="auto">
          <a:xfrm>
            <a:off x="10249126" y="3615318"/>
            <a:ext cx="316716" cy="316716"/>
          </a:xfrm>
          <a:prstGeom prst="ellipse">
            <a:avLst/>
          </a:prstGeom>
          <a:solidFill>
            <a:srgbClr val="FF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TextBox 91"/>
          <p:cNvSpPr txBox="1"/>
          <p:nvPr/>
        </p:nvSpPr>
        <p:spPr>
          <a:xfrm>
            <a:off x="4324146" y="4657234"/>
            <a:ext cx="1199677" cy="61552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O</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rient</a:t>
            </a:r>
          </a:p>
        </p:txBody>
      </p:sp>
      <p:sp>
        <p:nvSpPr>
          <p:cNvPr id="93" name="TextBox 92"/>
          <p:cNvSpPr txBox="1"/>
          <p:nvPr/>
        </p:nvSpPr>
        <p:spPr>
          <a:xfrm>
            <a:off x="6634549" y="4657234"/>
            <a:ext cx="1279823" cy="61552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D</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ecide</a:t>
            </a:r>
          </a:p>
        </p:txBody>
      </p:sp>
      <p:sp>
        <p:nvSpPr>
          <p:cNvPr id="94" name="TextBox 93"/>
          <p:cNvSpPr txBox="1"/>
          <p:nvPr/>
        </p:nvSpPr>
        <p:spPr>
          <a:xfrm>
            <a:off x="9300729" y="4631281"/>
            <a:ext cx="815722" cy="61551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lang="en-US" sz="2353" b="1" kern="0">
                <a:gradFill>
                  <a:gsLst>
                    <a:gs pos="0">
                      <a:schemeClr val="tx2"/>
                    </a:gs>
                    <a:gs pos="100000">
                      <a:schemeClr val="tx1"/>
                    </a:gs>
                  </a:gsLst>
                  <a:lin ang="5400000" scaled="0"/>
                </a:gradFill>
              </a:rPr>
              <a:t>A</a:t>
            </a:r>
            <a:r>
              <a:rPr kumimoji="0" lang="en-US" sz="2353" b="0" i="0" u="none" strike="noStrike" kern="0" cap="none" spc="0" normalizeH="0" baseline="0" noProof="0">
                <a:ln>
                  <a:noFill/>
                </a:ln>
                <a:gradFill>
                  <a:gsLst>
                    <a:gs pos="0">
                      <a:schemeClr val="tx2"/>
                    </a:gs>
                    <a:gs pos="100000">
                      <a:schemeClr val="tx1"/>
                    </a:gs>
                  </a:gsLst>
                  <a:lin ang="5400000" scaled="0"/>
                </a:gradFill>
                <a:effectLst/>
                <a:uLnTx/>
                <a:uFillTx/>
              </a:rPr>
              <a:t>ct</a:t>
            </a:r>
          </a:p>
        </p:txBody>
      </p:sp>
      <p:sp>
        <p:nvSpPr>
          <p:cNvPr id="95" name="Star: 5 Points 94"/>
          <p:cNvSpPr/>
          <p:nvPr/>
        </p:nvSpPr>
        <p:spPr bwMode="auto">
          <a:xfrm>
            <a:off x="3032745" y="3409607"/>
            <a:ext cx="406186" cy="39235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3" name="Connector: Elbow 42"/>
          <p:cNvCxnSpPr>
            <a:stCxn id="26" idx="6"/>
            <a:endCxn id="46" idx="0"/>
          </p:cNvCxnSpPr>
          <p:nvPr/>
        </p:nvCxnSpPr>
        <p:spPr>
          <a:xfrm flipV="1">
            <a:off x="4309466" y="3428293"/>
            <a:ext cx="1354557" cy="164085"/>
          </a:xfrm>
          <a:prstGeom prst="bentConnector4">
            <a:avLst>
              <a:gd name="adj1" fmla="val 42503"/>
              <a:gd name="adj2" fmla="val 239318"/>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p:cNvCxnSpPr/>
          <p:nvPr/>
        </p:nvCxnSpPr>
        <p:spPr>
          <a:xfrm>
            <a:off x="6691912" y="3595317"/>
            <a:ext cx="1229038" cy="228265"/>
          </a:xfrm>
          <a:prstGeom prst="bentConnector4">
            <a:avLst>
              <a:gd name="adj1" fmla="val 14934"/>
              <a:gd name="adj2" fmla="val 100000"/>
            </a:avLst>
          </a:prstGeom>
          <a:ln w="381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stCxn id="65" idx="6"/>
            <a:endCxn id="73" idx="2"/>
          </p:cNvCxnSpPr>
          <p:nvPr/>
        </p:nvCxnSpPr>
        <p:spPr>
          <a:xfrm>
            <a:off x="6691912" y="3595316"/>
            <a:ext cx="1229038" cy="228265"/>
          </a:xfrm>
          <a:prstGeom prst="bentConnector4">
            <a:avLst>
              <a:gd name="adj1" fmla="val 14934"/>
              <a:gd name="adj2" fmla="val 100000"/>
            </a:avLst>
          </a:prstGeom>
          <a:ln w="5715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39969" y="1754197"/>
            <a:ext cx="11386635" cy="6278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u="none" strike="noStrike" kern="0" cap="none" spc="0" normalizeH="0" baseline="0" noProof="0">
                <a:ln>
                  <a:noFill/>
                </a:ln>
                <a:gradFill>
                  <a:gsLst>
                    <a:gs pos="0">
                      <a:srgbClr val="E81123"/>
                    </a:gs>
                    <a:gs pos="100000">
                      <a:srgbClr val="E81123"/>
                    </a:gs>
                  </a:gsLst>
                  <a:lin ang="5400000" scaled="1"/>
                </a:gradFill>
                <a:effectLst/>
                <a:uLnTx/>
                <a:uFillTx/>
              </a:rPr>
              <a:t>HUMAN ATTACKER DECISION CYCLE</a:t>
            </a:r>
          </a:p>
        </p:txBody>
      </p:sp>
      <p:grpSp>
        <p:nvGrpSpPr>
          <p:cNvPr id="62" name="Group 61">
            <a:extLst>
              <a:ext uri="{FF2B5EF4-FFF2-40B4-BE49-F238E27FC236}">
                <a16:creationId xmlns:a16="http://schemas.microsoft.com/office/drawing/2014/main" id="{893577FA-69B3-4071-A793-D1E5244A7F33}"/>
              </a:ext>
            </a:extLst>
          </p:cNvPr>
          <p:cNvGrpSpPr/>
          <p:nvPr/>
        </p:nvGrpSpPr>
        <p:grpSpPr>
          <a:xfrm>
            <a:off x="5361865" y="4978404"/>
            <a:ext cx="1510185" cy="1510185"/>
            <a:chOff x="568549" y="3165243"/>
            <a:chExt cx="749586" cy="749586"/>
          </a:xfrm>
        </p:grpSpPr>
        <p:sp>
          <p:nvSpPr>
            <p:cNvPr id="64" name="Oval 63">
              <a:extLst>
                <a:ext uri="{FF2B5EF4-FFF2-40B4-BE49-F238E27FC236}">
                  <a16:creationId xmlns:a16="http://schemas.microsoft.com/office/drawing/2014/main" id="{4D4AE9E1-48DF-436B-BD51-239D1A60AEDE}"/>
                </a:ext>
              </a:extLst>
            </p:cNvPr>
            <p:cNvSpPr/>
            <p:nvPr/>
          </p:nvSpPr>
          <p:spPr bwMode="auto">
            <a:xfrm>
              <a:off x="568549" y="3165243"/>
              <a:ext cx="749586" cy="749586"/>
            </a:xfrm>
            <a:prstGeom prst="ellipse">
              <a:avLst/>
            </a:prstGeom>
            <a:solidFill>
              <a:srgbClr val="EAEAEA"/>
            </a:solid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12">
              <a:extLst>
                <a:ext uri="{FF2B5EF4-FFF2-40B4-BE49-F238E27FC236}">
                  <a16:creationId xmlns:a16="http://schemas.microsoft.com/office/drawing/2014/main" id="{35F1A198-5D0F-4996-8333-426012B2D470}"/>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73F980A3-E577-475E-9BA6-6DE0A5DA30F8}"/>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0" name="Freeform 11">
              <a:extLst>
                <a:ext uri="{FF2B5EF4-FFF2-40B4-BE49-F238E27FC236}">
                  <a16:creationId xmlns:a16="http://schemas.microsoft.com/office/drawing/2014/main" id="{026E4157-B420-4BCE-A1FA-9F67A63A0413}"/>
                </a:ext>
              </a:extLst>
            </p:cNvPr>
            <p:cNvSpPr>
              <a:spLocks/>
            </p:cNvSpPr>
            <p:nvPr/>
          </p:nvSpPr>
          <p:spPr bwMode="auto">
            <a:xfrm>
              <a:off x="822718" y="3757150"/>
              <a:ext cx="239830" cy="25390"/>
            </a:xfrm>
            <a:prstGeom prst="roundRect">
              <a:avLst/>
            </a:prstGeom>
            <a:solidFill>
              <a:srgbClr val="EAEAEA"/>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Shape 98">
              <a:extLst>
                <a:ext uri="{FF2B5EF4-FFF2-40B4-BE49-F238E27FC236}">
                  <a16:creationId xmlns:a16="http://schemas.microsoft.com/office/drawing/2014/main" id="{DD1B5491-665B-4071-8882-5E82328DC29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146372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12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750"/>
                                        <p:tgtEl>
                                          <p:spTgt spid="43"/>
                                        </p:tgtEl>
                                      </p:cBhvr>
                                    </p:animEffect>
                                  </p:childTnLst>
                                </p:cTn>
                              </p:par>
                              <p:par>
                                <p:cTn id="51" presetID="22" presetClass="entr" presetSubtype="8" fill="hold" nodeType="withEffect">
                                  <p:stCondLst>
                                    <p:cond delay="50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75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ntr" presetSubtype="0" fill="hold"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500"/>
                                        <p:tgtEl>
                                          <p:spTgt spid="98"/>
                                        </p:tgtEl>
                                      </p:cBhvr>
                                    </p:animEffect>
                                  </p:childTnLst>
                                </p:cTn>
                              </p:par>
                              <p:par>
                                <p:cTn id="65" presetID="10"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75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500"/>
                                        <p:tgtEl>
                                          <p:spTgt spid="8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500"/>
                                        <p:tgtEl>
                                          <p:spTgt spid="88"/>
                                        </p:tgtEl>
                                      </p:cBhvr>
                                    </p:animEffect>
                                  </p:childTnLst>
                                </p:cTn>
                              </p:par>
                              <p:par>
                                <p:cTn id="116" presetID="10" presetClass="entr" presetSubtype="0" fill="hold" grpId="0" nodeType="withEffect">
                                  <p:stCondLst>
                                    <p:cond delay="25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par>
                                <p:cTn id="119" presetID="0" presetClass="path" presetSubtype="0" accel="50000" decel="50000" fill="hold" grpId="1" nodeType="withEffect">
                                  <p:stCondLst>
                                    <p:cond delay="250"/>
                                  </p:stCondLst>
                                  <p:childTnLst>
                                    <p:animMotion origin="layout" path="M -0.12305 -0.02407 L -0.09441 -0.02268 C -0.09441 -0.01227 -0.09427 -0.00162 -0.09427 0.00903 L 0.0013 0.00278 " pathEditMode="relative" rAng="0" ptsTypes="AAAA">
                                      <p:cBhvr>
                                        <p:cTn id="120" dur="2000" fill="hold"/>
                                        <p:tgtEl>
                                          <p:spTgt spid="89"/>
                                        </p:tgtEl>
                                        <p:attrNameLst>
                                          <p:attrName>ppt_x</p:attrName>
                                          <p:attrName>ppt_y</p:attrName>
                                        </p:attrNameLst>
                                      </p:cBhvr>
                                      <p:rCtr x="6211" y="1644"/>
                                    </p:animMotion>
                                  </p:childTnLst>
                                </p:cTn>
                              </p:par>
                            </p:childTnLst>
                          </p:cTn>
                        </p:par>
                        <p:par>
                          <p:cTn id="121" fill="hold">
                            <p:stCondLst>
                              <p:cond delay="2250"/>
                            </p:stCondLst>
                            <p:childTnLst>
                              <p:par>
                                <p:cTn id="122" presetID="21" presetClass="entr" presetSubtype="1" fill="hold" grpId="0" nodeType="afterEffect">
                                  <p:stCondLst>
                                    <p:cond delay="0"/>
                                  </p:stCondLst>
                                  <p:childTnLst>
                                    <p:set>
                                      <p:cBhvr>
                                        <p:cTn id="123" dur="1" fill="hold">
                                          <p:stCondLst>
                                            <p:cond delay="0"/>
                                          </p:stCondLst>
                                        </p:cTn>
                                        <p:tgtEl>
                                          <p:spTgt spid="103"/>
                                        </p:tgtEl>
                                        <p:attrNameLst>
                                          <p:attrName>style.visibility</p:attrName>
                                        </p:attrNameLst>
                                      </p:cBhvr>
                                      <p:to>
                                        <p:strVal val="visible"/>
                                      </p:to>
                                    </p:set>
                                    <p:animEffect transition="in" filter="wheel(1)">
                                      <p:cBhvr>
                                        <p:cTn id="124" dur="1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77" grpId="0" animBg="1"/>
      <p:bldP spid="78" grpId="0" animBg="1"/>
      <p:bldP spid="79" grpId="0" animBg="1"/>
      <p:bldP spid="80" grpId="0" animBg="1"/>
      <p:bldP spid="81" grpId="0" animBg="1"/>
      <p:bldP spid="82" grpId="0" animBg="1"/>
      <p:bldP spid="83" grpId="0" animBg="1"/>
      <p:bldP spid="87" grpId="0" animBg="1"/>
      <p:bldP spid="88" grpId="0" animBg="1"/>
      <p:bldP spid="8" grpId="0" animBg="1"/>
      <p:bldP spid="9" grpId="0" animBg="1"/>
      <p:bldP spid="10" grpId="0" animBg="1"/>
      <p:bldP spid="11" grpId="0" animBg="1"/>
      <p:bldP spid="12" grpId="0" animBg="1"/>
      <p:bldP spid="13" grpId="0" animBg="1"/>
      <p:bldP spid="14" grpId="0" animBg="1"/>
      <p:bldP spid="75" grpId="0" animBg="1"/>
      <p:bldP spid="70" grpId="0" animBg="1"/>
      <p:bldP spid="73" grpId="0" animBg="1"/>
      <p:bldP spid="89" grpId="0" animBg="1"/>
      <p:bldP spid="89" grpId="1" animBg="1"/>
      <p:bldP spid="92" grpId="0"/>
      <p:bldP spid="93" grpId="0"/>
      <p:bldP spid="94" grpId="0"/>
      <p:bldP spid="95"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stCxn id="473" idx="3"/>
            <a:endCxn id="92" idx="1"/>
          </p:cNvCxnSpPr>
          <p:nvPr/>
        </p:nvCxnSpPr>
        <p:spPr>
          <a:xfrm flipH="1">
            <a:off x="292459" y="1998162"/>
            <a:ext cx="9641306" cy="1392987"/>
          </a:xfrm>
          <a:prstGeom prst="bentConnector5">
            <a:avLst>
              <a:gd name="adj1" fmla="val 2071"/>
              <a:gd name="adj2" fmla="val 3995"/>
              <a:gd name="adj3" fmla="val 101170"/>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8" name="Rectangle 115">
            <a:extLst>
              <a:ext uri="{FF2B5EF4-FFF2-40B4-BE49-F238E27FC236}">
                <a16:creationId xmlns:a16="http://schemas.microsoft.com/office/drawing/2014/main" id="{42A0F5D8-AE11-4349-9ED6-56B7958053B9}"/>
              </a:ext>
            </a:extLst>
          </p:cNvPr>
          <p:cNvSpPr/>
          <p:nvPr/>
        </p:nvSpPr>
        <p:spPr bwMode="auto">
          <a:xfrm flipH="1">
            <a:off x="2774733" y="3555791"/>
            <a:ext cx="107755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8" name="Rectangle 577">
            <a:extLst>
              <a:ext uri="{FF2B5EF4-FFF2-40B4-BE49-F238E27FC236}">
                <a16:creationId xmlns:a16="http://schemas.microsoft.com/office/drawing/2014/main" id="{DFA51ABB-3787-409C-B793-B8E6738B4F4D}"/>
              </a:ext>
            </a:extLst>
          </p:cNvPr>
          <p:cNvSpPr/>
          <p:nvPr/>
        </p:nvSpPr>
        <p:spPr bwMode="auto">
          <a:xfrm>
            <a:off x="133824" y="106851"/>
            <a:ext cx="4441101" cy="176294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027330"/>
            <a:ext cx="0" cy="22039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5" name="Rectangle 644">
            <a:hlinkClick r:id="rId3" tooltip="Shielded VMs and guarded fabric protect sensitive workloads by isolating sensitive VMs from fabric administrators and restricting them to only healthy and approved hosts in the fabric. "/>
            <a:extLst>
              <a:ext uri="{FF2B5EF4-FFF2-40B4-BE49-F238E27FC236}">
                <a16:creationId xmlns:a16="http://schemas.microsoft.com/office/drawing/2014/main" id="{4AA83B87-AF73-43B9-A5A9-FBEE0D48F27C}"/>
              </a:ext>
            </a:extLst>
          </p:cNvPr>
          <p:cNvSpPr/>
          <p:nvPr/>
        </p:nvSpPr>
        <p:spPr>
          <a:xfrm>
            <a:off x="2461532" y="4529042"/>
            <a:ext cx="860784" cy="474872"/>
          </a:xfrm>
          <a:prstGeom prst="rect">
            <a:avLst/>
          </a:prstGeom>
          <a:solidFill>
            <a:schemeClr val="bg1">
              <a:lumMod val="85000"/>
              <a:alpha val="58000"/>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45720" rIns="0" rtlCol="0" anchor="ctr" anchorCtr="0">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VMs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27951" y="3451617"/>
            <a:ext cx="950035"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17" name="Group 116">
            <a:extLst>
              <a:ext uri="{FF2B5EF4-FFF2-40B4-BE49-F238E27FC236}">
                <a16:creationId xmlns:a16="http://schemas.microsoft.com/office/drawing/2014/main" id="{0A9E273B-5B93-4B15-A8B3-F722EB239E57}"/>
              </a:ext>
            </a:extLst>
          </p:cNvPr>
          <p:cNvGrpSpPr/>
          <p:nvPr/>
        </p:nvGrpSpPr>
        <p:grpSpPr>
          <a:xfrm>
            <a:off x="3052944" y="4932195"/>
            <a:ext cx="2619505" cy="97947"/>
            <a:chOff x="864547" y="4577223"/>
            <a:chExt cx="3198870" cy="108149"/>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864547" y="4685116"/>
              <a:ext cx="3198870"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896302" y="4591389"/>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146073" y="1715688"/>
            <a:ext cx="2231585" cy="220928"/>
          </a:xfrm>
          <a:prstGeom prst="bentConnector3">
            <a:avLst>
              <a:gd name="adj1" fmla="val 92904"/>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804">
            <a:hlinkClick r:id="rId4"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9091" y="6482805"/>
            <a:ext cx="6208871" cy="211725"/>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43" name="TextBox 42">
            <a:extLst>
              <a:ext uri="{FF2B5EF4-FFF2-40B4-BE49-F238E27FC236}">
                <a16:creationId xmlns:a16="http://schemas.microsoft.com/office/drawing/2014/main" id="{2191215E-3CE0-4784-AFC2-9A50F6E3D8DA}"/>
              </a:ext>
            </a:extLst>
          </p:cNvPr>
          <p:cNvSpPr txBox="1"/>
          <p:nvPr/>
        </p:nvSpPr>
        <p:spPr>
          <a:xfrm>
            <a:off x="481383" y="2389532"/>
            <a:ext cx="1095172" cy="4001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862636" y="501396"/>
            <a:ext cx="7628733" cy="1438770"/>
          </a:xfrm>
          <a:prstGeom prst="bentConnector3">
            <a:avLst>
              <a:gd name="adj1" fmla="val 2854"/>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5" tooltip="System Center Configuration Manager + Intune provide management of Windows, Mac OS X devices, and mobile devices running Android, iOS, and Windows. "/>
            <a:extLst>
              <a:ext uri="{FF2B5EF4-FFF2-40B4-BE49-F238E27FC236}">
                <a16:creationId xmlns:a16="http://schemas.microsoft.com/office/drawing/2014/main" id="{51E6FFD1-9711-4B01-BA9F-47D97A6ECFF8}"/>
              </a:ext>
            </a:extLst>
          </p:cNvPr>
          <p:cNvSpPr/>
          <p:nvPr/>
        </p:nvSpPr>
        <p:spPr>
          <a:xfrm>
            <a:off x="295763" y="4455810"/>
            <a:ext cx="1488012"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sp>
        <p:nvSpPr>
          <p:cNvPr id="390" name="Rectangle 389">
            <a:hlinkClick r:id="rId12"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Lockbox</a:t>
            </a:r>
          </a:p>
        </p:txBody>
      </p:sp>
      <p:pic>
        <p:nvPicPr>
          <p:cNvPr id="391" name="Picture 390">
            <a:extLst>
              <a:ext uri="{FF2B5EF4-FFF2-40B4-BE49-F238E27FC236}">
                <a16:creationId xmlns:a16="http://schemas.microsoft.com/office/drawing/2014/main" id="{06881605-34BF-4919-9AD0-FBBD14D3CC3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8130" y="912738"/>
            <a:ext cx="92139" cy="105551"/>
          </a:xfrm>
          <a:prstGeom prst="rect">
            <a:avLst/>
          </a:prstGeom>
        </p:spPr>
      </p:pic>
      <p:sp>
        <p:nvSpPr>
          <p:cNvPr id="392" name="Rectangle 391">
            <a:hlinkClick r:id="rId14" tooltip="Provides capabilities powered by Microsoft Cloud App Security—to give you greater visibility and control over your Office 365 environment including Threat detection, Enhanced control, and Discovery of productivity application usage.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pic>
        <p:nvPicPr>
          <p:cNvPr id="393" name="Picture 392">
            <a:extLst>
              <a:ext uri="{FF2B5EF4-FFF2-40B4-BE49-F238E27FC236}">
                <a16:creationId xmlns:a16="http://schemas.microsoft.com/office/drawing/2014/main" id="{063418C1-326A-43A2-994D-7437EB4D71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61416" y="679531"/>
            <a:ext cx="92139" cy="105551"/>
          </a:xfrm>
          <a:prstGeom prst="rect">
            <a:avLst/>
          </a:prstGeom>
        </p:spPr>
      </p:pic>
      <p:sp>
        <p:nvSpPr>
          <p:cNvPr id="394" name="Rectangle 393">
            <a:extLst>
              <a:ext uri="{FF2B5EF4-FFF2-40B4-BE49-F238E27FC236}">
                <a16:creationId xmlns:a16="http://schemas.microsoft.com/office/drawing/2014/main" id="{3E92F583-F400-4B87-A257-E0D0357919B1}"/>
              </a:ext>
            </a:extLst>
          </p:cNvPr>
          <p:cNvSpPr/>
          <p:nvPr/>
        </p:nvSpPr>
        <p:spPr>
          <a:xfrm>
            <a:off x="6451931" y="927645"/>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5"/>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6"/>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18"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232F512B-4073-48D9-888F-D4C61A9BEAB4}"/>
              </a:ext>
            </a:extLst>
          </p:cNvPr>
          <p:cNvSpPr/>
          <p:nvPr/>
        </p:nvSpPr>
        <p:spPr>
          <a:xfrm>
            <a:off x="10445389" y="1543651"/>
            <a:ext cx="1499616" cy="294043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398" name="Rectangle 397">
            <a:hlinkClick r:id="rId19"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21"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22"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23"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18"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5" name="Rectangle 414">
            <a:hlinkClick r:id="rId25"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6"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1081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421" name="Rectangle 420">
            <a:hlinkClick r:id="rId2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8305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2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9065734" y="3832298"/>
            <a:ext cx="940376" cy="35987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23" name="Group 422">
            <a:extLst>
              <a:ext uri="{FF2B5EF4-FFF2-40B4-BE49-F238E27FC236}">
                <a16:creationId xmlns:a16="http://schemas.microsoft.com/office/drawing/2014/main" id="{7EC58190-C69B-44AE-8E5B-9B2F41B14A14}"/>
              </a:ext>
            </a:extLst>
          </p:cNvPr>
          <p:cNvGrpSpPr/>
          <p:nvPr/>
        </p:nvGrpSpPr>
        <p:grpSpPr>
          <a:xfrm>
            <a:off x="8692376" y="4761172"/>
            <a:ext cx="1316736" cy="301712"/>
            <a:chOff x="8985201" y="5090630"/>
            <a:chExt cx="1316736" cy="301712"/>
          </a:xfrm>
        </p:grpSpPr>
        <p:sp>
          <p:nvSpPr>
            <p:cNvPr id="424" name="Rectangle 423">
              <a:hlinkClick r:id="rId29"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92376" y="5067279"/>
            <a:ext cx="1316736" cy="366747"/>
            <a:chOff x="8985201" y="5396737"/>
            <a:chExt cx="1316736" cy="366747"/>
          </a:xfrm>
        </p:grpSpPr>
        <p:sp>
          <p:nvSpPr>
            <p:cNvPr id="427" name="Rectangle 426">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5201" y="5396737"/>
              <a:ext cx="1316736" cy="36674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9" name="Group 428">
            <a:extLst>
              <a:ext uri="{FF2B5EF4-FFF2-40B4-BE49-F238E27FC236}">
                <a16:creationId xmlns:a16="http://schemas.microsoft.com/office/drawing/2014/main" id="{AED4CA6A-842B-476B-8FB3-198B1921DD44}"/>
              </a:ext>
            </a:extLst>
          </p:cNvPr>
          <p:cNvGrpSpPr/>
          <p:nvPr/>
        </p:nvGrpSpPr>
        <p:grpSpPr>
          <a:xfrm>
            <a:off x="8682733" y="2538391"/>
            <a:ext cx="1316736" cy="237744"/>
            <a:chOff x="10884763" y="2153770"/>
            <a:chExt cx="1211600" cy="226950"/>
          </a:xfrm>
          <a:solidFill>
            <a:schemeClr val="bg1"/>
          </a:solidFill>
        </p:grpSpPr>
        <p:sp>
          <p:nvSpPr>
            <p:cNvPr id="430" name="Rectangle 429">
              <a:hlinkClick r:id="rId32"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AB76C081-A8F4-4B84-BFDC-38989ABDE034}"/>
                </a:ext>
              </a:extLst>
            </p:cNvPr>
            <p:cNvSpPr/>
            <p:nvPr/>
          </p:nvSpPr>
          <p:spPr>
            <a:xfrm>
              <a:off x="10884763" y="2153770"/>
              <a:ext cx="1211600" cy="226950"/>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DLP</a:t>
              </a:r>
            </a:p>
          </p:txBody>
        </p:sp>
        <p:pic>
          <p:nvPicPr>
            <p:cNvPr id="431" name="Picture 430">
              <a:extLst>
                <a:ext uri="{FF2B5EF4-FFF2-40B4-BE49-F238E27FC236}">
                  <a16:creationId xmlns:a16="http://schemas.microsoft.com/office/drawing/2014/main" id="{DDE7BB76-4854-4E0D-B844-C6223D7DB67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49739" y="2194746"/>
              <a:ext cx="116904" cy="138531"/>
            </a:xfrm>
            <a:prstGeom prst="rect">
              <a:avLst/>
            </a:prstGeom>
            <a:grpFill/>
          </p:spPr>
        </p:pic>
      </p:grpSp>
      <p:grpSp>
        <p:nvGrpSpPr>
          <p:cNvPr id="432" name="Group 431">
            <a:extLst>
              <a:ext uri="{FF2B5EF4-FFF2-40B4-BE49-F238E27FC236}">
                <a16:creationId xmlns:a16="http://schemas.microsoft.com/office/drawing/2014/main" id="{7B62BA9A-C2B8-466F-AC5A-2405D3F4A975}"/>
              </a:ext>
            </a:extLst>
          </p:cNvPr>
          <p:cNvGrpSpPr/>
          <p:nvPr/>
        </p:nvGrpSpPr>
        <p:grpSpPr>
          <a:xfrm>
            <a:off x="8900794" y="4467543"/>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33"/>
                  <a:extLst>
                    <a:ext uri="{FF2B5EF4-FFF2-40B4-BE49-F238E27FC236}">
                      <a16:creationId xmlns:a16="http://schemas.microsoft.com/office/drawing/2014/main" id="{9B5DA2BC-5E6B-4924-B13B-C44B10A0C42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35">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36">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37">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38">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39"/>
                <a:extLst>
                  <a:ext uri="{FF2B5EF4-FFF2-40B4-BE49-F238E27FC236}">
                    <a16:creationId xmlns:a16="http://schemas.microsoft.com/office/drawing/2014/main" id="{17166133-804B-46FE-904C-E72A5D9469C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a:extLst>
              <a:ext uri="{FF2B5EF4-FFF2-40B4-BE49-F238E27FC236}">
                <a16:creationId xmlns:a16="http://schemas.microsoft.com/office/drawing/2014/main" id="{325B9E10-4B03-43F0-BBB3-2EA2A45A8643}"/>
              </a:ext>
            </a:extLst>
          </p:cNvPr>
          <p:cNvGrpSpPr/>
          <p:nvPr/>
        </p:nvGrpSpPr>
        <p:grpSpPr>
          <a:xfrm>
            <a:off x="8689374" y="5793903"/>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464" name="Straight Connector 463">
            <a:extLst>
              <a:ext uri="{FF2B5EF4-FFF2-40B4-BE49-F238E27FC236}">
                <a16:creationId xmlns:a16="http://schemas.microsoft.com/office/drawing/2014/main" id="{D9533742-4E0B-4909-A9BF-99A597B3A293}"/>
              </a:ext>
            </a:extLst>
          </p:cNvPr>
          <p:cNvCxnSpPr>
            <a:cxnSpLocks/>
          </p:cNvCxnSpPr>
          <p:nvPr/>
        </p:nvCxnSpPr>
        <p:spPr>
          <a:xfrm>
            <a:off x="8588057" y="1768315"/>
            <a:ext cx="0" cy="4106004"/>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21517"/>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250C5BD-3B69-43E0-AE71-1ED74D97D373}"/>
              </a:ext>
            </a:extLst>
          </p:cNvPr>
          <p:cNvCxnSpPr>
            <a:cxnSpLocks/>
          </p:cNvCxnSpPr>
          <p:nvPr/>
        </p:nvCxnSpPr>
        <p:spPr>
          <a:xfrm>
            <a:off x="9040779" y="2061662"/>
            <a:ext cx="1399809" cy="0"/>
          </a:xfrm>
          <a:prstGeom prst="line">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10381255" y="1941123"/>
            <a:ext cx="1428482" cy="241077"/>
            <a:chOff x="9721483" y="1816015"/>
            <a:chExt cx="1428482" cy="241077"/>
          </a:xfrm>
        </p:grpSpPr>
        <p:sp>
          <p:nvSpPr>
            <p:cNvPr id="470" name="Rectangle 469">
              <a:hlinkClick r:id="rId4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C0A35AAB-245E-44BA-B88E-D9B13D1F5A89}"/>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42"/>
            <a:srcRect l="22948" t="1" b="1811"/>
            <a:stretch/>
          </p:blipFill>
          <p:spPr>
            <a:xfrm flipV="1">
              <a:off x="9764127" y="1889446"/>
              <a:ext cx="268951" cy="108569"/>
            </a:xfrm>
            <a:prstGeom prst="rect">
              <a:avLst/>
            </a:prstGeom>
          </p:spPr>
        </p:pic>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4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8" name="Rectangle 97">
            <a:hlinkClick r:id="rId44" tooltip="Azure Key Vault enables you to encrypt keys and small secrets like passwords using keys stored in hardware security modules (HSMs)."/>
            <a:extLst>
              <a:ext uri="{FF2B5EF4-FFF2-40B4-BE49-F238E27FC236}">
                <a16:creationId xmlns:a16="http://schemas.microsoft.com/office/drawing/2014/main" id="{A3B8550D-2DB7-40D7-B7D2-21A4CAD5C8EC}"/>
              </a:ext>
            </a:extLst>
          </p:cNvPr>
          <p:cNvSpPr/>
          <p:nvPr/>
        </p:nvSpPr>
        <p:spPr>
          <a:xfrm>
            <a:off x="6824045" y="3795338"/>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898514" y="3849849"/>
            <a:ext cx="126336" cy="126336"/>
          </a:xfrm>
          <a:prstGeom prst="rect">
            <a:avLst/>
          </a:prstGeom>
        </p:spPr>
      </p:pic>
      <p:sp>
        <p:nvSpPr>
          <p:cNvPr id="100" name="Rectangle 99">
            <a:hlinkClick r:id="rId46"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045" y="4454308"/>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29"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93288A76-0F88-4155-A0C4-1009831C3593}"/>
              </a:ext>
            </a:extLst>
          </p:cNvPr>
          <p:cNvSpPr/>
          <p:nvPr/>
        </p:nvSpPr>
        <p:spPr>
          <a:xfrm>
            <a:off x="6824045" y="4014995"/>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 Gateway</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4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77525" y="4054444"/>
            <a:ext cx="168314" cy="165488"/>
          </a:xfrm>
          <a:prstGeom prst="rect">
            <a:avLst/>
          </a:prstGeom>
        </p:spPr>
      </p:pic>
      <p:sp>
        <p:nvSpPr>
          <p:cNvPr id="105" name="Rectangle 104">
            <a:hlinkClick r:id="rId48" tooltip="Free real-time protection capability that helps identify and remove viruses, spyware, and other malicious software, with configurable alerts when known malicious or unwanted software attempts to install itself or run on your Azure systems."/>
            <a:extLst>
              <a:ext uri="{FF2B5EF4-FFF2-40B4-BE49-F238E27FC236}">
                <a16:creationId xmlns:a16="http://schemas.microsoft.com/office/drawing/2014/main" id="{7168FD92-C0D5-4B85-9D31-3BF1F2F138EE}"/>
              </a:ext>
            </a:extLst>
          </p:cNvPr>
          <p:cNvSpPr/>
          <p:nvPr/>
        </p:nvSpPr>
        <p:spPr>
          <a:xfrm>
            <a:off x="6824045" y="4234652"/>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89790" y="4270632"/>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4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5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29" name="Rectangle 128">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2F04358E-1E28-417C-9BCA-FCBB4421872D}"/>
              </a:ext>
            </a:extLst>
          </p:cNvPr>
          <p:cNvSpPr/>
          <p:nvPr/>
        </p:nvSpPr>
        <p:spPr>
          <a:xfrm>
            <a:off x="8689997" y="5428750"/>
            <a:ext cx="1321497"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p>
        </p:txBody>
      </p:sp>
      <p:sp>
        <p:nvSpPr>
          <p:cNvPr id="131" name="Rectangle 130">
            <a:hlinkClick r:id="rId5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583" y="512138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52"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24AA6736-30B3-474F-A68B-5A198D7C53FD}"/>
              </a:ext>
            </a:extLst>
          </p:cNvPr>
          <p:cNvSpPr/>
          <p:nvPr/>
        </p:nvSpPr>
        <p:spPr>
          <a:xfrm>
            <a:off x="6823845" y="5673800"/>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5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045" y="4774835"/>
            <a:ext cx="1328356" cy="3447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sp>
        <p:nvSpPr>
          <p:cNvPr id="365" name="Rectangle 364">
            <a:hlinkClick r:id="rId25"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DC5F2479-200F-49C1-9644-BB640F0C70EF}"/>
              </a:ext>
            </a:extLst>
          </p:cNvPr>
          <p:cNvSpPr/>
          <p:nvPr/>
        </p:nvSpPr>
        <p:spPr>
          <a:xfrm>
            <a:off x="10499008" y="5116379"/>
            <a:ext cx="1314328"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54"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296121" y="4968297"/>
            <a:ext cx="373956" cy="101989"/>
          </a:xfrm>
          <a:prstGeom prst="rect">
            <a:avLst/>
          </a:prstGeom>
        </p:spPr>
      </p:pic>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5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43975" y="581200"/>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rot="16200000">
            <a:off x="6183713"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290885" y="3617842"/>
            <a:ext cx="155363" cy="144264"/>
          </a:xfrm>
          <a:prstGeom prst="rect">
            <a:avLst/>
          </a:prstGeom>
        </p:spPr>
      </p:pic>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9634EC65-971E-46DD-B7BE-C416ED46C560}"/>
              </a:ext>
            </a:extLst>
          </p:cNvPr>
          <p:cNvPicPr>
            <a:picLocks noChangeAspect="1"/>
          </p:cNvPicPr>
          <p:nvPr/>
        </p:nvPicPr>
        <p:blipFill>
          <a:blip r:embed="rId69"/>
          <a:stretch>
            <a:fillRect/>
          </a:stretch>
        </p:blipFill>
        <p:spPr>
          <a:xfrm>
            <a:off x="6858478" y="5787874"/>
            <a:ext cx="156439" cy="95573"/>
          </a:xfrm>
          <a:prstGeom prst="rect">
            <a:avLst/>
          </a:prstGeom>
          <a:solidFill>
            <a:schemeClr val="bg1"/>
          </a:solidFill>
          <a:ln w="14224">
            <a:noFill/>
          </a:ln>
        </p:spPr>
      </p:pic>
      <p:pic>
        <p:nvPicPr>
          <p:cNvPr id="135" name="Picture 134">
            <a:extLst>
              <a:ext uri="{FF2B5EF4-FFF2-40B4-BE49-F238E27FC236}">
                <a16:creationId xmlns:a16="http://schemas.microsoft.com/office/drawing/2014/main" id="{340B2784-D1BB-4975-8204-0010EC25278F}"/>
              </a:ext>
            </a:extLst>
          </p:cNvPr>
          <p:cNvPicPr>
            <a:picLocks noChangeAspect="1"/>
          </p:cNvPicPr>
          <p:nvPr/>
        </p:nvPicPr>
        <p:blipFill>
          <a:blip r:embed="rId69"/>
          <a:stretch>
            <a:fillRect/>
          </a:stretch>
        </p:blipFill>
        <p:spPr>
          <a:xfrm>
            <a:off x="6871060" y="4876514"/>
            <a:ext cx="156439" cy="95573"/>
          </a:xfrm>
          <a:prstGeom prst="rect">
            <a:avLst/>
          </a:prstGeom>
        </p:spPr>
      </p:pic>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7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95909" y="5225183"/>
            <a:ext cx="136878" cy="126156"/>
          </a:xfrm>
          <a:prstGeom prst="rect">
            <a:avLst/>
          </a:prstGeom>
          <a:solidFill>
            <a:schemeClr val="bg1"/>
          </a:solidFill>
          <a:ln w="9525">
            <a:noFill/>
            <a:miter lim="800000"/>
            <a:headEnd/>
            <a:tailEnd/>
          </a:ln>
          <a:extLst/>
        </p:spPr>
      </p:pic>
      <p:cxnSp>
        <p:nvCxnSpPr>
          <p:cNvPr id="142" name="Straight Connector 141">
            <a:extLst>
              <a:ext uri="{FF2B5EF4-FFF2-40B4-BE49-F238E27FC236}">
                <a16:creationId xmlns:a16="http://schemas.microsoft.com/office/drawing/2014/main" id="{04818EBC-7C98-43EF-8929-517EFCA72B19}"/>
              </a:ext>
            </a:extLst>
          </p:cNvPr>
          <p:cNvCxnSpPr/>
          <p:nvPr/>
        </p:nvCxnSpPr>
        <p:spPr>
          <a:xfrm>
            <a:off x="8588057" y="5874319"/>
            <a:ext cx="9467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3412268" y="3989053"/>
            <a:ext cx="155363" cy="144264"/>
          </a:xfrm>
          <a:prstGeom prst="rect">
            <a:avLst/>
          </a:prstGeom>
        </p:spPr>
      </p:pic>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88621" y="3509627"/>
            <a:ext cx="179094" cy="97688"/>
          </a:xfrm>
          <a:prstGeom prst="rect">
            <a:avLst/>
          </a:prstGeom>
        </p:spPr>
      </p:pic>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95104" y="3818666"/>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686962" y="3664488"/>
            <a:ext cx="1737506"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844" cy="1230219"/>
          </a:xfrm>
          <a:prstGeom prst="bentConnector3">
            <a:avLst>
              <a:gd name="adj1" fmla="val 1251410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619" name="Rectangle 618">
            <a:extLst>
              <a:ext uri="{FF2B5EF4-FFF2-40B4-BE49-F238E27FC236}">
                <a16:creationId xmlns:a16="http://schemas.microsoft.com/office/drawing/2014/main" id="{14A4A7E0-6465-4584-80C3-C51109BA7309}"/>
              </a:ext>
            </a:extLst>
          </p:cNvPr>
          <p:cNvSpPr/>
          <p:nvPr/>
        </p:nvSpPr>
        <p:spPr bwMode="auto">
          <a:xfrm>
            <a:off x="190587" y="4228210"/>
            <a:ext cx="6072348" cy="1180184"/>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21" name="Group 620">
            <a:extLst>
              <a:ext uri="{FF2B5EF4-FFF2-40B4-BE49-F238E27FC236}">
                <a16:creationId xmlns:a16="http://schemas.microsoft.com/office/drawing/2014/main" id="{BFC5DC8A-CD44-40BC-AF2E-93069BD620DC}"/>
              </a:ext>
            </a:extLst>
          </p:cNvPr>
          <p:cNvGrpSpPr/>
          <p:nvPr/>
        </p:nvGrpSpPr>
        <p:grpSpPr>
          <a:xfrm>
            <a:off x="300577" y="4845150"/>
            <a:ext cx="1480839" cy="506189"/>
            <a:chOff x="672750" y="6066403"/>
            <a:chExt cx="1480839" cy="506189"/>
          </a:xfrm>
        </p:grpSpPr>
        <p:sp>
          <p:nvSpPr>
            <p:cNvPr id="622" name="Rectangle 621">
              <a:hlinkClick r:id="rId73" tooltip="Windows Defender Advanced Threat Protection (ATP) provides deep security capabilities for Windows 10 as well as an EDR service to detect, investigate, and respond to advanced and targeted attacks across platforms (via partners)"/>
              <a:extLst>
                <a:ext uri="{FF2B5EF4-FFF2-40B4-BE49-F238E27FC236}">
                  <a16:creationId xmlns:a16="http://schemas.microsoft.com/office/drawing/2014/main" id="{861B52B9-C9BF-4E8F-8F85-379792DACC29}"/>
                </a:ext>
              </a:extLst>
            </p:cNvPr>
            <p:cNvSpPr/>
            <p:nvPr/>
          </p:nvSpPr>
          <p:spPr>
            <a:xfrm>
              <a:off x="672750" y="6066403"/>
              <a:ext cx="1480839" cy="506189"/>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7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034" y="6116775"/>
              <a:ext cx="117209" cy="117209"/>
            </a:xfrm>
            <a:prstGeom prst="rect">
              <a:avLst/>
            </a:prstGeom>
          </p:spPr>
        </p:pic>
      </p:grpSp>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670" name="Rectangle 669">
            <a:hlinkClick r:id="rId75"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76"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35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Central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7"/>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a:t>
            </a: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bwMode="invGray">
          <a:xfrm>
            <a:off x="10668291" y="6319151"/>
            <a:ext cx="1207538" cy="258671"/>
          </a:xfrm>
          <a:prstGeom prst="rect">
            <a:avLst/>
          </a:prstGeom>
        </p:spPr>
      </p:pic>
      <p:sp>
        <p:nvSpPr>
          <p:cNvPr id="724" name="Speech Bubble: Rectangle 723">
            <a:extLst>
              <a:ext uri="{FF2B5EF4-FFF2-40B4-BE49-F238E27FC236}">
                <a16:creationId xmlns:a16="http://schemas.microsoft.com/office/drawing/2014/main" id="{F8566B52-500C-4A8A-A2BE-77807E59C12C}"/>
              </a:ext>
            </a:extLst>
          </p:cNvPr>
          <p:cNvSpPr/>
          <p:nvPr/>
        </p:nvSpPr>
        <p:spPr bwMode="auto">
          <a:xfrm>
            <a:off x="-2440370" y="5355032"/>
            <a:ext cx="2200646" cy="549208"/>
          </a:xfrm>
          <a:prstGeom prst="wedgeRectCallout">
            <a:avLst>
              <a:gd name="adj1" fmla="val -14572"/>
              <a:gd name="adj2" fmla="val 27887"/>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Roger Halbheer to help with build sequence</a:t>
            </a:r>
          </a:p>
        </p:txBody>
      </p:sp>
      <p:sp>
        <p:nvSpPr>
          <p:cNvPr id="735" name="Speech Bubble: Rectangle 734">
            <a:extLst>
              <a:ext uri="{FF2B5EF4-FFF2-40B4-BE49-F238E27FC236}">
                <a16:creationId xmlns:a16="http://schemas.microsoft.com/office/drawing/2014/main" id="{F25B40C0-6010-43F5-8E1C-536B37FEF92D}"/>
              </a:ext>
            </a:extLst>
          </p:cNvPr>
          <p:cNvSpPr/>
          <p:nvPr/>
        </p:nvSpPr>
        <p:spPr bwMode="auto">
          <a:xfrm>
            <a:off x="-2319921" y="1219123"/>
            <a:ext cx="2118893" cy="717427"/>
          </a:xfrm>
          <a:prstGeom prst="wedgeRectCallout">
            <a:avLst>
              <a:gd name="adj1" fmla="val 57091"/>
              <a:gd name="adj2" fmla="val 22958"/>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get SIEM article/blog published for a link for SIEMs</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79" name="TextBox 478">
            <a:extLst>
              <a:ext uri="{FF2B5EF4-FFF2-40B4-BE49-F238E27FC236}">
                <a16:creationId xmlns:a16="http://schemas.microsoft.com/office/drawing/2014/main" id="{3A240C97-0977-468D-BCB5-680EF0D34A47}"/>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18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sp>
        <p:nvSpPr>
          <p:cNvPr id="781" name="Rectangle 780">
            <a:hlinkClick r:id="rId5" tooltip="System Center Configuration Manager + Intune provide management of Windows, Mac OS X devices, and mobile devices running Android, iOS, and Windows. "/>
            <a:extLst>
              <a:ext uri="{FF2B5EF4-FFF2-40B4-BE49-F238E27FC236}">
                <a16:creationId xmlns:a16="http://schemas.microsoft.com/office/drawing/2014/main" id="{2FF34D19-C16F-40B9-9D35-BE71F61E17FA}"/>
              </a:ext>
            </a:extLst>
          </p:cNvPr>
          <p:cNvSpPr/>
          <p:nvPr/>
        </p:nvSpPr>
        <p:spPr>
          <a:xfrm>
            <a:off x="6642469" y="6246324"/>
            <a:ext cx="3519850"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C2550DE4-7F2A-4887-8CC2-F087366CE633}"/>
              </a:ext>
            </a:extLst>
          </p:cNvPr>
          <p:cNvSpPr/>
          <p:nvPr/>
        </p:nvSpPr>
        <p:spPr>
          <a:xfrm>
            <a:off x="6824045" y="3580579"/>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84" name="Rectangle 483">
            <a:hlinkClick r:id="rId21"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22"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sp>
        <p:nvSpPr>
          <p:cNvPr id="501" name="Speech Bubble: Rectangle 500">
            <a:extLst>
              <a:ext uri="{FF2B5EF4-FFF2-40B4-BE49-F238E27FC236}">
                <a16:creationId xmlns:a16="http://schemas.microsoft.com/office/drawing/2014/main" id="{879FAB9E-4657-41AF-91DE-9A268CDEB748}"/>
              </a:ext>
            </a:extLst>
          </p:cNvPr>
          <p:cNvSpPr/>
          <p:nvPr/>
        </p:nvSpPr>
        <p:spPr bwMode="auto">
          <a:xfrm>
            <a:off x="-2430003" y="4744687"/>
            <a:ext cx="2200646" cy="549208"/>
          </a:xfrm>
          <a:prstGeom prst="wedgeRectCallout">
            <a:avLst>
              <a:gd name="adj1" fmla="val 28825"/>
              <a:gd name="adj2" fmla="val -28536"/>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Check and Fix all Descriptions / Links</a:t>
            </a:r>
          </a:p>
        </p:txBody>
      </p:sp>
      <p:cxnSp>
        <p:nvCxnSpPr>
          <p:cNvPr id="628" name="Straight Connector 627">
            <a:extLst>
              <a:ext uri="{FF2B5EF4-FFF2-40B4-BE49-F238E27FC236}">
                <a16:creationId xmlns:a16="http://schemas.microsoft.com/office/drawing/2014/main" id="{E3C0F94A-CD2C-46F5-96EB-F01CDDEBCE96}"/>
              </a:ext>
            </a:extLst>
          </p:cNvPr>
          <p:cNvCxnSpPr>
            <a:cxnSpLocks/>
          </p:cNvCxnSpPr>
          <p:nvPr/>
        </p:nvCxnSpPr>
        <p:spPr>
          <a:xfrm>
            <a:off x="8772375" y="2089133"/>
            <a:ext cx="0" cy="149465"/>
          </a:xfrm>
          <a:prstGeom prst="line">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5" name="Group 474">
            <a:extLst>
              <a:ext uri="{FF2B5EF4-FFF2-40B4-BE49-F238E27FC236}">
                <a16:creationId xmlns:a16="http://schemas.microsoft.com/office/drawing/2014/main" id="{3C899EE9-AC8B-45F7-BC88-2451A6A1FDBF}"/>
              </a:ext>
            </a:extLst>
          </p:cNvPr>
          <p:cNvGrpSpPr/>
          <p:nvPr/>
        </p:nvGrpSpPr>
        <p:grpSpPr>
          <a:xfrm>
            <a:off x="8688539" y="2208007"/>
            <a:ext cx="1298448" cy="241077"/>
            <a:chOff x="116753" y="2955527"/>
            <a:chExt cx="1298448" cy="241077"/>
          </a:xfrm>
        </p:grpSpPr>
        <p:sp>
          <p:nvSpPr>
            <p:cNvPr id="476" name="Rectangle 475">
              <a:hlinkClick r:id="rId7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9A10CF41-F7A7-4646-9890-D9AE16C51809}"/>
                </a:ext>
              </a:extLst>
            </p:cNvPr>
            <p:cNvSpPr/>
            <p:nvPr/>
          </p:nvSpPr>
          <p:spPr>
            <a:xfrm>
              <a:off x="116753" y="2955527"/>
              <a:ext cx="1298448"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472" name="Group 471">
            <a:extLst>
              <a:ext uri="{FF2B5EF4-FFF2-40B4-BE49-F238E27FC236}">
                <a16:creationId xmlns:a16="http://schemas.microsoft.com/office/drawing/2014/main" id="{7C1E2AE6-391F-41B8-8F71-C88E9DB89F32}"/>
              </a:ext>
            </a:extLst>
          </p:cNvPr>
          <p:cNvGrpSpPr/>
          <p:nvPr/>
        </p:nvGrpSpPr>
        <p:grpSpPr>
          <a:xfrm>
            <a:off x="8505283" y="1877623"/>
            <a:ext cx="1428482" cy="241077"/>
            <a:chOff x="9721483" y="1816015"/>
            <a:chExt cx="1428482" cy="241077"/>
          </a:xfrm>
        </p:grpSpPr>
        <p:sp>
          <p:nvSpPr>
            <p:cNvPr id="473" name="Rectangle 472">
              <a:hlinkClick r:id="rId4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DC70C19B-5EB5-4BA0-8D67-A08B69F2269A}"/>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474" name="Picture 473">
              <a:extLst>
                <a:ext uri="{FF2B5EF4-FFF2-40B4-BE49-F238E27FC236}">
                  <a16:creationId xmlns:a16="http://schemas.microsoft.com/office/drawing/2014/main" id="{B80F7525-B3F2-4345-80C9-F53751885ED5}"/>
                </a:ext>
              </a:extLst>
            </p:cNvPr>
            <p:cNvPicPr>
              <a:picLocks noChangeAspect="1"/>
            </p:cNvPicPr>
            <p:nvPr/>
          </p:nvPicPr>
          <p:blipFill rotWithShape="1">
            <a:blip r:embed="rId42"/>
            <a:srcRect l="22948" t="1" b="1811"/>
            <a:stretch/>
          </p:blipFill>
          <p:spPr>
            <a:xfrm flipV="1">
              <a:off x="9764127" y="1889446"/>
              <a:ext cx="268951" cy="108569"/>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8762106" y="54976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37089"/>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9986988" y="821806"/>
            <a:ext cx="637527" cy="150674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82"/>
          <a:stretch>
            <a:fillRect/>
          </a:stretch>
        </p:blipFill>
        <p:spPr>
          <a:xfrm>
            <a:off x="10388351" y="4597773"/>
            <a:ext cx="295720" cy="197147"/>
          </a:xfrm>
          <a:prstGeom prst="rect">
            <a:avLst/>
          </a:prstGeom>
        </p:spPr>
      </p:pic>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grpSp>
        <p:nvGrpSpPr>
          <p:cNvPr id="13" name="Group 12">
            <a:extLst>
              <a:ext uri="{FF2B5EF4-FFF2-40B4-BE49-F238E27FC236}">
                <a16:creationId xmlns:a16="http://schemas.microsoft.com/office/drawing/2014/main" id="{F5D285D6-BB19-4EF3-A4AA-722AA062D872}"/>
              </a:ext>
            </a:extLst>
          </p:cNvPr>
          <p:cNvGrpSpPr/>
          <p:nvPr/>
        </p:nvGrpSpPr>
        <p:grpSpPr>
          <a:xfrm>
            <a:off x="148339" y="5495239"/>
            <a:ext cx="1787468" cy="1327481"/>
            <a:chOff x="148339" y="5307127"/>
            <a:chExt cx="1787468" cy="13274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48339" y="5307127"/>
              <a:ext cx="1703255" cy="1327481"/>
              <a:chOff x="3840671" y="5386989"/>
              <a:chExt cx="1703255" cy="1327481"/>
            </a:xfrm>
          </p:grpSpPr>
          <p:sp>
            <p:nvSpPr>
              <p:cNvPr id="567" name="Rectangle 566">
                <a:hlinkClick r:id="rId8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668757" cy="1193074"/>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8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40671" y="5656781"/>
                <a:ext cx="1281496" cy="1057689"/>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AV</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Boot</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Application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Device Health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Attestation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BitLocker</a:t>
                </a: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84">
                <a:duotone>
                  <a:prstClr val="black"/>
                  <a:schemeClr val="accent1">
                    <a:tint val="45000"/>
                    <a:satMod val="400000"/>
                  </a:schemeClr>
                </a:duotone>
              </a:blip>
              <a:stretch>
                <a:fillRect/>
              </a:stretch>
            </p:blipFill>
            <p:spPr>
              <a:xfrm>
                <a:off x="4043437" y="5476986"/>
                <a:ext cx="167254" cy="164690"/>
              </a:xfrm>
              <a:prstGeom prst="rect">
                <a:avLst/>
              </a:prstGeom>
            </p:spPr>
          </p:pic>
          <p:sp>
            <p:nvSpPr>
              <p:cNvPr id="601" name="Rectangle 600">
                <a:hlinkClick r:id="rId85"/>
                <a:extLst>
                  <a:ext uri="{FF2B5EF4-FFF2-40B4-BE49-F238E27FC236}">
                    <a16:creationId xmlns:a16="http://schemas.microsoft.com/office/drawing/2014/main" id="{B24BB291-14EB-43D7-9A23-E0E905E953B4}"/>
                  </a:ext>
                </a:extLst>
              </p:cNvPr>
              <p:cNvSpPr/>
              <p:nvPr/>
            </p:nvSpPr>
            <p:spPr>
              <a:xfrm>
                <a:off x="4109221" y="5442441"/>
                <a:ext cx="1395769" cy="226665"/>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92351" y="5576919"/>
              <a:ext cx="943456"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Hello</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Guard </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Remote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Guard</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a:t>
              </a:r>
              <a:b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Information Protection</a:t>
              </a:r>
              <a:endPar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2910580" y="4567228"/>
            <a:ext cx="420437" cy="400643"/>
            <a:chOff x="806677"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806677" y="4372043"/>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94372" y="3083790"/>
            <a:ext cx="179094" cy="97688"/>
          </a:xfrm>
          <a:prstGeom prst="rect">
            <a:avLst/>
          </a:prstGeom>
        </p:spPr>
      </p:pic>
      <p:sp>
        <p:nvSpPr>
          <p:cNvPr id="92" name="Rectangle 91">
            <a:hlinkClick r:id="rId86"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87" tooltip="Windows Server 2016 delivers new layers of protection to address emerging threats. These security protections range from threat resistance and enhanced detection to managing privileged identity and protecting virtual machines from a compromised fabric."/>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8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Threat Protection and Threat Detection</a:t>
              </a:r>
            </a:p>
          </p:txBody>
        </p:sp>
        <p:sp>
          <p:nvSpPr>
            <p:cNvPr id="486" name="Rectangle 485">
              <a:hlinkClick r:id="rId52"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B2FEC623-8E6E-47DD-B7ED-8BFB1FAD9AF5}"/>
                </a:ext>
              </a:extLst>
            </p:cNvPr>
            <p:cNvSpPr/>
            <p:nvPr/>
          </p:nvSpPr>
          <p:spPr>
            <a:xfrm>
              <a:off x="6792541" y="2920640"/>
              <a:ext cx="1492073" cy="527007"/>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54552" y="2869084"/>
              <a:ext cx="1517904" cy="114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4" tooltip="Azure Key Vault enables you to encrypt keys and small secrets like passwords using keys stored in hardware security modules (HSMs)."/>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25878"/>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80666"/>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81">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8999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89992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sp>
        <p:nvSpPr>
          <p:cNvPr id="681" name="Rectangle 680">
            <a:hlinkClick r:id="rId91"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92"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a:stCxn id="692" idx="0"/>
          </p:cNvCxnSpPr>
          <p:nvPr/>
        </p:nvCxnSpPr>
        <p:spPr>
          <a:xfrm>
            <a:off x="815256" y="399286"/>
            <a:ext cx="0" cy="899924"/>
          </a:xfrm>
          <a:prstGeom prst="line">
            <a:avLst/>
          </a:prstGeom>
          <a:noFill/>
          <a:ln w="38100" cap="flat" cmpd="sng" algn="ctr">
            <a:solidFill>
              <a:srgbClr val="505050"/>
            </a:solidFill>
            <a:prstDash val="solid"/>
            <a:headEnd type="none"/>
            <a:tailEnd type="none"/>
          </a:ln>
          <a:effectLst/>
        </p:spPr>
      </p:cxnSp>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1" name="Rectangle 700">
            <a:extLst>
              <a:ext uri="{FF2B5EF4-FFF2-40B4-BE49-F238E27FC236}">
                <a16:creationId xmlns:a16="http://schemas.microsoft.com/office/drawing/2014/main" id="{85C02570-A0E8-406C-81F6-86233B63C5EB}"/>
              </a:ext>
            </a:extLst>
          </p:cNvPr>
          <p:cNvSpPr/>
          <p:nvPr/>
        </p:nvSpPr>
        <p:spPr>
          <a:xfrm>
            <a:off x="242425" y="966810"/>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1003998"/>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36550"/>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41313"/>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9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1E16E833-314E-46E5-B92E-94FDE111C82E}"/>
              </a:ext>
            </a:extLst>
          </p:cNvPr>
          <p:cNvSpPr/>
          <p:nvPr/>
        </p:nvSpPr>
        <p:spPr>
          <a:xfrm>
            <a:off x="1630119" y="799681"/>
            <a:ext cx="700073" cy="102300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85"/>
            <a:extLst>
              <a:ext uri="{FF2B5EF4-FFF2-40B4-BE49-F238E27FC236}">
                <a16:creationId xmlns:a16="http://schemas.microsoft.com/office/drawing/2014/main" id="{EED52A29-2437-468C-A560-5A945304A71D}"/>
              </a:ext>
            </a:extLst>
          </p:cNvPr>
          <p:cNvSpPr/>
          <p:nvPr/>
        </p:nvSpPr>
        <p:spPr>
          <a:xfrm>
            <a:off x="2367563" y="1396439"/>
            <a:ext cx="721608" cy="417528"/>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0" name="Rectangle 679">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D0E22891-740B-4B6C-93A9-E817F64E2803}"/>
              </a:ext>
            </a:extLst>
          </p:cNvPr>
          <p:cNvSpPr/>
          <p:nvPr/>
        </p:nvSpPr>
        <p:spPr>
          <a:xfrm>
            <a:off x="3128344" y="1396439"/>
            <a:ext cx="719330" cy="417528"/>
          </a:xfrm>
          <a:prstGeom prst="rect">
            <a:avLst/>
          </a:prstGeom>
          <a:solidFill>
            <a:schemeClr val="bg1"/>
          </a:solidFill>
          <a:ln w="14224" cap="flat" cmpd="sng" algn="ctr">
            <a:solidFill>
              <a:srgbClr val="EB3C00"/>
            </a:solidFill>
            <a:prstDash val="solid"/>
          </a:ln>
          <a:effectLst/>
        </p:spPr>
        <p:txBody>
          <a:bodyPr lIns="18288" rIns="18288"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8" name="Rectangle 477">
            <a:hlinkClick r:id="rId85"/>
            <a:extLst>
              <a:ext uri="{FF2B5EF4-FFF2-40B4-BE49-F238E27FC236}">
                <a16:creationId xmlns:a16="http://schemas.microsoft.com/office/drawing/2014/main" id="{0DF61A8B-11D0-4145-9751-2B9CCDDA264E}"/>
              </a:ext>
            </a:extLst>
          </p:cNvPr>
          <p:cNvSpPr/>
          <p:nvPr/>
        </p:nvSpPr>
        <p:spPr>
          <a:xfrm>
            <a:off x="2367563" y="799592"/>
            <a:ext cx="721608" cy="316240"/>
          </a:xfrm>
          <a:prstGeom prst="rect">
            <a:avLst/>
          </a:prstGeom>
          <a:solidFill>
            <a:schemeClr val="bg1"/>
          </a:solidFill>
          <a:ln w="14224" cap="flat" cmpd="sng" algn="ctr">
            <a:solidFill>
              <a:srgbClr val="0078D7"/>
            </a:solidFill>
            <a:prstDash val="solid"/>
          </a:ln>
          <a:effectLst/>
        </p:spPr>
        <p:txBody>
          <a:bodyPr wrap="square" lIns="18288" rIns="45720" rtlCol="0" anchor="t" anchorCtr="0">
            <a:sp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481" name="Rectangle 480">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6E350EBE-1B22-470C-A925-AF2B0E091590}"/>
              </a:ext>
            </a:extLst>
          </p:cNvPr>
          <p:cNvSpPr/>
          <p:nvPr/>
        </p:nvSpPr>
        <p:spPr>
          <a:xfrm>
            <a:off x="3126542" y="799569"/>
            <a:ext cx="1367045" cy="320040"/>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93"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05E6AA-5A4E-4347-9BE1-24C83B4AA1B3}"/>
              </a:ext>
            </a:extLst>
          </p:cNvPr>
          <p:cNvSpPr/>
          <p:nvPr/>
        </p:nvSpPr>
        <p:spPr>
          <a:xfrm>
            <a:off x="3884214" y="1400956"/>
            <a:ext cx="615152" cy="409671"/>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32543" y="1388916"/>
            <a:ext cx="662591" cy="432380"/>
            <a:chOff x="926967" y="1456957"/>
            <a:chExt cx="594888" cy="432380"/>
          </a:xfrm>
        </p:grpSpPr>
        <p:sp>
          <p:nvSpPr>
            <p:cNvPr id="778" name="Rectangle 777">
              <a:hlinkClick r:id="rId7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B8FE4AC2-177B-46A3-8B42-DC1E07DBE6DF}"/>
                </a:ext>
              </a:extLst>
            </p:cNvPr>
            <p:cNvSpPr/>
            <p:nvPr/>
          </p:nvSpPr>
          <p:spPr>
            <a:xfrm>
              <a:off x="926967" y="1456957"/>
              <a:ext cx="594888" cy="432380"/>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1684" y="1505292"/>
              <a:ext cx="157492" cy="127696"/>
            </a:xfrm>
            <a:prstGeom prst="rect">
              <a:avLst/>
            </a:prstGeom>
            <a:noFill/>
          </p:spPr>
        </p:pic>
      </p:grpSp>
      <p:sp>
        <p:nvSpPr>
          <p:cNvPr id="699" name="Rectangle 698">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3D1449A1-1414-4DC5-AD7F-9661A545517F}"/>
              </a:ext>
            </a:extLst>
          </p:cNvPr>
          <p:cNvSpPr/>
          <p:nvPr/>
        </p:nvSpPr>
        <p:spPr>
          <a:xfrm>
            <a:off x="242425" y="116432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94"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1929FD48-4CEA-4294-B742-6191576E5BE8}"/>
              </a:ext>
            </a:extLst>
          </p:cNvPr>
          <p:cNvSpPr/>
          <p:nvPr/>
        </p:nvSpPr>
        <p:spPr>
          <a:xfrm>
            <a:off x="1424156" y="1601242"/>
            <a:ext cx="3023238"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58" name="Rectangle 157">
            <a:extLst>
              <a:ext uri="{FF2B5EF4-FFF2-40B4-BE49-F238E27FC236}">
                <a16:creationId xmlns:a16="http://schemas.microsoft.com/office/drawing/2014/main" id="{E197F278-EE34-468A-9944-31493F39C648}"/>
              </a:ext>
            </a:extLst>
          </p:cNvPr>
          <p:cNvSpPr/>
          <p:nvPr/>
        </p:nvSpPr>
        <p:spPr bwMode="auto">
          <a:xfrm>
            <a:off x="303854" y="4171044"/>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6324" y="4094752"/>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36468" y="4093250"/>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9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20116" y="4087503"/>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69" name="Speech Bubble: Rectangle 768">
            <a:extLst>
              <a:ext uri="{FF2B5EF4-FFF2-40B4-BE49-F238E27FC236}">
                <a16:creationId xmlns:a16="http://schemas.microsoft.com/office/drawing/2014/main" id="{317D226C-F95F-4ABC-B3AA-8CB3E683CE3E}"/>
              </a:ext>
            </a:extLst>
          </p:cNvPr>
          <p:cNvSpPr/>
          <p:nvPr/>
        </p:nvSpPr>
        <p:spPr bwMode="auto">
          <a:xfrm>
            <a:off x="-2430002" y="6085340"/>
            <a:ext cx="2261854" cy="771885"/>
          </a:xfrm>
          <a:prstGeom prst="wedgeRectCallout">
            <a:avLst>
              <a:gd name="adj1" fmla="val 28825"/>
              <a:gd name="adj2" fmla="val -28536"/>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Include copy of blog text in the slide notes to explain c</a:t>
            </a:r>
            <a:r>
              <a:rPr kumimoji="0" lang="en-US" sz="14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rPr>
              <a:t>hanges</a:t>
            </a: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770" name="Speech Bubble: Rectangle 769">
            <a:extLst>
              <a:ext uri="{FF2B5EF4-FFF2-40B4-BE49-F238E27FC236}">
                <a16:creationId xmlns:a16="http://schemas.microsoft.com/office/drawing/2014/main" id="{60DA5C96-3BE0-48DD-90E8-F4452A9E391E}"/>
              </a:ext>
            </a:extLst>
          </p:cNvPr>
          <p:cNvSpPr/>
          <p:nvPr/>
        </p:nvSpPr>
        <p:spPr bwMode="auto">
          <a:xfrm>
            <a:off x="12500370" y="5116379"/>
            <a:ext cx="3014051" cy="886217"/>
          </a:xfrm>
          <a:prstGeom prst="wedgeRectCallout">
            <a:avLst>
              <a:gd name="adj1" fmla="val -58487"/>
              <a:gd name="adj2" fmla="val 26699"/>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Add legend for integration??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(dotted lines is logs, green is info protection, blue is identity, etc.)</a:t>
            </a:r>
          </a:p>
        </p:txBody>
      </p:sp>
      <p:sp>
        <p:nvSpPr>
          <p:cNvPr id="468" name="Rectangle 467">
            <a:hlinkClick r:id="rId5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0A7E13F4-610F-4AC0-A580-0830398CE7EB}"/>
              </a:ext>
            </a:extLst>
          </p:cNvPr>
          <p:cNvSpPr/>
          <p:nvPr/>
        </p:nvSpPr>
        <p:spPr>
          <a:xfrm>
            <a:off x="6823845" y="5456150"/>
            <a:ext cx="1328356" cy="21688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Container Security</a:t>
            </a:r>
          </a:p>
        </p:txBody>
      </p:sp>
      <p:sp>
        <p:nvSpPr>
          <p:cNvPr id="495" name="Rectangle 494">
            <a:hlinkClick r:id="rId96" tooltip="Integrate logs &amp; alerts with your existing SIEM capabilities or OMS Security Log Analytics"/>
            <a:extLst>
              <a:ext uri="{FF2B5EF4-FFF2-40B4-BE49-F238E27FC236}">
                <a16:creationId xmlns:a16="http://schemas.microsoft.com/office/drawing/2014/main" id="{BC60A750-F658-478B-982A-4265AA6A2925}"/>
              </a:ext>
            </a:extLst>
          </p:cNvPr>
          <p:cNvSpPr/>
          <p:nvPr/>
        </p:nvSpPr>
        <p:spPr>
          <a:xfrm>
            <a:off x="200341" y="1658043"/>
            <a:ext cx="675601" cy="331116"/>
          </a:xfrm>
          <a:prstGeom prst="rect">
            <a:avLst/>
          </a:prstGeom>
          <a:solidFill>
            <a:srgbClr val="FFFFFF"/>
          </a:solidFill>
          <a:ln w="14224" cap="flat" cmpd="sng" algn="ctr">
            <a:solidFill>
              <a:srgbClr val="505050"/>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hlinkClick r:id="rId97" tooltip="Microsoft created the Securing Privileged Access (SPA) roadmap to help you mitigate the common vulnerabilities we see exploited in these attacks. "/>
            <a:extLst>
              <a:ext uri="{FF2B5EF4-FFF2-40B4-BE49-F238E27FC236}">
                <a16:creationId xmlns:a16="http://schemas.microsoft.com/office/drawing/2014/main" id="{41545B28-3909-43CD-9BD5-D41FE204B710}"/>
              </a:ext>
            </a:extLst>
          </p:cNvPr>
          <p:cNvSpPr/>
          <p:nvPr/>
        </p:nvSpPr>
        <p:spPr>
          <a:xfrm>
            <a:off x="4678602" y="937800"/>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3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pic>
        <p:nvPicPr>
          <p:cNvPr id="615" name="Picture 614">
            <a:extLst>
              <a:ext uri="{FF2B5EF4-FFF2-40B4-BE49-F238E27FC236}">
                <a16:creationId xmlns:a16="http://schemas.microsoft.com/office/drawing/2014/main" id="{A6FC8B62-B91C-4C7C-BA3E-EF2C2E457425}"/>
              </a:ext>
            </a:extLst>
          </p:cNvPr>
          <p:cNvPicPr>
            <a:picLocks noChangeAspect="1"/>
          </p:cNvPicPr>
          <p:nvPr/>
        </p:nvPicPr>
        <p:blipFill>
          <a:blip r:embed="rId69"/>
          <a:stretch>
            <a:fillRect/>
          </a:stretch>
        </p:blipFill>
        <p:spPr>
          <a:xfrm>
            <a:off x="6873116" y="4561057"/>
            <a:ext cx="156439" cy="95573"/>
          </a:xfrm>
          <a:prstGeom prst="rect">
            <a:avLst/>
          </a:prstGeom>
          <a:solidFill>
            <a:schemeClr val="bg1"/>
          </a:solidFill>
          <a:ln w="14224">
            <a:noFill/>
          </a:ln>
        </p:spPr>
      </p:pic>
      <p:pic>
        <p:nvPicPr>
          <p:cNvPr id="626" name="Picture 625">
            <a:extLst>
              <a:ext uri="{FF2B5EF4-FFF2-40B4-BE49-F238E27FC236}">
                <a16:creationId xmlns:a16="http://schemas.microsoft.com/office/drawing/2014/main" id="{B8A57575-657D-4C14-AF17-EB5116E17358}"/>
              </a:ext>
            </a:extLst>
          </p:cNvPr>
          <p:cNvPicPr>
            <a:picLocks noChangeAspect="1"/>
          </p:cNvPicPr>
          <p:nvPr/>
        </p:nvPicPr>
        <p:blipFill>
          <a:blip r:embed="rId69"/>
          <a:stretch>
            <a:fillRect/>
          </a:stretch>
        </p:blipFill>
        <p:spPr>
          <a:xfrm>
            <a:off x="6878345" y="3649331"/>
            <a:ext cx="156439" cy="95573"/>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98" tooltip="Threat model for the Azure IoT reference architecture. "/>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101"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82"/>
          <a:stretch>
            <a:fillRect/>
          </a:stretch>
        </p:blipFill>
        <p:spPr>
          <a:xfrm>
            <a:off x="4308765" y="1454331"/>
            <a:ext cx="155187" cy="103458"/>
          </a:xfrm>
          <a:prstGeom prst="rect">
            <a:avLst/>
          </a:prstGeom>
        </p:spPr>
      </p:pic>
      <p:sp>
        <p:nvSpPr>
          <p:cNvPr id="482" name="Rectangle 481">
            <a:hlinkClick r:id="rId102"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Rectangle 628">
            <a:hlinkClick r:id="rId2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2E6CEE05-2201-4A3C-9D7B-1970B43F4F10}"/>
              </a:ext>
            </a:extLst>
          </p:cNvPr>
          <p:cNvSpPr/>
          <p:nvPr/>
        </p:nvSpPr>
        <p:spPr>
          <a:xfrm>
            <a:off x="8770824" y="4249779"/>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6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7155" y="5090968"/>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8909" y="5063473"/>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94274" y="5169606"/>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r="83295"/>
          <a:stretch/>
        </p:blipFill>
        <p:spPr>
          <a:xfrm>
            <a:off x="1619370" y="5196088"/>
            <a:ext cx="100469" cy="87602"/>
          </a:xfrm>
          <a:prstGeom prst="rect">
            <a:avLst/>
          </a:prstGeom>
        </p:spPr>
      </p:pic>
      <p:grpSp>
        <p:nvGrpSpPr>
          <p:cNvPr id="684" name="Group 683">
            <a:extLst>
              <a:ext uri="{FF2B5EF4-FFF2-40B4-BE49-F238E27FC236}">
                <a16:creationId xmlns:a16="http://schemas.microsoft.com/office/drawing/2014/main" id="{3DC93161-6070-4CBF-B652-C61C7A2AE49A}"/>
              </a:ext>
            </a:extLst>
          </p:cNvPr>
          <p:cNvGrpSpPr/>
          <p:nvPr/>
        </p:nvGrpSpPr>
        <p:grpSpPr>
          <a:xfrm>
            <a:off x="683072" y="5132836"/>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14" name="Group 713">
            <a:extLst>
              <a:ext uri="{FF2B5EF4-FFF2-40B4-BE49-F238E27FC236}">
                <a16:creationId xmlns:a16="http://schemas.microsoft.com/office/drawing/2014/main" id="{15AE964E-EE4D-469B-80A9-177DE87B2A2F}"/>
              </a:ext>
            </a:extLst>
          </p:cNvPr>
          <p:cNvGrpSpPr/>
          <p:nvPr/>
        </p:nvGrpSpPr>
        <p:grpSpPr>
          <a:xfrm>
            <a:off x="933975" y="5128703"/>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9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4878" y="5128703"/>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749" name="Connector: Elbow 748">
            <a:extLst>
              <a:ext uri="{FF2B5EF4-FFF2-40B4-BE49-F238E27FC236}">
                <a16:creationId xmlns:a16="http://schemas.microsoft.com/office/drawing/2014/main" id="{1BD36714-AEC1-4C14-9E12-3A09CE1F98E5}"/>
              </a:ext>
            </a:extLst>
          </p:cNvPr>
          <p:cNvCxnSpPr>
            <a:cxnSpLocks/>
            <a:stCxn id="496" idx="1"/>
            <a:endCxn id="622" idx="3"/>
          </p:cNvCxnSpPr>
          <p:nvPr/>
        </p:nvCxnSpPr>
        <p:spPr>
          <a:xfrm rot="10800000" flipV="1">
            <a:off x="1781417" y="2862575"/>
            <a:ext cx="701055" cy="2235670"/>
          </a:xfrm>
          <a:prstGeom prst="bentConnector3">
            <a:avLst>
              <a:gd name="adj1" fmla="val 5000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750" name="Group 749">
            <a:extLst>
              <a:ext uri="{FF2B5EF4-FFF2-40B4-BE49-F238E27FC236}">
                <a16:creationId xmlns:a16="http://schemas.microsoft.com/office/drawing/2014/main" id="{723D657C-063C-459D-B25E-573B1A05872D}"/>
              </a:ext>
            </a:extLst>
          </p:cNvPr>
          <p:cNvGrpSpPr/>
          <p:nvPr/>
        </p:nvGrpSpPr>
        <p:grpSpPr>
          <a:xfrm>
            <a:off x="538306" y="5085900"/>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93909" y="5085900"/>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7563" y="5201239"/>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20970" y="5196808"/>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6654" y="5116379"/>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8511" y="5197939"/>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Commitments_EC4D">
            <a:extLst>
              <a:ext uri="{FF2B5EF4-FFF2-40B4-BE49-F238E27FC236}">
                <a16:creationId xmlns:a16="http://schemas.microsoft.com/office/drawing/2014/main" id="{146A1BFB-3FF9-43B2-BA64-421027E95EED}"/>
              </a:ext>
            </a:extLst>
          </p:cNvPr>
          <p:cNvSpPr>
            <a:spLocks noChangeAspect="1" noEditPoints="1"/>
          </p:cNvSpPr>
          <p:nvPr/>
        </p:nvSpPr>
        <p:spPr bwMode="auto">
          <a:xfrm>
            <a:off x="6892783" y="55270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234257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32B5CC6-2F12-4CA6-80F9-F6400362B651}"/>
              </a:ext>
            </a:extLst>
          </p:cNvPr>
          <p:cNvPicPr>
            <a:picLocks noChangeAspect="1"/>
          </p:cNvPicPr>
          <p:nvPr/>
        </p:nvPicPr>
        <p:blipFill>
          <a:blip r:embed="rId3"/>
          <a:stretch>
            <a:fillRect/>
          </a:stretch>
        </p:blipFill>
        <p:spPr>
          <a:xfrm>
            <a:off x="319185" y="1595528"/>
            <a:ext cx="8290264" cy="3035621"/>
          </a:xfrm>
          <a:prstGeom prst="rect">
            <a:avLst/>
          </a:prstGeom>
        </p:spPr>
      </p:pic>
      <p:sp>
        <p:nvSpPr>
          <p:cNvPr id="76" name="Title 75"/>
          <p:cNvSpPr>
            <a:spLocks noGrp="1"/>
          </p:cNvSpPr>
          <p:nvPr>
            <p:ph type="title"/>
          </p:nvPr>
        </p:nvSpPr>
        <p:spPr>
          <a:xfrm>
            <a:off x="588263" y="457201"/>
            <a:ext cx="11018520" cy="861774"/>
          </a:xfrm>
        </p:spPr>
        <p:txBody>
          <a:bodyPr/>
          <a:lstStyle/>
          <a:p>
            <a:r>
              <a:rPr lang="en-US"/>
              <a:t>Get inside their OODA loop</a:t>
            </a:r>
            <a:br>
              <a:rPr lang="en-US"/>
            </a:br>
            <a:r>
              <a:rPr lang="en-US" sz="2000" b="0"/>
              <a:t>Better and Faster Investigation and Response Decisions</a:t>
            </a:r>
            <a:endParaRPr lang="en-US" b="0"/>
          </a:p>
        </p:txBody>
      </p:sp>
      <p:sp>
        <p:nvSpPr>
          <p:cNvPr id="3" name="Rectangle: Rounded Corners 2"/>
          <p:cNvSpPr/>
          <p:nvPr/>
        </p:nvSpPr>
        <p:spPr bwMode="auto">
          <a:xfrm>
            <a:off x="588261" y="5318191"/>
            <a:ext cx="9429069" cy="1260347"/>
          </a:xfrm>
          <a:prstGeom prst="roundRect">
            <a:avLst>
              <a:gd name="adj" fmla="val 0"/>
            </a:avLst>
          </a:prstGeom>
          <a:solidFill>
            <a:schemeClr val="accent1">
              <a:alpha val="50000"/>
            </a:schemeClr>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 name="Connector: Elbow 15"/>
          <p:cNvCxnSpPr>
            <a:cxnSpLocks/>
            <a:stCxn id="3" idx="3"/>
          </p:cNvCxnSpPr>
          <p:nvPr/>
        </p:nvCxnSpPr>
        <p:spPr>
          <a:xfrm flipH="1" flipV="1">
            <a:off x="8473006" y="3983064"/>
            <a:ext cx="1544324" cy="1965301"/>
          </a:xfrm>
          <a:prstGeom prst="bentConnector4">
            <a:avLst>
              <a:gd name="adj1" fmla="val -14803"/>
              <a:gd name="adj2" fmla="val 99942"/>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284952" y="4631149"/>
            <a:ext cx="1925000" cy="566656"/>
          </a:xfrm>
          <a:prstGeom prst="rect">
            <a:avLst/>
          </a:prstGeom>
          <a:noFill/>
        </p:spPr>
        <p:txBody>
          <a:bodyPr wrap="none" lIns="179285" tIns="143428" rIns="179285" bIns="143428" rtlCol="0">
            <a:spAutoFit/>
          </a:bodyPr>
          <a:lstStyle/>
          <a:p>
            <a:pPr algn="r" defTabSz="896386">
              <a:lnSpc>
                <a:spcPct val="90000"/>
              </a:lnSpc>
              <a:spcAft>
                <a:spcPts val="588"/>
              </a:spcAft>
              <a:defRPr/>
            </a:pPr>
            <a:r>
              <a:rPr lang="en-US" sz="2000" i="1" kern="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After the Fact</a:t>
            </a:r>
          </a:p>
        </p:txBody>
      </p:sp>
      <p:cxnSp>
        <p:nvCxnSpPr>
          <p:cNvPr id="101" name="Connector: Elbow 100"/>
          <p:cNvCxnSpPr>
            <a:cxnSpLocks/>
            <a:stCxn id="86" idx="3"/>
          </p:cNvCxnSpPr>
          <p:nvPr/>
        </p:nvCxnSpPr>
        <p:spPr>
          <a:xfrm flipH="1" flipV="1">
            <a:off x="6013342" y="3983064"/>
            <a:ext cx="278970" cy="1965301"/>
          </a:xfrm>
          <a:prstGeom prst="bentConnector4">
            <a:avLst>
              <a:gd name="adj1" fmla="val -93055"/>
              <a:gd name="adj2" fmla="val 99942"/>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132102" y="4631149"/>
            <a:ext cx="1437687" cy="566656"/>
          </a:xfrm>
          <a:prstGeom prst="rect">
            <a:avLst/>
          </a:prstGeom>
          <a:noFill/>
        </p:spPr>
        <p:txBody>
          <a:bodyPr wrap="none" lIns="179285" tIns="143428" rIns="179285" bIns="143428" rtlCol="0">
            <a:spAutoFit/>
          </a:bodyPr>
          <a:lstStyle/>
          <a:p>
            <a:pPr marL="0" marR="0" lvl="0" indent="0" algn="r" defTabSz="896386" eaLnBrk="1" fontAlgn="auto" latinLnBrk="0" hangingPunct="1">
              <a:lnSpc>
                <a:spcPct val="90000"/>
              </a:lnSpc>
              <a:spcBef>
                <a:spcPts val="0"/>
              </a:spcBef>
              <a:spcAft>
                <a:spcPts val="588"/>
              </a:spcAft>
              <a:buClrTx/>
              <a:buSzTx/>
              <a:buFontTx/>
              <a:buNone/>
              <a:tabLst/>
              <a:defRPr/>
            </a:pPr>
            <a:r>
              <a:rPr kumimoji="0" lang="en-US" sz="2000" b="0" i="1" u="none" strike="noStrike" kern="0" cap="none" spc="0" normalizeH="0" baseline="0" noProof="0">
                <a:ln>
                  <a:noFill/>
                </a:ln>
                <a:gradFill>
                  <a:gsLst>
                    <a:gs pos="0">
                      <a:schemeClr val="accent1"/>
                    </a:gs>
                    <a:gs pos="100000">
                      <a:schemeClr val="accent1"/>
                    </a:gs>
                  </a:gsLst>
                  <a:lin ang="5400000" scaled="1"/>
                </a:gradFill>
                <a:effectLst/>
                <a:uLnTx/>
                <a:uFillTx/>
                <a:latin typeface="Segoe UI Semibold" panose="020B0702040204020203" pitchFamily="34" charset="0"/>
                <a:cs typeface="Segoe UI Semibold" panose="020B0702040204020203" pitchFamily="34" charset="0"/>
              </a:rPr>
              <a:t>Proactive</a:t>
            </a:r>
          </a:p>
        </p:txBody>
      </p:sp>
      <p:sp>
        <p:nvSpPr>
          <p:cNvPr id="86" name="Rectangle: Rounded Corners 85"/>
          <p:cNvSpPr/>
          <p:nvPr/>
        </p:nvSpPr>
        <p:spPr bwMode="auto">
          <a:xfrm>
            <a:off x="588263" y="5318191"/>
            <a:ext cx="5704049" cy="1260347"/>
          </a:xfrm>
          <a:prstGeom prst="roundRect">
            <a:avLst>
              <a:gd name="adj" fmla="val 0"/>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a:xfrm>
            <a:off x="588261" y="5548971"/>
            <a:ext cx="5704051" cy="778675"/>
          </a:xfrm>
          <a:prstGeom prst="rect">
            <a:avLst/>
          </a:prstGeom>
        </p:spPr>
        <p:txBody>
          <a:bodyPr wrap="square">
            <a:spAutoFit/>
          </a:bodyPr>
          <a:lstStyle/>
          <a:p>
            <a:pPr algn="ctr">
              <a:lnSpc>
                <a:spcPct val="90000"/>
              </a:lnSpc>
              <a:spcAft>
                <a:spcPts val="600"/>
              </a:spcAft>
              <a:defRPr/>
            </a:pPr>
            <a:r>
              <a:rPr lang="en-US" sz="2400" b="1" kern="0">
                <a:gradFill>
                  <a:gsLst>
                    <a:gs pos="0">
                      <a:schemeClr val="bg1"/>
                    </a:gs>
                    <a:gs pos="100000">
                      <a:schemeClr val="bg1"/>
                    </a:gs>
                  </a:gsLst>
                  <a:lin ang="5400000" scaled="1"/>
                </a:gradFill>
              </a:rPr>
              <a:t>DEFENDER DECISION CYCLE</a:t>
            </a:r>
          </a:p>
          <a:p>
            <a:pPr algn="ctr">
              <a:lnSpc>
                <a:spcPct val="90000"/>
              </a:lnSpc>
              <a:spcAft>
                <a:spcPts val="600"/>
              </a:spcAft>
              <a:defRPr/>
            </a:pPr>
            <a:r>
              <a:rPr lang="en-US" sz="2000" kern="0">
                <a:gradFill>
                  <a:gsLst>
                    <a:gs pos="0">
                      <a:schemeClr val="bg1"/>
                    </a:gs>
                    <a:gs pos="100000">
                      <a:schemeClr val="bg1"/>
                    </a:gs>
                  </a:gsLst>
                  <a:lin ang="5400000" scaled="1"/>
                </a:gradFill>
              </a:rPr>
              <a:t>(Investigation and Response Process)</a:t>
            </a:r>
          </a:p>
        </p:txBody>
      </p:sp>
    </p:spTree>
    <p:extLst>
      <p:ext uri="{BB962C8B-B14F-4D97-AF65-F5344CB8AC3E}">
        <p14:creationId xmlns:p14="http://schemas.microsoft.com/office/powerpoint/2010/main" val="34756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500"/>
                                        <p:tgtEl>
                                          <p:spTgt spid="84"/>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4" grpId="0"/>
      <p:bldP spid="113" grpId="0"/>
      <p:bldP spid="8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hidden="1"/>
          <p:cNvSpPr txBox="1"/>
          <p:nvPr/>
        </p:nvSpPr>
        <p:spPr>
          <a:xfrm>
            <a:off x="1089870" y="1001318"/>
            <a:ext cx="1957282"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Office 365 ATP</a:t>
            </a:r>
          </a:p>
        </p:txBody>
      </p:sp>
      <p:sp>
        <p:nvSpPr>
          <p:cNvPr id="37" name="TextBox 36" hidden="1"/>
          <p:cNvSpPr txBox="1"/>
          <p:nvPr/>
        </p:nvSpPr>
        <p:spPr>
          <a:xfrm>
            <a:off x="10689003" y="1001318"/>
            <a:ext cx="1295515"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ATA</a:t>
            </a:r>
          </a:p>
        </p:txBody>
      </p:sp>
      <p:sp>
        <p:nvSpPr>
          <p:cNvPr id="38" name="TextBox 37" hidden="1"/>
          <p:cNvSpPr txBox="1"/>
          <p:nvPr/>
        </p:nvSpPr>
        <p:spPr>
          <a:xfrm>
            <a:off x="5829486" y="1001318"/>
            <a:ext cx="2070387"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ATP</a:t>
            </a:r>
          </a:p>
        </p:txBody>
      </p:sp>
      <p:cxnSp>
        <p:nvCxnSpPr>
          <p:cNvPr id="39" name="Straight Connector 38" hidden="1"/>
          <p:cNvCxnSpPr/>
          <p:nvPr/>
        </p:nvCxnSpPr>
        <p:spPr>
          <a:xfrm flipV="1">
            <a:off x="3077615" y="1168137"/>
            <a:ext cx="2878366" cy="17743"/>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951" y="1168137"/>
            <a:ext cx="2878366" cy="17743"/>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89870" y="1348112"/>
            <a:ext cx="1957282"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Email</a:t>
            </a:r>
          </a:p>
        </p:txBody>
      </p:sp>
      <p:sp>
        <p:nvSpPr>
          <p:cNvPr id="42" name="TextBox 41" hidden="1"/>
          <p:cNvSpPr txBox="1"/>
          <p:nvPr/>
        </p:nvSpPr>
        <p:spPr>
          <a:xfrm>
            <a:off x="10689003" y="1348112"/>
            <a:ext cx="1295515"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User</a:t>
            </a:r>
          </a:p>
        </p:txBody>
      </p:sp>
      <p:sp>
        <p:nvSpPr>
          <p:cNvPr id="43" name="TextBox 42" hidden="1"/>
          <p:cNvSpPr txBox="1"/>
          <p:nvPr/>
        </p:nvSpPr>
        <p:spPr>
          <a:xfrm>
            <a:off x="5829486" y="1348112"/>
            <a:ext cx="2070387"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End Point</a:t>
            </a:r>
          </a:p>
        </p:txBody>
      </p:sp>
      <p:sp>
        <p:nvSpPr>
          <p:cNvPr id="163" name="Title 1">
            <a:extLst>
              <a:ext uri="{FF2B5EF4-FFF2-40B4-BE49-F238E27FC236}">
                <a16:creationId xmlns:a16="http://schemas.microsoft.com/office/drawing/2014/main" id="{1D893EE8-2EA1-43FB-9FD1-B03581E4C449}"/>
              </a:ext>
            </a:extLst>
          </p:cNvPr>
          <p:cNvSpPr txBox="1">
            <a:spLocks/>
          </p:cNvSpPr>
          <p:nvPr/>
        </p:nvSpPr>
        <p:spPr>
          <a:xfrm>
            <a:off x="586740" y="445693"/>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1"/>
                </a:solidFill>
              </a:rPr>
              <a:t>Threat detection</a:t>
            </a:r>
          </a:p>
          <a:p>
            <a:pPr algn="ctr"/>
            <a:r>
              <a:rPr lang="en-US" sz="2800"/>
              <a:t>integrated across Microsoft 365</a:t>
            </a:r>
          </a:p>
        </p:txBody>
      </p:sp>
      <p:sp>
        <p:nvSpPr>
          <p:cNvPr id="137" name="frame" hidden="1">
            <a:extLst>
              <a:ext uri="{FF2B5EF4-FFF2-40B4-BE49-F238E27FC236}">
                <a16:creationId xmlns:a16="http://schemas.microsoft.com/office/drawing/2014/main" id="{D4421136-D450-455A-A6A1-C7B4ADCB7266}"/>
              </a:ext>
            </a:extLst>
          </p:cNvPr>
          <p:cNvSpPr/>
          <p:nvPr/>
        </p:nvSpPr>
        <p:spPr bwMode="auto">
          <a:xfrm>
            <a:off x="0" y="0"/>
            <a:ext cx="12192000" cy="6858000"/>
          </a:xfrm>
          <a:custGeom>
            <a:avLst/>
            <a:gdLst>
              <a:gd name="connsiteX0" fmla="*/ 586740 w 12192000"/>
              <a:gd name="connsiteY0" fmla="*/ 585788 h 6858000"/>
              <a:gd name="connsiteX1" fmla="*/ 586740 w 12192000"/>
              <a:gd name="connsiteY1" fmla="*/ 6269038 h 6858000"/>
              <a:gd name="connsiteX2" fmla="*/ 11605260 w 12192000"/>
              <a:gd name="connsiteY2" fmla="*/ 6269038 h 6858000"/>
              <a:gd name="connsiteX3" fmla="*/ 11605260 w 12192000"/>
              <a:gd name="connsiteY3" fmla="*/ 58578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86740" y="585788"/>
                </a:moveTo>
                <a:lnTo>
                  <a:pt x="586740" y="6269038"/>
                </a:lnTo>
                <a:lnTo>
                  <a:pt x="11605260" y="6269038"/>
                </a:lnTo>
                <a:lnTo>
                  <a:pt x="11605260" y="585788"/>
                </a:lnTo>
                <a:close/>
                <a:moveTo>
                  <a:pt x="0" y="0"/>
                </a:moveTo>
                <a:lnTo>
                  <a:pt x="12192000" y="0"/>
                </a:lnTo>
                <a:lnTo>
                  <a:pt x="12192000" y="6858000"/>
                </a:lnTo>
                <a:lnTo>
                  <a:pt x="0" y="6858000"/>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C982E3E9-8792-464D-A873-EAD819100DF1}"/>
              </a:ext>
            </a:extLst>
          </p:cNvPr>
          <p:cNvGrpSpPr/>
          <p:nvPr/>
        </p:nvGrpSpPr>
        <p:grpSpPr>
          <a:xfrm>
            <a:off x="649223" y="2116227"/>
            <a:ext cx="11018520" cy="553998"/>
            <a:chOff x="649223" y="5710217"/>
            <a:chExt cx="11018520" cy="553998"/>
          </a:xfrm>
        </p:grpSpPr>
        <p:cxnSp>
          <p:nvCxnSpPr>
            <p:cNvPr id="5" name="Straight Connector 4">
              <a:extLst>
                <a:ext uri="{FF2B5EF4-FFF2-40B4-BE49-F238E27FC236}">
                  <a16:creationId xmlns:a16="http://schemas.microsoft.com/office/drawing/2014/main" id="{DC009B75-B290-4756-8F34-65AF216DD7BC}"/>
                </a:ext>
              </a:extLst>
            </p:cNvPr>
            <p:cNvCxnSpPr>
              <a:cxnSpLocks/>
            </p:cNvCxnSpPr>
            <p:nvPr/>
          </p:nvCxnSpPr>
          <p:spPr>
            <a:xfrm>
              <a:off x="649223" y="5887324"/>
              <a:ext cx="11018520" cy="0"/>
            </a:xfrm>
            <a:prstGeom prst="line">
              <a:avLst/>
            </a:prstGeom>
            <a:noFill/>
            <a:ln w="19050" cap="sq">
              <a:solidFill>
                <a:schemeClr val="accent1">
                  <a:alpha val="88000"/>
                </a:schemeClr>
              </a:solidFill>
              <a:prstDash val="solid"/>
              <a:miter lim="800000"/>
              <a:headEnd type="arrow" w="lg"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189" name="TextBox 188">
              <a:extLst>
                <a:ext uri="{FF2B5EF4-FFF2-40B4-BE49-F238E27FC236}">
                  <a16:creationId xmlns:a16="http://schemas.microsoft.com/office/drawing/2014/main" id="{1A55B51C-5BC7-4A66-85A2-258F0A1F06EA}"/>
                </a:ext>
              </a:extLst>
            </p:cNvPr>
            <p:cNvSpPr txBox="1"/>
            <p:nvPr/>
          </p:nvSpPr>
          <p:spPr>
            <a:xfrm>
              <a:off x="1045637" y="5710217"/>
              <a:ext cx="2286649"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ea typeface="Segoe UI" charset="0"/>
                  <a:cs typeface="Segoe UI Semibold" panose="020B0702040204020203" pitchFamily="34" charset="0"/>
                </a:rPr>
                <a:t>Email protection</a:t>
              </a:r>
            </a:p>
            <a:p>
              <a:pPr algn="ctr" defTabSz="838592">
                <a:defRPr/>
              </a:pPr>
              <a:r>
                <a:rPr lang="en-US" sz="1600" kern="0" spc="40">
                  <a:solidFill>
                    <a:schemeClr val="accent1"/>
                  </a:solidFill>
                  <a:latin typeface="+mj-lt"/>
                  <a:cs typeface="Segoe UI" panose="020B0502040204020203" pitchFamily="34" charset="0"/>
                </a:rPr>
                <a:t>Office 365 ATP</a:t>
              </a:r>
            </a:p>
          </p:txBody>
        </p:sp>
        <p:sp>
          <p:nvSpPr>
            <p:cNvPr id="204" name="TextBox 203">
              <a:extLst>
                <a:ext uri="{FF2B5EF4-FFF2-40B4-BE49-F238E27FC236}">
                  <a16:creationId xmlns:a16="http://schemas.microsoft.com/office/drawing/2014/main" id="{8C2D18A2-788B-4E5B-89FC-E18068115277}"/>
                </a:ext>
              </a:extLst>
            </p:cNvPr>
            <p:cNvSpPr txBox="1"/>
            <p:nvPr/>
          </p:nvSpPr>
          <p:spPr>
            <a:xfrm>
              <a:off x="4373717" y="5710217"/>
              <a:ext cx="282043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Endpoint protection</a:t>
              </a:r>
            </a:p>
            <a:p>
              <a:pPr lvl="0" algn="ctr" defTabSz="838592">
                <a:defRPr/>
              </a:pPr>
              <a:r>
                <a:rPr lang="en-US" sz="1600" kern="0" spc="40">
                  <a:solidFill>
                    <a:schemeClr val="accent1"/>
                  </a:solidFill>
                  <a:latin typeface="+mj-lt"/>
                  <a:cs typeface="Segoe UI" panose="020B0502040204020203" pitchFamily="34" charset="0"/>
                </a:rPr>
                <a:t>Windows Defender ATP</a:t>
              </a:r>
            </a:p>
          </p:txBody>
        </p:sp>
        <p:sp>
          <p:nvSpPr>
            <p:cNvPr id="215" name="TextBox 214">
              <a:extLst>
                <a:ext uri="{FF2B5EF4-FFF2-40B4-BE49-F238E27FC236}">
                  <a16:creationId xmlns:a16="http://schemas.microsoft.com/office/drawing/2014/main" id="{CD65981B-325B-438A-8BE6-04A3DACCFC93}"/>
                </a:ext>
              </a:extLst>
            </p:cNvPr>
            <p:cNvSpPr txBox="1"/>
            <p:nvPr/>
          </p:nvSpPr>
          <p:spPr>
            <a:xfrm>
              <a:off x="8483173" y="5710217"/>
              <a:ext cx="264156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Identity protection</a:t>
              </a:r>
            </a:p>
            <a:p>
              <a:pPr algn="ctr" defTabSz="838592">
                <a:defRPr/>
              </a:pPr>
              <a:r>
                <a:rPr lang="en-US" sz="1600" kern="0" spc="40">
                  <a:solidFill>
                    <a:schemeClr val="accent1"/>
                  </a:solidFill>
                  <a:latin typeface="+mj-lt"/>
                  <a:cs typeface="Segoe UI" panose="020B0502040204020203" pitchFamily="34" charset="0"/>
                </a:rPr>
                <a:t>Azure ATP</a:t>
              </a:r>
            </a:p>
          </p:txBody>
        </p:sp>
      </p:grpSp>
      <p:grpSp>
        <p:nvGrpSpPr>
          <p:cNvPr id="95" name="Group 94">
            <a:extLst>
              <a:ext uri="{FF2B5EF4-FFF2-40B4-BE49-F238E27FC236}">
                <a16:creationId xmlns:a16="http://schemas.microsoft.com/office/drawing/2014/main" id="{0A98B5D8-26B1-4190-8DBC-ED14B70A3B07}"/>
              </a:ext>
            </a:extLst>
          </p:cNvPr>
          <p:cNvGrpSpPr/>
          <p:nvPr/>
        </p:nvGrpSpPr>
        <p:grpSpPr>
          <a:xfrm>
            <a:off x="4628225" y="2855283"/>
            <a:ext cx="6966845" cy="2800485"/>
            <a:chOff x="4628225" y="1740182"/>
            <a:chExt cx="6966845" cy="2800485"/>
          </a:xfrm>
        </p:grpSpPr>
        <p:sp>
          <p:nvSpPr>
            <p:cNvPr id="96" name="Rectangle: Rounded Corners 95">
              <a:extLst>
                <a:ext uri="{FF2B5EF4-FFF2-40B4-BE49-F238E27FC236}">
                  <a16:creationId xmlns:a16="http://schemas.microsoft.com/office/drawing/2014/main" id="{D13C6245-AF36-4C41-ABB9-DEC12EE4C46E}"/>
                </a:ext>
              </a:extLst>
            </p:cNvPr>
            <p:cNvSpPr/>
            <p:nvPr/>
          </p:nvSpPr>
          <p:spPr bwMode="auto">
            <a:xfrm>
              <a:off x="7796860" y="2713771"/>
              <a:ext cx="3798210" cy="1826896"/>
            </a:xfrm>
            <a:prstGeom prst="roundRect">
              <a:avLst>
                <a:gd name="adj" fmla="val 16064"/>
              </a:avLst>
            </a:prstGeom>
            <a:solidFill>
              <a:srgbClr val="FFFFFF">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AA02D457-E698-4BE9-B419-329F43240EB0}"/>
                </a:ext>
              </a:extLst>
            </p:cNvPr>
            <p:cNvSpPr txBox="1"/>
            <p:nvPr/>
          </p:nvSpPr>
          <p:spPr>
            <a:xfrm>
              <a:off x="7999965"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kern="0">
                  <a:solidFill>
                    <a:srgbClr val="353535"/>
                  </a:solidFill>
                  <a:latin typeface="+mj-lt"/>
                  <a:cs typeface="Segoe UI" charset="0"/>
                </a:rPr>
                <a:t>Reconnaissance</a:t>
              </a:r>
            </a:p>
          </p:txBody>
        </p:sp>
        <p:sp>
          <p:nvSpPr>
            <p:cNvPr id="99" name="TextBox 98">
              <a:extLst>
                <a:ext uri="{FF2B5EF4-FFF2-40B4-BE49-F238E27FC236}">
                  <a16:creationId xmlns:a16="http://schemas.microsoft.com/office/drawing/2014/main" id="{DB6D9F70-3E68-4D87-AF7B-47EF2F92EF1D}"/>
                </a:ext>
              </a:extLst>
            </p:cNvPr>
            <p:cNvSpPr txBox="1"/>
            <p:nvPr/>
          </p:nvSpPr>
          <p:spPr>
            <a:xfrm>
              <a:off x="9393660"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Lateral Movement</a:t>
              </a:r>
            </a:p>
          </p:txBody>
        </p:sp>
        <p:sp>
          <p:nvSpPr>
            <p:cNvPr id="100" name="TextBox 99">
              <a:extLst>
                <a:ext uri="{FF2B5EF4-FFF2-40B4-BE49-F238E27FC236}">
                  <a16:creationId xmlns:a16="http://schemas.microsoft.com/office/drawing/2014/main" id="{BCDCB2A1-3D9F-4CE1-A60A-3BBE8BA77916}"/>
                </a:ext>
              </a:extLst>
            </p:cNvPr>
            <p:cNvSpPr txBox="1"/>
            <p:nvPr/>
          </p:nvSpPr>
          <p:spPr>
            <a:xfrm>
              <a:off x="10462392"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Domain Dominance</a:t>
              </a:r>
            </a:p>
          </p:txBody>
        </p:sp>
        <p:cxnSp>
          <p:nvCxnSpPr>
            <p:cNvPr id="101" name="Straight Arrow Connector 100">
              <a:extLst>
                <a:ext uri="{FF2B5EF4-FFF2-40B4-BE49-F238E27FC236}">
                  <a16:creationId xmlns:a16="http://schemas.microsoft.com/office/drawing/2014/main" id="{DC520E14-3785-4992-87EE-5118A26924D5}"/>
                </a:ext>
              </a:extLst>
            </p:cNvPr>
            <p:cNvCxnSpPr>
              <a:cxnSpLocks/>
            </p:cNvCxnSpPr>
            <p:nvPr/>
          </p:nvCxnSpPr>
          <p:spPr>
            <a:xfrm>
              <a:off x="4628225" y="3786807"/>
              <a:ext cx="3431120"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102" name="Straight Arrow Connector 101">
              <a:extLst>
                <a:ext uri="{FF2B5EF4-FFF2-40B4-BE49-F238E27FC236}">
                  <a16:creationId xmlns:a16="http://schemas.microsoft.com/office/drawing/2014/main" id="{2B7F0E0E-DF36-45E9-959E-99B47AF6C3C2}"/>
                </a:ext>
              </a:extLst>
            </p:cNvPr>
            <p:cNvCxnSpPr>
              <a:cxnSpLocks/>
            </p:cNvCxnSpPr>
            <p:nvPr/>
          </p:nvCxnSpPr>
          <p:spPr>
            <a:xfrm>
              <a:off x="88999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3" name="Group 102">
              <a:extLst>
                <a:ext uri="{FF2B5EF4-FFF2-40B4-BE49-F238E27FC236}">
                  <a16:creationId xmlns:a16="http://schemas.microsoft.com/office/drawing/2014/main" id="{7266F373-9B60-440B-96F7-7A78A752B39D}"/>
                </a:ext>
              </a:extLst>
            </p:cNvPr>
            <p:cNvGrpSpPr>
              <a:grpSpLocks noChangeAspect="1"/>
            </p:cNvGrpSpPr>
            <p:nvPr/>
          </p:nvGrpSpPr>
          <p:grpSpPr>
            <a:xfrm>
              <a:off x="8210631" y="3503329"/>
              <a:ext cx="598397" cy="620780"/>
              <a:chOff x="8314003" y="3503329"/>
              <a:chExt cx="598397" cy="620780"/>
            </a:xfrm>
          </p:grpSpPr>
          <p:sp>
            <p:nvSpPr>
              <p:cNvPr id="135" name="Oval 134">
                <a:extLst>
                  <a:ext uri="{FF2B5EF4-FFF2-40B4-BE49-F238E27FC236}">
                    <a16:creationId xmlns:a16="http://schemas.microsoft.com/office/drawing/2014/main" id="{90190319-0E24-4237-B728-D342B070703F}"/>
                  </a:ext>
                </a:extLst>
              </p:cNvPr>
              <p:cNvSpPr/>
              <p:nvPr/>
            </p:nvSpPr>
            <p:spPr bwMode="auto">
              <a:xfrm>
                <a:off x="8314003" y="3503329"/>
                <a:ext cx="598397" cy="598397"/>
              </a:xfrm>
              <a:prstGeom prst="ellipse">
                <a:avLst/>
              </a:prstGeom>
              <a:noFill/>
              <a:ln w="317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6" name="Oval 135">
                <a:extLst>
                  <a:ext uri="{FF2B5EF4-FFF2-40B4-BE49-F238E27FC236}">
                    <a16:creationId xmlns:a16="http://schemas.microsoft.com/office/drawing/2014/main" id="{3FA0EF20-4DF4-4E72-9500-CBA04B3A5132}"/>
                  </a:ext>
                </a:extLst>
              </p:cNvPr>
              <p:cNvSpPr/>
              <p:nvPr/>
            </p:nvSpPr>
            <p:spPr bwMode="auto">
              <a:xfrm>
                <a:off x="8388407" y="3572606"/>
                <a:ext cx="449585" cy="449585"/>
              </a:xfrm>
              <a:prstGeom prst="ellipse">
                <a:avLst/>
              </a:prstGeom>
              <a:noFill/>
              <a:ln w="95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8" name="Oval 137">
                <a:extLst>
                  <a:ext uri="{FF2B5EF4-FFF2-40B4-BE49-F238E27FC236}">
                    <a16:creationId xmlns:a16="http://schemas.microsoft.com/office/drawing/2014/main" id="{BA02E102-79BF-4278-9BF4-4E6775913643}"/>
                  </a:ext>
                </a:extLst>
              </p:cNvPr>
              <p:cNvSpPr/>
              <p:nvPr/>
            </p:nvSpPr>
            <p:spPr bwMode="auto">
              <a:xfrm>
                <a:off x="8459663" y="3643862"/>
                <a:ext cx="307073" cy="307073"/>
              </a:xfrm>
              <a:prstGeom prst="ellipse">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9" name="Oval 138">
                <a:extLst>
                  <a:ext uri="{FF2B5EF4-FFF2-40B4-BE49-F238E27FC236}">
                    <a16:creationId xmlns:a16="http://schemas.microsoft.com/office/drawing/2014/main" id="{7A33F24F-D8C9-4300-81A6-700B21748F22}"/>
                  </a:ext>
                </a:extLst>
              </p:cNvPr>
              <p:cNvSpPr/>
              <p:nvPr/>
            </p:nvSpPr>
            <p:spPr bwMode="auto">
              <a:xfrm>
                <a:off x="8356784" y="3773877"/>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0" name="Oval 139">
                <a:extLst>
                  <a:ext uri="{FF2B5EF4-FFF2-40B4-BE49-F238E27FC236}">
                    <a16:creationId xmlns:a16="http://schemas.microsoft.com/office/drawing/2014/main" id="{C1A8B0B9-7E23-4593-8E5D-3F3CD56FF10D}"/>
                  </a:ext>
                </a:extLst>
              </p:cNvPr>
              <p:cNvSpPr/>
              <p:nvPr/>
            </p:nvSpPr>
            <p:spPr bwMode="auto">
              <a:xfrm>
                <a:off x="8658852" y="4057729"/>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1" name="Oval 140">
                <a:extLst>
                  <a:ext uri="{FF2B5EF4-FFF2-40B4-BE49-F238E27FC236}">
                    <a16:creationId xmlns:a16="http://schemas.microsoft.com/office/drawing/2014/main" id="{E8954485-BFC8-4760-B51A-D02DCB28C9F8}"/>
                  </a:ext>
                </a:extLst>
              </p:cNvPr>
              <p:cNvSpPr/>
              <p:nvPr/>
            </p:nvSpPr>
            <p:spPr bwMode="auto">
              <a:xfrm>
                <a:off x="8761294" y="3532960"/>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grpSp>
        <p:grpSp>
          <p:nvGrpSpPr>
            <p:cNvPr id="104" name="Group 103">
              <a:extLst>
                <a:ext uri="{FF2B5EF4-FFF2-40B4-BE49-F238E27FC236}">
                  <a16:creationId xmlns:a16="http://schemas.microsoft.com/office/drawing/2014/main" id="{95388106-19B5-4182-BCEE-A4320408764E}"/>
                </a:ext>
              </a:extLst>
            </p:cNvPr>
            <p:cNvGrpSpPr>
              <a:grpSpLocks noChangeAspect="1"/>
            </p:cNvGrpSpPr>
            <p:nvPr/>
          </p:nvGrpSpPr>
          <p:grpSpPr>
            <a:xfrm>
              <a:off x="10632574" y="3615213"/>
              <a:ext cx="624797" cy="302150"/>
              <a:chOff x="10671742" y="3355995"/>
              <a:chExt cx="680737" cy="329202"/>
            </a:xfrm>
          </p:grpSpPr>
          <p:grpSp>
            <p:nvGrpSpPr>
              <p:cNvPr id="119" name="Group 118">
                <a:extLst>
                  <a:ext uri="{FF2B5EF4-FFF2-40B4-BE49-F238E27FC236}">
                    <a16:creationId xmlns:a16="http://schemas.microsoft.com/office/drawing/2014/main" id="{28516B7C-0D82-459C-AD19-0142BB8C8C4F}"/>
                  </a:ext>
                </a:extLst>
              </p:cNvPr>
              <p:cNvGrpSpPr/>
              <p:nvPr/>
            </p:nvGrpSpPr>
            <p:grpSpPr>
              <a:xfrm>
                <a:off x="10768920" y="3355995"/>
                <a:ext cx="497643" cy="299948"/>
                <a:chOff x="4397055" y="1511664"/>
                <a:chExt cx="1317625" cy="687730"/>
              </a:xfrm>
            </p:grpSpPr>
            <p:sp>
              <p:nvSpPr>
                <p:cNvPr id="133" name="Rectangle: Top Corners Rounded 132">
                  <a:extLst>
                    <a:ext uri="{FF2B5EF4-FFF2-40B4-BE49-F238E27FC236}">
                      <a16:creationId xmlns:a16="http://schemas.microsoft.com/office/drawing/2014/main" id="{CBDC4685-347D-45BD-9FE8-FE2ACA7D46AE}"/>
                    </a:ext>
                  </a:extLst>
                </p:cNvPr>
                <p:cNvSpPr/>
                <p:nvPr/>
              </p:nvSpPr>
              <p:spPr bwMode="auto">
                <a:xfrm>
                  <a:off x="4494727" y="1511664"/>
                  <a:ext cx="1102036" cy="687730"/>
                </a:xfrm>
                <a:prstGeom prst="round2Same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2980CC56-7D73-4DAB-9529-B9F4FF7A245D}"/>
                    </a:ext>
                  </a:extLst>
                </p:cNvPr>
                <p:cNvCxnSpPr>
                  <a:cxnSpLocks/>
                </p:cNvCxnSpPr>
                <p:nvPr/>
              </p:nvCxnSpPr>
              <p:spPr>
                <a:xfrm flipH="1">
                  <a:off x="4397055" y="2199394"/>
                  <a:ext cx="1317625" cy="0"/>
                </a:xfrm>
                <a:prstGeom prst="line">
                  <a:avLst/>
                </a:prstGeom>
                <a:ln w="158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666A090-3A00-4D4E-A464-5A6A0B52F6AC}"/>
                  </a:ext>
                </a:extLst>
              </p:cNvPr>
              <p:cNvGrpSpPr/>
              <p:nvPr/>
            </p:nvGrpSpPr>
            <p:grpSpPr>
              <a:xfrm>
                <a:off x="10671742" y="3466292"/>
                <a:ext cx="680737" cy="218905"/>
                <a:chOff x="10585691" y="4535705"/>
                <a:chExt cx="680737" cy="218905"/>
              </a:xfrm>
            </p:grpSpPr>
            <p:sp>
              <p:nvSpPr>
                <p:cNvPr id="125" name="Freeform: Shape 124">
                  <a:extLst>
                    <a:ext uri="{FF2B5EF4-FFF2-40B4-BE49-F238E27FC236}">
                      <a16:creationId xmlns:a16="http://schemas.microsoft.com/office/drawing/2014/main" id="{7BFAD082-79A3-4CB1-95CE-BCC47A48D63C}"/>
                    </a:ext>
                  </a:extLst>
                </p:cNvPr>
                <p:cNvSpPr/>
                <p:nvPr/>
              </p:nvSpPr>
              <p:spPr bwMode="auto">
                <a:xfrm>
                  <a:off x="10634754" y="4535705"/>
                  <a:ext cx="581025" cy="161924"/>
                </a:xfrm>
                <a:custGeom>
                  <a:avLst/>
                  <a:gdLst>
                    <a:gd name="connsiteX0" fmla="*/ 132160 w 581025"/>
                    <a:gd name="connsiteY0" fmla="*/ 145256 h 145256"/>
                    <a:gd name="connsiteX1" fmla="*/ 0 w 581025"/>
                    <a:gd name="connsiteY1" fmla="*/ 33338 h 145256"/>
                    <a:gd name="connsiteX2" fmla="*/ 327422 w 581025"/>
                    <a:gd name="connsiteY2" fmla="*/ 92869 h 145256"/>
                    <a:gd name="connsiteX3" fmla="*/ 581025 w 581025"/>
                    <a:gd name="connsiteY3" fmla="*/ 0 h 145256"/>
                    <a:gd name="connsiteX4" fmla="*/ 466725 w 581025"/>
                    <a:gd name="connsiteY4" fmla="*/ 144066 h 145256"/>
                    <a:gd name="connsiteX0" fmla="*/ 90488 w 581025"/>
                    <a:gd name="connsiteY0" fmla="*/ 0 h 170260"/>
                    <a:gd name="connsiteX1" fmla="*/ 0 w 581025"/>
                    <a:gd name="connsiteY1" fmla="*/ 59532 h 170260"/>
                    <a:gd name="connsiteX2" fmla="*/ 327422 w 581025"/>
                    <a:gd name="connsiteY2" fmla="*/ 119063 h 170260"/>
                    <a:gd name="connsiteX3" fmla="*/ 581025 w 581025"/>
                    <a:gd name="connsiteY3" fmla="*/ 26194 h 170260"/>
                    <a:gd name="connsiteX4" fmla="*/ 466725 w 581025"/>
                    <a:gd name="connsiteY4" fmla="*/ 170260 h 170260"/>
                    <a:gd name="connsiteX0" fmla="*/ 90488 w 581025"/>
                    <a:gd name="connsiteY0" fmla="*/ 30955 h 150018"/>
                    <a:gd name="connsiteX1" fmla="*/ 0 w 581025"/>
                    <a:gd name="connsiteY1" fmla="*/ 90487 h 150018"/>
                    <a:gd name="connsiteX2" fmla="*/ 327422 w 581025"/>
                    <a:gd name="connsiteY2" fmla="*/ 150018 h 150018"/>
                    <a:gd name="connsiteX3" fmla="*/ 581025 w 581025"/>
                    <a:gd name="connsiteY3" fmla="*/ 57149 h 150018"/>
                    <a:gd name="connsiteX4" fmla="*/ 509588 w 581025"/>
                    <a:gd name="connsiteY4" fmla="*/ 0 h 150018"/>
                    <a:gd name="connsiteX0" fmla="*/ 90488 w 581025"/>
                    <a:gd name="connsiteY0" fmla="*/ 42861 h 161924"/>
                    <a:gd name="connsiteX1" fmla="*/ 0 w 581025"/>
                    <a:gd name="connsiteY1" fmla="*/ 102393 h 161924"/>
                    <a:gd name="connsiteX2" fmla="*/ 327422 w 581025"/>
                    <a:gd name="connsiteY2" fmla="*/ 161924 h 161924"/>
                    <a:gd name="connsiteX3" fmla="*/ 581025 w 581025"/>
                    <a:gd name="connsiteY3" fmla="*/ 69055 h 161924"/>
                    <a:gd name="connsiteX4" fmla="*/ 502444 w 581025"/>
                    <a:gd name="connsiteY4" fmla="*/ 0 h 16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161924">
                      <a:moveTo>
                        <a:pt x="90488" y="42861"/>
                      </a:moveTo>
                      <a:lnTo>
                        <a:pt x="0" y="102393"/>
                      </a:lnTo>
                      <a:lnTo>
                        <a:pt x="327422" y="161924"/>
                      </a:lnTo>
                      <a:lnTo>
                        <a:pt x="581025" y="69055"/>
                      </a:lnTo>
                      <a:lnTo>
                        <a:pt x="502444" y="0"/>
                      </a:lnTo>
                    </a:path>
                  </a:pathLst>
                </a:cu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sp>
              <p:nvSpPr>
                <p:cNvPr id="126" name="Oval 125">
                  <a:extLst>
                    <a:ext uri="{FF2B5EF4-FFF2-40B4-BE49-F238E27FC236}">
                      <a16:creationId xmlns:a16="http://schemas.microsoft.com/office/drawing/2014/main" id="{E39E80AD-7EDB-40C5-8155-404BDF7FEC3A}"/>
                    </a:ext>
                  </a:extLst>
                </p:cNvPr>
                <p:cNvSpPr/>
                <p:nvPr/>
              </p:nvSpPr>
              <p:spPr bwMode="auto">
                <a:xfrm>
                  <a:off x="10585691" y="4577019"/>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B0A0E06F-05C8-4B69-9A3F-525AE53540FB}"/>
                    </a:ext>
                  </a:extLst>
                </p:cNvPr>
                <p:cNvSpPr/>
                <p:nvPr/>
              </p:nvSpPr>
              <p:spPr bwMode="auto">
                <a:xfrm>
                  <a:off x="10897672" y="4641004"/>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162E58C6-95D6-4F35-AFA0-831BC40C3980}"/>
                    </a:ext>
                  </a:extLst>
                </p:cNvPr>
                <p:cNvSpPr/>
                <p:nvPr/>
              </p:nvSpPr>
              <p:spPr bwMode="auto">
                <a:xfrm>
                  <a:off x="11152822" y="4545980"/>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grpSp>
        </p:grpSp>
        <p:grpSp>
          <p:nvGrpSpPr>
            <p:cNvPr id="105" name="Group 104">
              <a:extLst>
                <a:ext uri="{FF2B5EF4-FFF2-40B4-BE49-F238E27FC236}">
                  <a16:creationId xmlns:a16="http://schemas.microsoft.com/office/drawing/2014/main" id="{90F0E868-5F3F-440D-ACDF-AC3C47E7AFC2}"/>
                </a:ext>
              </a:extLst>
            </p:cNvPr>
            <p:cNvGrpSpPr/>
            <p:nvPr/>
          </p:nvGrpSpPr>
          <p:grpSpPr>
            <a:xfrm>
              <a:off x="7194152" y="1740182"/>
              <a:ext cx="778274" cy="778272"/>
              <a:chOff x="7056538" y="1928162"/>
              <a:chExt cx="778274" cy="778272"/>
            </a:xfrm>
          </p:grpSpPr>
          <p:sp>
            <p:nvSpPr>
              <p:cNvPr id="115" name="Explosion: 8 Points 114">
                <a:extLst>
                  <a:ext uri="{FF2B5EF4-FFF2-40B4-BE49-F238E27FC236}">
                    <a16:creationId xmlns:a16="http://schemas.microsoft.com/office/drawing/2014/main" id="{A8003B8E-74DB-4A62-8821-B0491B025229}"/>
                  </a:ext>
                </a:extLst>
              </p:cNvPr>
              <p:cNvSpPr/>
              <p:nvPr/>
            </p:nvSpPr>
            <p:spPr bwMode="auto">
              <a:xfrm>
                <a:off x="7056538" y="1928162"/>
                <a:ext cx="778274" cy="778272"/>
              </a:xfrm>
              <a:prstGeom prst="irregularSeal1">
                <a:avLst/>
              </a:prstGeom>
              <a:noFill/>
              <a:ln w="6350">
                <a:solidFill>
                  <a:srgbClr val="5F5F5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115">
                <a:extLst>
                  <a:ext uri="{FF2B5EF4-FFF2-40B4-BE49-F238E27FC236}">
                    <a16:creationId xmlns:a16="http://schemas.microsoft.com/office/drawing/2014/main" id="{FB2F6965-0A46-496F-B64D-C9CC0FC7FC6C}"/>
                  </a:ext>
                </a:extLst>
              </p:cNvPr>
              <p:cNvGrpSpPr>
                <a:grpSpLocks noChangeAspect="1"/>
              </p:cNvGrpSpPr>
              <p:nvPr/>
            </p:nvGrpSpPr>
            <p:grpSpPr>
              <a:xfrm>
                <a:off x="7286392" y="2151718"/>
                <a:ext cx="318563" cy="318563"/>
                <a:chOff x="7034533" y="2163512"/>
                <a:chExt cx="318563" cy="318563"/>
              </a:xfrm>
            </p:grpSpPr>
            <p:sp>
              <p:nvSpPr>
                <p:cNvPr id="117" name="Oval 116">
                  <a:extLst>
                    <a:ext uri="{FF2B5EF4-FFF2-40B4-BE49-F238E27FC236}">
                      <a16:creationId xmlns:a16="http://schemas.microsoft.com/office/drawing/2014/main" id="{32B6B740-3CAE-46CC-B22C-CCFBCB748302}"/>
                    </a:ext>
                  </a:extLst>
                </p:cNvPr>
                <p:cNvSpPr/>
                <p:nvPr/>
              </p:nvSpPr>
              <p:spPr bwMode="auto">
                <a:xfrm>
                  <a:off x="7034533" y="2163512"/>
                  <a:ext cx="318563" cy="318563"/>
                </a:xfrm>
                <a:prstGeom prst="ellipse">
                  <a:avLst/>
                </a:pr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8" name="people_4">
                  <a:extLst>
                    <a:ext uri="{FF2B5EF4-FFF2-40B4-BE49-F238E27FC236}">
                      <a16:creationId xmlns:a16="http://schemas.microsoft.com/office/drawing/2014/main" id="{062F385F-6A6E-414A-AA38-8D0EC6365BA0}"/>
                    </a:ext>
                  </a:extLst>
                </p:cNvPr>
                <p:cNvSpPr>
                  <a:spLocks noChangeAspect="1" noEditPoints="1"/>
                </p:cNvSpPr>
                <p:nvPr/>
              </p:nvSpPr>
              <p:spPr bwMode="auto">
                <a:xfrm>
                  <a:off x="7115779" y="2235551"/>
                  <a:ext cx="156071" cy="1744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06" name="TextBox 105">
              <a:extLst>
                <a:ext uri="{FF2B5EF4-FFF2-40B4-BE49-F238E27FC236}">
                  <a16:creationId xmlns:a16="http://schemas.microsoft.com/office/drawing/2014/main" id="{2CC0B9DA-BAB1-483A-BCED-63C11AA9EE43}"/>
                </a:ext>
              </a:extLst>
            </p:cNvPr>
            <p:cNvSpPr txBox="1"/>
            <p:nvPr/>
          </p:nvSpPr>
          <p:spPr>
            <a:xfrm>
              <a:off x="8063078" y="1903716"/>
              <a:ext cx="83684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Brute force an </a:t>
              </a:r>
              <a:r>
                <a:rPr lang="en-US" b="1">
                  <a:solidFill>
                    <a:srgbClr val="D83B01"/>
                  </a:solidFill>
                  <a:latin typeface="Segoe UI" panose="020B0502040204020203" pitchFamily="34" charset="0"/>
                  <a:cs typeface="Segoe UI" panose="020B0502040204020203" pitchFamily="34" charset="0"/>
                </a:rPr>
                <a:t>account</a:t>
              </a:r>
            </a:p>
          </p:txBody>
        </p:sp>
        <p:sp>
          <p:nvSpPr>
            <p:cNvPr id="107" name="Freeform: Shape 106">
              <a:extLst>
                <a:ext uri="{FF2B5EF4-FFF2-40B4-BE49-F238E27FC236}">
                  <a16:creationId xmlns:a16="http://schemas.microsoft.com/office/drawing/2014/main" id="{43CE8FC8-5ED9-4876-8DDC-EDE776A4B8D2}"/>
                </a:ext>
              </a:extLst>
            </p:cNvPr>
            <p:cNvSpPr/>
            <p:nvPr/>
          </p:nvSpPr>
          <p:spPr bwMode="auto">
            <a:xfrm rot="5400000">
              <a:off x="7266260" y="2754048"/>
              <a:ext cx="1164100" cy="50107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B936272A-B75E-4C96-8156-952FF8333544}"/>
                </a:ext>
              </a:extLst>
            </p:cNvPr>
            <p:cNvCxnSpPr>
              <a:cxnSpLocks/>
            </p:cNvCxnSpPr>
            <p:nvPr/>
          </p:nvCxnSpPr>
          <p:spPr>
            <a:xfrm>
              <a:off x="101191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9" name="Group 108">
              <a:extLst>
                <a:ext uri="{FF2B5EF4-FFF2-40B4-BE49-F238E27FC236}">
                  <a16:creationId xmlns:a16="http://schemas.microsoft.com/office/drawing/2014/main" id="{76D2C1E1-87EC-4AA2-ACAE-6C08DB20C4FF}"/>
                </a:ext>
              </a:extLst>
            </p:cNvPr>
            <p:cNvGrpSpPr>
              <a:grpSpLocks noChangeAspect="1"/>
            </p:cNvGrpSpPr>
            <p:nvPr/>
          </p:nvGrpSpPr>
          <p:grpSpPr>
            <a:xfrm>
              <a:off x="9436629" y="3491377"/>
              <a:ext cx="506022" cy="472537"/>
              <a:chOff x="9533118" y="3624128"/>
              <a:chExt cx="363864" cy="339786"/>
            </a:xfrm>
          </p:grpSpPr>
          <p:sp>
            <p:nvSpPr>
              <p:cNvPr id="110" name="Rectangle 109">
                <a:extLst>
                  <a:ext uri="{FF2B5EF4-FFF2-40B4-BE49-F238E27FC236}">
                    <a16:creationId xmlns:a16="http://schemas.microsoft.com/office/drawing/2014/main" id="{BB6E451E-7411-4D32-82DF-0D3D8A173FD0}"/>
                  </a:ext>
                </a:extLst>
              </p:cNvPr>
              <p:cNvSpPr/>
              <p:nvPr/>
            </p:nvSpPr>
            <p:spPr bwMode="auto">
              <a:xfrm>
                <a:off x="9533118" y="3742602"/>
                <a:ext cx="117868" cy="117868"/>
              </a:xfrm>
              <a:prstGeom prst="rect">
                <a:avLst/>
              </a:prstGeom>
              <a:noFill/>
              <a:ln w="254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cxnSp>
            <p:nvCxnSpPr>
              <p:cNvPr id="111" name="Straight Connector 110">
                <a:extLst>
                  <a:ext uri="{FF2B5EF4-FFF2-40B4-BE49-F238E27FC236}">
                    <a16:creationId xmlns:a16="http://schemas.microsoft.com/office/drawing/2014/main" id="{97A67307-FECB-471D-B6CE-D8722371AE3E}"/>
                  </a:ext>
                </a:extLst>
              </p:cNvPr>
              <p:cNvCxnSpPr/>
              <p:nvPr/>
            </p:nvCxnSpPr>
            <p:spPr>
              <a:xfrm flipH="1">
                <a:off x="9656151" y="3699714"/>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1CAB4B3-AA43-4FB3-B58E-25A7993F7164}"/>
                  </a:ext>
                </a:extLst>
              </p:cNvPr>
              <p:cNvCxnSpPr>
                <a:cxnSpLocks/>
              </p:cNvCxnSpPr>
              <p:nvPr/>
            </p:nvCxnSpPr>
            <p:spPr>
              <a:xfrm flipH="1" flipV="1">
                <a:off x="9650684" y="3838498"/>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96888766-08AC-400B-A563-760DA117363F}"/>
                  </a:ext>
                </a:extLst>
              </p:cNvPr>
              <p:cNvSpPr>
                <a:spLocks noChangeAspect="1"/>
              </p:cNvSpPr>
              <p:nvPr/>
            </p:nvSpPr>
            <p:spPr bwMode="auto">
              <a:xfrm>
                <a:off x="9749493" y="3624128"/>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EE7CD169-DC46-44E3-9867-1E3D47E8B89C}"/>
                  </a:ext>
                </a:extLst>
              </p:cNvPr>
              <p:cNvSpPr>
                <a:spLocks noChangeAspect="1"/>
              </p:cNvSpPr>
              <p:nvPr/>
            </p:nvSpPr>
            <p:spPr bwMode="auto">
              <a:xfrm>
                <a:off x="9749493" y="3825740"/>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2" name="Group 5">
            <a:extLst>
              <a:ext uri="{FF2B5EF4-FFF2-40B4-BE49-F238E27FC236}">
                <a16:creationId xmlns:a16="http://schemas.microsoft.com/office/drawing/2014/main" id="{232B8CC6-8620-46A5-8562-7920C6A476E3}"/>
              </a:ext>
            </a:extLst>
          </p:cNvPr>
          <p:cNvGrpSpPr/>
          <p:nvPr/>
        </p:nvGrpSpPr>
        <p:grpSpPr>
          <a:xfrm>
            <a:off x="598372" y="3206797"/>
            <a:ext cx="3470757" cy="3161179"/>
            <a:chOff x="598372" y="2091696"/>
            <a:chExt cx="3470757" cy="3161179"/>
          </a:xfrm>
        </p:grpSpPr>
        <p:sp>
          <p:nvSpPr>
            <p:cNvPr id="147" name="TextBox 11">
              <a:extLst>
                <a:ext uri="{FF2B5EF4-FFF2-40B4-BE49-F238E27FC236}">
                  <a16:creationId xmlns:a16="http://schemas.microsoft.com/office/drawing/2014/main" id="{9A3E96B5-D85F-466B-B06F-5CAD23FA04AF}"/>
                </a:ext>
              </a:extLst>
            </p:cNvPr>
            <p:cNvSpPr txBox="1"/>
            <p:nvPr/>
          </p:nvSpPr>
          <p:spPr>
            <a:xfrm>
              <a:off x="601709" y="2091696"/>
              <a:ext cx="96633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User receives an </a:t>
              </a:r>
              <a:r>
                <a:rPr lang="en-US" b="1">
                  <a:solidFill>
                    <a:srgbClr val="D83B01"/>
                  </a:solidFill>
                  <a:latin typeface="Segoe UI" panose="020B0502040204020203" pitchFamily="34" charset="0"/>
                  <a:cs typeface="Segoe UI" panose="020B0502040204020203" pitchFamily="34" charset="0"/>
                </a:rPr>
                <a:t>email</a:t>
              </a:r>
            </a:p>
          </p:txBody>
        </p:sp>
        <p:sp>
          <p:nvSpPr>
            <p:cNvPr id="148" name="TextBox 13">
              <a:extLst>
                <a:ext uri="{FF2B5EF4-FFF2-40B4-BE49-F238E27FC236}">
                  <a16:creationId xmlns:a16="http://schemas.microsoft.com/office/drawing/2014/main" id="{7B3D7A13-F3B1-4CED-81BD-5F2808C380F6}"/>
                </a:ext>
              </a:extLst>
            </p:cNvPr>
            <p:cNvSpPr txBox="1"/>
            <p:nvPr/>
          </p:nvSpPr>
          <p:spPr>
            <a:xfrm>
              <a:off x="2306898" y="2091696"/>
              <a:ext cx="1025389"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Opens an </a:t>
              </a:r>
              <a:r>
                <a:rPr lang="en-US" b="1">
                  <a:solidFill>
                    <a:srgbClr val="D83B01"/>
                  </a:solidFill>
                  <a:latin typeface="Segoe UI" panose="020B0502040204020203" pitchFamily="34" charset="0"/>
                  <a:cs typeface="Segoe UI" panose="020B0502040204020203" pitchFamily="34" charset="0"/>
                </a:rPr>
                <a:t>attachment</a:t>
              </a:r>
            </a:p>
          </p:txBody>
        </p:sp>
        <p:sp>
          <p:nvSpPr>
            <p:cNvPr id="149" name="TextBox 14">
              <a:extLst>
                <a:ext uri="{FF2B5EF4-FFF2-40B4-BE49-F238E27FC236}">
                  <a16:creationId xmlns:a16="http://schemas.microsoft.com/office/drawing/2014/main" id="{C27FA47D-A7B5-4C5F-9240-8F7A32C48B90}"/>
                </a:ext>
              </a:extLst>
            </p:cNvPr>
            <p:cNvSpPr txBox="1"/>
            <p:nvPr/>
          </p:nvSpPr>
          <p:spPr>
            <a:xfrm>
              <a:off x="2306898" y="3199651"/>
              <a:ext cx="910610"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Clicks on </a:t>
              </a:r>
            </a:p>
            <a:p>
              <a:r>
                <a:rPr lang="en-US"/>
                <a:t>a </a:t>
              </a:r>
              <a:r>
                <a:rPr lang="en-US" b="1">
                  <a:solidFill>
                    <a:srgbClr val="D83B01"/>
                  </a:solidFill>
                  <a:latin typeface="Segoe UI" panose="020B0502040204020203" pitchFamily="34" charset="0"/>
                  <a:cs typeface="Segoe UI" panose="020B0502040204020203" pitchFamily="34" charset="0"/>
                </a:rPr>
                <a:t>URL</a:t>
              </a:r>
              <a:r>
                <a:rPr lang="en-US"/>
                <a:t> </a:t>
              </a:r>
            </a:p>
          </p:txBody>
        </p:sp>
        <p:cxnSp>
          <p:nvCxnSpPr>
            <p:cNvPr id="150" name="Straight Arrow Connector 15">
              <a:extLst>
                <a:ext uri="{FF2B5EF4-FFF2-40B4-BE49-F238E27FC236}">
                  <a16:creationId xmlns:a16="http://schemas.microsoft.com/office/drawing/2014/main" id="{84895C0B-77AA-4508-B055-CE9801CDB82A}"/>
                </a:ext>
              </a:extLst>
            </p:cNvPr>
            <p:cNvCxnSpPr>
              <a:cxnSpLocks/>
            </p:cNvCxnSpPr>
            <p:nvPr/>
          </p:nvCxnSpPr>
          <p:spPr>
            <a:xfrm flipH="1">
              <a:off x="1306972" y="2691998"/>
              <a:ext cx="813928" cy="0"/>
            </a:xfrm>
            <a:prstGeom prst="straightConnector1">
              <a:avLst/>
            </a:pr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1" name="Group 17">
              <a:extLst>
                <a:ext uri="{FF2B5EF4-FFF2-40B4-BE49-F238E27FC236}">
                  <a16:creationId xmlns:a16="http://schemas.microsoft.com/office/drawing/2014/main" id="{177BFEEE-B6CA-4BC0-BC30-41727547EF7E}"/>
                </a:ext>
              </a:extLst>
            </p:cNvPr>
            <p:cNvGrpSpPr/>
            <p:nvPr/>
          </p:nvGrpSpPr>
          <p:grpSpPr>
            <a:xfrm>
              <a:off x="598372" y="2556255"/>
              <a:ext cx="548640" cy="318163"/>
              <a:chOff x="688727" y="2427288"/>
              <a:chExt cx="658813" cy="397442"/>
            </a:xfrm>
          </p:grpSpPr>
          <p:sp>
            <p:nvSpPr>
              <p:cNvPr id="167" name="Rectangle 226">
                <a:extLst>
                  <a:ext uri="{FF2B5EF4-FFF2-40B4-BE49-F238E27FC236}">
                    <a16:creationId xmlns:a16="http://schemas.microsoft.com/office/drawing/2014/main" id="{4A83B179-904F-4B57-B6DE-4AE98ABF9D98}"/>
                  </a:ext>
                </a:extLst>
              </p:cNvPr>
              <p:cNvSpPr/>
              <p:nvPr/>
            </p:nvSpPr>
            <p:spPr bwMode="auto">
              <a:xfrm>
                <a:off x="688727" y="2428845"/>
                <a:ext cx="658813" cy="395885"/>
              </a:xfrm>
              <a:prstGeom prst="rect">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68" name="Freeform: Shape 167">
                <a:extLst>
                  <a:ext uri="{FF2B5EF4-FFF2-40B4-BE49-F238E27FC236}">
                    <a16:creationId xmlns:a16="http://schemas.microsoft.com/office/drawing/2014/main" id="{FF363407-3700-4AFF-BBDB-C886AA95A4DB}"/>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grpSp>
        <p:sp>
          <p:nvSpPr>
            <p:cNvPr id="152" name="Freeform: Shape 151">
              <a:extLst>
                <a:ext uri="{FF2B5EF4-FFF2-40B4-BE49-F238E27FC236}">
                  <a16:creationId xmlns:a16="http://schemas.microsoft.com/office/drawing/2014/main" id="{80E1AF84-73E3-4332-9EC0-09AA73A41EB4}"/>
                </a:ext>
              </a:extLst>
            </p:cNvPr>
            <p:cNvSpPr/>
            <p:nvPr/>
          </p:nvSpPr>
          <p:spPr bwMode="auto">
            <a:xfrm>
              <a:off x="2281204" y="3575673"/>
              <a:ext cx="190407" cy="284289"/>
            </a:xfrm>
            <a:custGeom>
              <a:avLst/>
              <a:gdLst>
                <a:gd name="connsiteX0" fmla="*/ 0 w 171450"/>
                <a:gd name="connsiteY0" fmla="*/ 0 h 255985"/>
                <a:gd name="connsiteX1" fmla="*/ 1191 w 171450"/>
                <a:gd name="connsiteY1" fmla="*/ 247650 h 255985"/>
                <a:gd name="connsiteX2" fmla="*/ 47625 w 171450"/>
                <a:gd name="connsiteY2" fmla="*/ 194072 h 255985"/>
                <a:gd name="connsiteX3" fmla="*/ 84534 w 171450"/>
                <a:gd name="connsiteY3" fmla="*/ 255985 h 255985"/>
                <a:gd name="connsiteX4" fmla="*/ 132159 w 171450"/>
                <a:gd name="connsiteY4" fmla="*/ 222647 h 255985"/>
                <a:gd name="connsiteX5" fmla="*/ 104775 w 171450"/>
                <a:gd name="connsiteY5" fmla="*/ 160735 h 255985"/>
                <a:gd name="connsiteX6" fmla="*/ 171450 w 171450"/>
                <a:gd name="connsiteY6" fmla="*/ 163116 h 255985"/>
                <a:gd name="connsiteX7" fmla="*/ 0 w 171450"/>
                <a:gd name="connsiteY7" fmla="*/ 0 h 25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55985">
                  <a:moveTo>
                    <a:pt x="0" y="0"/>
                  </a:moveTo>
                  <a:lnTo>
                    <a:pt x="1191" y="247650"/>
                  </a:lnTo>
                  <a:lnTo>
                    <a:pt x="47625" y="194072"/>
                  </a:lnTo>
                  <a:lnTo>
                    <a:pt x="84534" y="255985"/>
                  </a:lnTo>
                  <a:lnTo>
                    <a:pt x="132159" y="222647"/>
                  </a:lnTo>
                  <a:lnTo>
                    <a:pt x="104775" y="160735"/>
                  </a:lnTo>
                  <a:lnTo>
                    <a:pt x="171450" y="163116"/>
                  </a:lnTo>
                  <a:lnTo>
                    <a:pt x="0" y="0"/>
                  </a:lnTo>
                  <a:close/>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53" name="TextBox 21">
              <a:extLst>
                <a:ext uri="{FF2B5EF4-FFF2-40B4-BE49-F238E27FC236}">
                  <a16:creationId xmlns:a16="http://schemas.microsoft.com/office/drawing/2014/main" id="{E73A2969-E495-4647-BAFE-476A95531E1A}"/>
                </a:ext>
              </a:extLst>
            </p:cNvPr>
            <p:cNvSpPr txBox="1"/>
            <p:nvPr/>
          </p:nvSpPr>
          <p:spPr>
            <a:xfrm>
              <a:off x="1291698" y="4173129"/>
              <a:ext cx="939677"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browses to a </a:t>
              </a:r>
              <a:r>
                <a:rPr lang="en-US" sz="1000" b="1" kern="0" spc="40">
                  <a:solidFill>
                    <a:srgbClr val="D83B01"/>
                  </a:solidFill>
                  <a:latin typeface="Segoe UI" panose="020B0502040204020203" pitchFamily="34" charset="0"/>
                  <a:cs typeface="Segoe UI" panose="020B0502040204020203" pitchFamily="34" charset="0"/>
                </a:rPr>
                <a:t>website</a:t>
              </a:r>
            </a:p>
          </p:txBody>
        </p:sp>
        <p:sp>
          <p:nvSpPr>
            <p:cNvPr id="154" name="TextBox 22">
              <a:extLst>
                <a:ext uri="{FF2B5EF4-FFF2-40B4-BE49-F238E27FC236}">
                  <a16:creationId xmlns:a16="http://schemas.microsoft.com/office/drawing/2014/main" id="{FB162827-74FA-44FA-B0EC-5558EEBDE33E}"/>
                </a:ext>
              </a:extLst>
            </p:cNvPr>
            <p:cNvSpPr txBox="1"/>
            <p:nvPr/>
          </p:nvSpPr>
          <p:spPr>
            <a:xfrm>
              <a:off x="1291698" y="4854858"/>
              <a:ext cx="764656"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runs </a:t>
              </a:r>
            </a:p>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a </a:t>
              </a:r>
              <a:r>
                <a:rPr lang="en-US" sz="1000" b="1" kern="0" spc="40">
                  <a:solidFill>
                    <a:srgbClr val="D83B01"/>
                  </a:solidFill>
                  <a:latin typeface="Segoe UI" panose="020B0502040204020203" pitchFamily="34" charset="0"/>
                  <a:cs typeface="Segoe UI" panose="020B0502040204020203" pitchFamily="34" charset="0"/>
                </a:rPr>
                <a:t>program</a:t>
              </a:r>
            </a:p>
          </p:txBody>
        </p:sp>
        <p:pic>
          <p:nvPicPr>
            <p:cNvPr id="155" name="Graphic 154">
              <a:extLst>
                <a:ext uri="{FF2B5EF4-FFF2-40B4-BE49-F238E27FC236}">
                  <a16:creationId xmlns:a16="http://schemas.microsoft.com/office/drawing/2014/main" id="{51FE0478-88C4-42B5-9652-09E7F58B5E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372" y="4128845"/>
              <a:ext cx="548640" cy="430471"/>
            </a:xfrm>
            <a:prstGeom prst="rect">
              <a:avLst/>
            </a:prstGeom>
          </p:spPr>
        </p:pic>
        <p:grpSp>
          <p:nvGrpSpPr>
            <p:cNvPr id="156" name="Group 24">
              <a:extLst>
                <a:ext uri="{FF2B5EF4-FFF2-40B4-BE49-F238E27FC236}">
                  <a16:creationId xmlns:a16="http://schemas.microsoft.com/office/drawing/2014/main" id="{5171D2F9-CE7E-4DF8-9C5A-7C10F1BA33FD}"/>
                </a:ext>
              </a:extLst>
            </p:cNvPr>
            <p:cNvGrpSpPr/>
            <p:nvPr/>
          </p:nvGrpSpPr>
          <p:grpSpPr>
            <a:xfrm>
              <a:off x="598372" y="4811414"/>
              <a:ext cx="548640" cy="441461"/>
              <a:chOff x="804075" y="4877408"/>
              <a:chExt cx="565070" cy="441461"/>
            </a:xfrm>
          </p:grpSpPr>
          <p:sp>
            <p:nvSpPr>
              <p:cNvPr id="165" name="TextBox 224">
                <a:extLst>
                  <a:ext uri="{FF2B5EF4-FFF2-40B4-BE49-F238E27FC236}">
                    <a16:creationId xmlns:a16="http://schemas.microsoft.com/office/drawing/2014/main" id="{79693A30-4701-443D-B67E-DFC0FF149F7D}"/>
                  </a:ext>
                </a:extLst>
              </p:cNvPr>
              <p:cNvSpPr txBox="1"/>
              <p:nvPr/>
            </p:nvSpPr>
            <p:spPr>
              <a:xfrm>
                <a:off x="804075" y="5031355"/>
                <a:ext cx="460659" cy="203325"/>
              </a:xfrm>
              <a:prstGeom prst="rect">
                <a:avLst/>
              </a:prstGeom>
              <a:noFill/>
            </p:spPr>
            <p:txBody>
              <a:bodyPr wrap="square" lIns="0" tIns="0" rIns="0" bIns="0" rtlCol="0">
                <a:spAutoFit/>
              </a:bodyPr>
              <a:lstStyle/>
              <a:p>
                <a:pPr algn="ctr" defTabSz="839236">
                  <a:lnSpc>
                    <a:spcPct val="90000"/>
                  </a:lnSpc>
                  <a:defRPr/>
                </a:pPr>
                <a:r>
                  <a:rPr lang="en-US" sz="1468">
                    <a:solidFill>
                      <a:srgbClr val="D83B01"/>
                    </a:solidFill>
                    <a:latin typeface="Segoe UI Semibold" panose="020B0702040204020203" pitchFamily="34" charset="0"/>
                    <a:cs typeface="Segoe UI Semibold" panose="020B0702040204020203" pitchFamily="34" charset="0"/>
                  </a:rPr>
                  <a:t>C:\</a:t>
                </a:r>
                <a:endParaRPr lang="en-US" sz="918">
                  <a:solidFill>
                    <a:srgbClr val="D83B01"/>
                  </a:solidFill>
                  <a:latin typeface="Segoe UI Semibold" panose="020B0702040204020203" pitchFamily="34" charset="0"/>
                  <a:cs typeface="Segoe UI Semibold" panose="020B0702040204020203" pitchFamily="34" charset="0"/>
                </a:endParaRPr>
              </a:p>
            </p:txBody>
          </p:sp>
          <p:sp>
            <p:nvSpPr>
              <p:cNvPr id="166" name="Graphic 18">
                <a:extLst>
                  <a:ext uri="{FF2B5EF4-FFF2-40B4-BE49-F238E27FC236}">
                    <a16:creationId xmlns:a16="http://schemas.microsoft.com/office/drawing/2014/main" id="{FD6D5978-4630-4B4E-9965-7FEA832F4FD5}"/>
                  </a:ext>
                </a:extLst>
              </p:cNvPr>
              <p:cNvSpPr>
                <a:spLocks noChangeAspect="1"/>
              </p:cNvSpPr>
              <p:nvPr/>
            </p:nvSpPr>
            <p:spPr>
              <a:xfrm>
                <a:off x="804075" y="4877408"/>
                <a:ext cx="565070" cy="441461"/>
              </a:xfrm>
              <a:custGeom>
                <a:avLst/>
                <a:gdLst>
                  <a:gd name="connsiteX0" fmla="*/ 858679 w 914400"/>
                  <a:gd name="connsiteY0" fmla="*/ 688181 h 714375"/>
                  <a:gd name="connsiteX1" fmla="*/ 63341 w 914400"/>
                  <a:gd name="connsiteY1" fmla="*/ 688181 h 714375"/>
                  <a:gd name="connsiteX2" fmla="*/ 35719 w 914400"/>
                  <a:gd name="connsiteY2" fmla="*/ 660559 h 714375"/>
                  <a:gd name="connsiteX3" fmla="*/ 35719 w 914400"/>
                  <a:gd name="connsiteY3" fmla="*/ 170021 h 714375"/>
                  <a:gd name="connsiteX4" fmla="*/ 887254 w 914400"/>
                  <a:gd name="connsiteY4" fmla="*/ 170021 h 714375"/>
                  <a:gd name="connsiteX5" fmla="*/ 887254 w 914400"/>
                  <a:gd name="connsiteY5" fmla="*/ 660559 h 714375"/>
                  <a:gd name="connsiteX6" fmla="*/ 858679 w 914400"/>
                  <a:gd name="connsiteY6" fmla="*/ 688181 h 714375"/>
                  <a:gd name="connsiteX7" fmla="*/ 63341 w 914400"/>
                  <a:gd name="connsiteY7" fmla="*/ 34766 h 714375"/>
                  <a:gd name="connsiteX8" fmla="*/ 858679 w 914400"/>
                  <a:gd name="connsiteY8" fmla="*/ 34766 h 714375"/>
                  <a:gd name="connsiteX9" fmla="*/ 886301 w 914400"/>
                  <a:gd name="connsiteY9" fmla="*/ 62389 h 714375"/>
                  <a:gd name="connsiteX10" fmla="*/ 886301 w 914400"/>
                  <a:gd name="connsiteY10" fmla="*/ 141446 h 714375"/>
                  <a:gd name="connsiteX11" fmla="*/ 34766 w 914400"/>
                  <a:gd name="connsiteY11" fmla="*/ 141446 h 714375"/>
                  <a:gd name="connsiteX12" fmla="*/ 34766 w 914400"/>
                  <a:gd name="connsiteY12" fmla="*/ 62389 h 714375"/>
                  <a:gd name="connsiteX13" fmla="*/ 63341 w 914400"/>
                  <a:gd name="connsiteY13" fmla="*/ 34766 h 714375"/>
                  <a:gd name="connsiteX14" fmla="*/ 858679 w 914400"/>
                  <a:gd name="connsiteY14" fmla="*/ 7144 h 714375"/>
                  <a:gd name="connsiteX15" fmla="*/ 63341 w 914400"/>
                  <a:gd name="connsiteY15" fmla="*/ 7144 h 714375"/>
                  <a:gd name="connsiteX16" fmla="*/ 7144 w 914400"/>
                  <a:gd name="connsiteY16" fmla="*/ 62389 h 714375"/>
                  <a:gd name="connsiteX17" fmla="*/ 7144 w 914400"/>
                  <a:gd name="connsiteY17" fmla="*/ 659606 h 714375"/>
                  <a:gd name="connsiteX18" fmla="*/ 63341 w 914400"/>
                  <a:gd name="connsiteY18" fmla="*/ 714851 h 714375"/>
                  <a:gd name="connsiteX19" fmla="*/ 858679 w 914400"/>
                  <a:gd name="connsiteY19" fmla="*/ 714851 h 714375"/>
                  <a:gd name="connsiteX20" fmla="*/ 914876 w 914400"/>
                  <a:gd name="connsiteY20" fmla="*/ 659606 h 714375"/>
                  <a:gd name="connsiteX21" fmla="*/ 914876 w 914400"/>
                  <a:gd name="connsiteY21" fmla="*/ 62389 h 714375"/>
                  <a:gd name="connsiteX22" fmla="*/ 858679 w 914400"/>
                  <a:gd name="connsiteY22" fmla="*/ 7144 h 714375"/>
                  <a:gd name="connsiteX23" fmla="*/ 139541 w 914400"/>
                  <a:gd name="connsiteY23" fmla="*/ 73819 h 714375"/>
                  <a:gd name="connsiteX24" fmla="*/ 139541 w 914400"/>
                  <a:gd name="connsiteY24" fmla="*/ 101441 h 714375"/>
                  <a:gd name="connsiteX25" fmla="*/ 696754 w 914400"/>
                  <a:gd name="connsiteY25" fmla="*/ 101441 h 714375"/>
                  <a:gd name="connsiteX26" fmla="*/ 696754 w 914400"/>
                  <a:gd name="connsiteY26" fmla="*/ 73819 h 714375"/>
                  <a:gd name="connsiteX27" fmla="*/ 139541 w 914400"/>
                  <a:gd name="connsiteY27" fmla="*/ 73819 h 714375"/>
                  <a:gd name="connsiteX28" fmla="*/ 139541 w 914400"/>
                  <a:gd name="connsiteY28" fmla="*/ 73819 h 714375"/>
                  <a:gd name="connsiteX29" fmla="*/ 75724 w 914400"/>
                  <a:gd name="connsiteY29" fmla="*/ 73819 h 714375"/>
                  <a:gd name="connsiteX30" fmla="*/ 75724 w 914400"/>
                  <a:gd name="connsiteY30" fmla="*/ 101441 h 714375"/>
                  <a:gd name="connsiteX31" fmla="*/ 103346 w 914400"/>
                  <a:gd name="connsiteY31" fmla="*/ 101441 h 714375"/>
                  <a:gd name="connsiteX32" fmla="*/ 103346 w 914400"/>
                  <a:gd name="connsiteY32" fmla="*/ 73819 h 714375"/>
                  <a:gd name="connsiteX33" fmla="*/ 75724 w 914400"/>
                  <a:gd name="connsiteY33" fmla="*/ 73819 h 714375"/>
                  <a:gd name="connsiteX34" fmla="*/ 75724 w 914400"/>
                  <a:gd name="connsiteY34" fmla="*/ 73819 h 714375"/>
                  <a:gd name="connsiteX35" fmla="*/ 734854 w 914400"/>
                  <a:gd name="connsiteY35" fmla="*/ 73819 h 714375"/>
                  <a:gd name="connsiteX36" fmla="*/ 734854 w 914400"/>
                  <a:gd name="connsiteY36" fmla="*/ 101441 h 714375"/>
                  <a:gd name="connsiteX37" fmla="*/ 762476 w 914400"/>
                  <a:gd name="connsiteY37" fmla="*/ 101441 h 714375"/>
                  <a:gd name="connsiteX38" fmla="*/ 762476 w 914400"/>
                  <a:gd name="connsiteY38" fmla="*/ 73819 h 714375"/>
                  <a:gd name="connsiteX39" fmla="*/ 734854 w 914400"/>
                  <a:gd name="connsiteY39" fmla="*/ 73819 h 714375"/>
                  <a:gd name="connsiteX40" fmla="*/ 734854 w 914400"/>
                  <a:gd name="connsiteY40" fmla="*/ 73819 h 714375"/>
                  <a:gd name="connsiteX41" fmla="*/ 797719 w 914400"/>
                  <a:gd name="connsiteY41" fmla="*/ 73819 h 714375"/>
                  <a:gd name="connsiteX42" fmla="*/ 797719 w 914400"/>
                  <a:gd name="connsiteY42" fmla="*/ 101441 h 714375"/>
                  <a:gd name="connsiteX43" fmla="*/ 825341 w 914400"/>
                  <a:gd name="connsiteY43" fmla="*/ 101441 h 714375"/>
                  <a:gd name="connsiteX44" fmla="*/ 825341 w 914400"/>
                  <a:gd name="connsiteY44" fmla="*/ 73819 h 714375"/>
                  <a:gd name="connsiteX45" fmla="*/ 797719 w 914400"/>
                  <a:gd name="connsiteY45" fmla="*/ 73819 h 714375"/>
                  <a:gd name="connsiteX46" fmla="*/ 797719 w 914400"/>
                  <a:gd name="connsiteY46" fmla="*/ 73819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4400" h="714375">
                    <a:moveTo>
                      <a:pt x="858679" y="688181"/>
                    </a:moveTo>
                    <a:lnTo>
                      <a:pt x="63341" y="688181"/>
                    </a:lnTo>
                    <a:cubicBezTo>
                      <a:pt x="48101" y="688181"/>
                      <a:pt x="35719" y="675799"/>
                      <a:pt x="35719" y="660559"/>
                    </a:cubicBezTo>
                    <a:lnTo>
                      <a:pt x="35719" y="170021"/>
                    </a:lnTo>
                    <a:lnTo>
                      <a:pt x="887254" y="170021"/>
                    </a:lnTo>
                    <a:lnTo>
                      <a:pt x="887254" y="660559"/>
                    </a:lnTo>
                    <a:cubicBezTo>
                      <a:pt x="886301" y="674846"/>
                      <a:pt x="873919" y="688181"/>
                      <a:pt x="858679" y="688181"/>
                    </a:cubicBezTo>
                    <a:moveTo>
                      <a:pt x="63341" y="34766"/>
                    </a:moveTo>
                    <a:lnTo>
                      <a:pt x="858679" y="34766"/>
                    </a:lnTo>
                    <a:cubicBezTo>
                      <a:pt x="873919" y="34766"/>
                      <a:pt x="886301" y="47149"/>
                      <a:pt x="886301" y="62389"/>
                    </a:cubicBezTo>
                    <a:lnTo>
                      <a:pt x="886301" y="141446"/>
                    </a:lnTo>
                    <a:lnTo>
                      <a:pt x="34766" y="141446"/>
                    </a:lnTo>
                    <a:lnTo>
                      <a:pt x="34766" y="62389"/>
                    </a:lnTo>
                    <a:cubicBezTo>
                      <a:pt x="34766" y="47149"/>
                      <a:pt x="47149" y="34766"/>
                      <a:pt x="63341" y="34766"/>
                    </a:cubicBezTo>
                    <a:moveTo>
                      <a:pt x="858679" y="7144"/>
                    </a:moveTo>
                    <a:lnTo>
                      <a:pt x="63341" y="7144"/>
                    </a:lnTo>
                    <a:cubicBezTo>
                      <a:pt x="31909" y="7144"/>
                      <a:pt x="7144" y="31909"/>
                      <a:pt x="7144" y="62389"/>
                    </a:cubicBezTo>
                    <a:lnTo>
                      <a:pt x="7144" y="659606"/>
                    </a:lnTo>
                    <a:cubicBezTo>
                      <a:pt x="7144" y="690086"/>
                      <a:pt x="31909" y="714851"/>
                      <a:pt x="63341" y="714851"/>
                    </a:cubicBezTo>
                    <a:lnTo>
                      <a:pt x="858679" y="714851"/>
                    </a:lnTo>
                    <a:cubicBezTo>
                      <a:pt x="889159" y="714851"/>
                      <a:pt x="914876" y="690086"/>
                      <a:pt x="914876" y="659606"/>
                    </a:cubicBezTo>
                    <a:lnTo>
                      <a:pt x="914876" y="62389"/>
                    </a:lnTo>
                    <a:cubicBezTo>
                      <a:pt x="913924" y="31909"/>
                      <a:pt x="889159" y="7144"/>
                      <a:pt x="858679" y="7144"/>
                    </a:cubicBezTo>
                    <a:moveTo>
                      <a:pt x="139541" y="73819"/>
                    </a:moveTo>
                    <a:lnTo>
                      <a:pt x="139541" y="101441"/>
                    </a:lnTo>
                    <a:lnTo>
                      <a:pt x="696754" y="101441"/>
                    </a:lnTo>
                    <a:lnTo>
                      <a:pt x="696754" y="73819"/>
                    </a:lnTo>
                    <a:lnTo>
                      <a:pt x="139541" y="73819"/>
                    </a:lnTo>
                    <a:lnTo>
                      <a:pt x="139541" y="73819"/>
                    </a:lnTo>
                    <a:close/>
                    <a:moveTo>
                      <a:pt x="75724" y="73819"/>
                    </a:moveTo>
                    <a:lnTo>
                      <a:pt x="75724" y="101441"/>
                    </a:lnTo>
                    <a:lnTo>
                      <a:pt x="103346" y="101441"/>
                    </a:lnTo>
                    <a:lnTo>
                      <a:pt x="103346" y="73819"/>
                    </a:lnTo>
                    <a:lnTo>
                      <a:pt x="75724" y="73819"/>
                    </a:lnTo>
                    <a:lnTo>
                      <a:pt x="75724" y="73819"/>
                    </a:lnTo>
                    <a:close/>
                    <a:moveTo>
                      <a:pt x="734854" y="73819"/>
                    </a:moveTo>
                    <a:lnTo>
                      <a:pt x="734854" y="101441"/>
                    </a:lnTo>
                    <a:lnTo>
                      <a:pt x="762476" y="101441"/>
                    </a:lnTo>
                    <a:lnTo>
                      <a:pt x="762476" y="73819"/>
                    </a:lnTo>
                    <a:lnTo>
                      <a:pt x="734854" y="73819"/>
                    </a:lnTo>
                    <a:lnTo>
                      <a:pt x="734854" y="73819"/>
                    </a:lnTo>
                    <a:close/>
                    <a:moveTo>
                      <a:pt x="797719" y="73819"/>
                    </a:moveTo>
                    <a:lnTo>
                      <a:pt x="797719" y="101441"/>
                    </a:lnTo>
                    <a:lnTo>
                      <a:pt x="825341" y="101441"/>
                    </a:lnTo>
                    <a:lnTo>
                      <a:pt x="825341" y="73819"/>
                    </a:lnTo>
                    <a:lnTo>
                      <a:pt x="797719" y="73819"/>
                    </a:lnTo>
                    <a:lnTo>
                      <a:pt x="797719" y="73819"/>
                    </a:lnTo>
                    <a:close/>
                  </a:path>
                </a:pathLst>
              </a:custGeom>
              <a:solidFill>
                <a:srgbClr val="D83B01"/>
              </a:solidFill>
              <a:ln w="9525" cap="flat">
                <a:noFill/>
                <a:prstDash val="solid"/>
                <a:miter/>
              </a:ln>
            </p:spPr>
            <p:txBody>
              <a:bodyPr rtlCol="0" anchor="ctr"/>
              <a:lstStyle/>
              <a:p>
                <a:endParaRPr lang="en-US"/>
              </a:p>
            </p:txBody>
          </p:sp>
        </p:grpSp>
        <p:sp>
          <p:nvSpPr>
            <p:cNvPr id="157" name="attach">
              <a:extLst>
                <a:ext uri="{FF2B5EF4-FFF2-40B4-BE49-F238E27FC236}">
                  <a16:creationId xmlns:a16="http://schemas.microsoft.com/office/drawing/2014/main" id="{DF42BB2A-F850-421C-A0AF-1E06FDF73C51}"/>
                </a:ext>
              </a:extLst>
            </p:cNvPr>
            <p:cNvSpPr>
              <a:spLocks noChangeAspect="1"/>
            </p:cNvSpPr>
            <p:nvPr/>
          </p:nvSpPr>
          <p:spPr bwMode="auto">
            <a:xfrm>
              <a:off x="2306898" y="2542466"/>
              <a:ext cx="115512" cy="300333"/>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22225">
              <a:solidFill>
                <a:srgbClr val="D83B0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pPr>
              <a:endParaRPr lang="en-US" sz="1836">
                <a:gradFill>
                  <a:gsLst>
                    <a:gs pos="0">
                      <a:srgbClr val="FFFFFF"/>
                    </a:gs>
                    <a:gs pos="100000">
                      <a:srgbClr val="FFFFFF"/>
                    </a:gs>
                  </a:gsLst>
                  <a:lin ang="5400000" scaled="0"/>
                </a:gradFill>
                <a:latin typeface="Segoe UI Semilight"/>
              </a:endParaRPr>
            </a:p>
          </p:txBody>
        </p:sp>
        <p:sp>
          <p:nvSpPr>
            <p:cNvPr id="158" name="Freeform: Shape 157">
              <a:extLst>
                <a:ext uri="{FF2B5EF4-FFF2-40B4-BE49-F238E27FC236}">
                  <a16:creationId xmlns:a16="http://schemas.microsoft.com/office/drawing/2014/main" id="{171FF9DD-E66F-4983-96D4-AFFF4C046B1F}"/>
                </a:ext>
              </a:extLst>
            </p:cNvPr>
            <p:cNvSpPr/>
            <p:nvPr/>
          </p:nvSpPr>
          <p:spPr bwMode="auto">
            <a:xfrm rot="5400000">
              <a:off x="1065624" y="2856088"/>
              <a:ext cx="770326" cy="1073524"/>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59" name="Group 27">
              <a:extLst>
                <a:ext uri="{FF2B5EF4-FFF2-40B4-BE49-F238E27FC236}">
                  <a16:creationId xmlns:a16="http://schemas.microsoft.com/office/drawing/2014/main" id="{32A56546-1C06-4FBB-ACE7-7622D210F876}"/>
                </a:ext>
              </a:extLst>
            </p:cNvPr>
            <p:cNvGrpSpPr/>
            <p:nvPr/>
          </p:nvGrpSpPr>
          <p:grpSpPr>
            <a:xfrm>
              <a:off x="2335260" y="2704861"/>
              <a:ext cx="1733869" cy="2346440"/>
              <a:chOff x="2335260" y="2704861"/>
              <a:chExt cx="2239936" cy="2346440"/>
            </a:xfrm>
          </p:grpSpPr>
          <p:sp>
            <p:nvSpPr>
              <p:cNvPr id="160" name="Freeform: Shape 159">
                <a:extLst>
                  <a:ext uri="{FF2B5EF4-FFF2-40B4-BE49-F238E27FC236}">
                    <a16:creationId xmlns:a16="http://schemas.microsoft.com/office/drawing/2014/main" id="{C6223D61-8877-46DB-92A4-4EE5E8634F50}"/>
                  </a:ext>
                </a:extLst>
              </p:cNvPr>
              <p:cNvSpPr/>
              <p:nvPr/>
            </p:nvSpPr>
            <p:spPr bwMode="auto">
              <a:xfrm>
                <a:off x="2376061" y="4261669"/>
                <a:ext cx="2199135" cy="78963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14193 w 1531620"/>
                  <a:gd name="connsiteY1" fmla="*/ 1028675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404668" y="283372"/>
                      <a:pt x="1249473" y="633705"/>
                      <a:pt x="914193" y="1028675"/>
                    </a:cubicBezTo>
                    <a:cubicBezTo>
                      <a:pt x="578913" y="1423645"/>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98A0809A-D610-43E6-8BAD-5EE0013DF1C7}"/>
                  </a:ext>
                </a:extLst>
              </p:cNvPr>
              <p:cNvSpPr/>
              <p:nvPr/>
            </p:nvSpPr>
            <p:spPr bwMode="auto">
              <a:xfrm>
                <a:off x="2335260" y="4000215"/>
                <a:ext cx="2119354" cy="385386"/>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15F87328-250C-4BBF-BB91-C539032E64E3}"/>
                  </a:ext>
                </a:extLst>
              </p:cNvPr>
              <p:cNvSpPr/>
              <p:nvPr/>
            </p:nvSpPr>
            <p:spPr bwMode="auto">
              <a:xfrm flipV="1">
                <a:off x="2563433" y="2704861"/>
                <a:ext cx="1893088" cy="851469"/>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Lst>
                <a:ahLst/>
                <a:cxnLst>
                  <a:cxn ang="0">
                    <a:pos x="connsiteX0" y="connsiteY0"/>
                  </a:cxn>
                  <a:cxn ang="0">
                    <a:pos x="connsiteX1" y="connsiteY1"/>
                  </a:cxn>
                  <a:cxn ang="0">
                    <a:pos x="connsiteX2" y="connsiteY2"/>
                  </a:cxn>
                </a:cxnLst>
                <a:rect l="l" t="t" r="r" b="b"/>
                <a:pathLst>
                  <a:path w="1548717" h="1450709">
                    <a:moveTo>
                      <a:pt x="1548717" y="0"/>
                    </a:moveTo>
                    <a:cubicBezTo>
                      <a:pt x="1424413" y="236689"/>
                      <a:pt x="1227646" y="704634"/>
                      <a:pt x="895439" y="1029209"/>
                    </a:cubicBezTo>
                    <a:cubicBezTo>
                      <a:pt x="563232" y="1353784"/>
                      <a:pt x="264160" y="1386574"/>
                      <a:pt x="0" y="1450709"/>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4" name="Freeform: Shape 163">
                <a:extLst>
                  <a:ext uri="{FF2B5EF4-FFF2-40B4-BE49-F238E27FC236}">
                    <a16:creationId xmlns:a16="http://schemas.microsoft.com/office/drawing/2014/main" id="{E0D321B3-8F08-4430-925A-9D721D27F0AE}"/>
                  </a:ext>
                </a:extLst>
              </p:cNvPr>
              <p:cNvSpPr/>
              <p:nvPr/>
            </p:nvSpPr>
            <p:spPr bwMode="auto">
              <a:xfrm rot="397392">
                <a:off x="2768785" y="3669065"/>
                <a:ext cx="1634808" cy="265815"/>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41637 w 1541637"/>
                  <a:gd name="connsiteY0" fmla="*/ 0 h 1276892"/>
                  <a:gd name="connsiteX1" fmla="*/ 1040130 w 1541637"/>
                  <a:gd name="connsiteY1" fmla="*/ 705392 h 1276892"/>
                  <a:gd name="connsiteX2" fmla="*/ 0 w 1541637"/>
                  <a:gd name="connsiteY2" fmla="*/ 1276892 h 1276892"/>
                  <a:gd name="connsiteX0" fmla="*/ 1541637 w 1541637"/>
                  <a:gd name="connsiteY0" fmla="*/ 0 h 1276892"/>
                  <a:gd name="connsiteX1" fmla="*/ 1040130 w 1541637"/>
                  <a:gd name="connsiteY1" fmla="*/ 705392 h 1276892"/>
                  <a:gd name="connsiteX2" fmla="*/ 0 w 1541637"/>
                  <a:gd name="connsiteY2" fmla="*/ 1276892 h 1276892"/>
                  <a:gd name="connsiteX0" fmla="*/ 1536332 w 1536332"/>
                  <a:gd name="connsiteY0" fmla="*/ -2 h 1240953"/>
                  <a:gd name="connsiteX1" fmla="*/ 1040130 w 1536332"/>
                  <a:gd name="connsiteY1" fmla="*/ 669453 h 1240953"/>
                  <a:gd name="connsiteX2" fmla="*/ 0 w 1536332"/>
                  <a:gd name="connsiteY2" fmla="*/ 1240953 h 1240953"/>
                  <a:gd name="connsiteX0" fmla="*/ 1536332 w 1536332"/>
                  <a:gd name="connsiteY0" fmla="*/ -2 h 1240953"/>
                  <a:gd name="connsiteX1" fmla="*/ 786821 w 1536332"/>
                  <a:gd name="connsiteY1" fmla="*/ 904711 h 1240953"/>
                  <a:gd name="connsiteX2" fmla="*/ 0 w 1536332"/>
                  <a:gd name="connsiteY2" fmla="*/ 1240953 h 1240953"/>
                  <a:gd name="connsiteX0" fmla="*/ 1536332 w 1536332"/>
                  <a:gd name="connsiteY0" fmla="*/ -2 h 1240953"/>
                  <a:gd name="connsiteX1" fmla="*/ 820197 w 1536332"/>
                  <a:gd name="connsiteY1" fmla="*/ 925394 h 1240953"/>
                  <a:gd name="connsiteX2" fmla="*/ 0 w 1536332"/>
                  <a:gd name="connsiteY2" fmla="*/ 1240953 h 1240953"/>
                </a:gdLst>
                <a:ahLst/>
                <a:cxnLst>
                  <a:cxn ang="0">
                    <a:pos x="connsiteX0" y="connsiteY0"/>
                  </a:cxn>
                  <a:cxn ang="0">
                    <a:pos x="connsiteX1" y="connsiteY1"/>
                  </a:cxn>
                  <a:cxn ang="0">
                    <a:pos x="connsiteX2" y="connsiteY2"/>
                  </a:cxn>
                </a:cxnLst>
                <a:rect l="l" t="t" r="r" b="b"/>
                <a:pathLst>
                  <a:path w="1536332" h="1240953">
                    <a:moveTo>
                      <a:pt x="1536332" y="-2"/>
                    </a:moveTo>
                    <a:cubicBezTo>
                      <a:pt x="1409293" y="233572"/>
                      <a:pt x="1076252" y="718568"/>
                      <a:pt x="820197" y="925394"/>
                    </a:cubicBezTo>
                    <a:cubicBezTo>
                      <a:pt x="564142" y="1132220"/>
                      <a:pt x="264160" y="1176818"/>
                      <a:pt x="0" y="1240953"/>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17A4AF10-B337-42F2-B75A-A95B6EB68211}"/>
              </a:ext>
            </a:extLst>
          </p:cNvPr>
          <p:cNvGrpSpPr/>
          <p:nvPr/>
        </p:nvGrpSpPr>
        <p:grpSpPr>
          <a:xfrm>
            <a:off x="4042700" y="3987870"/>
            <a:ext cx="3469449" cy="1263292"/>
            <a:chOff x="4042700" y="2872769"/>
            <a:chExt cx="3469449" cy="1263292"/>
          </a:xfrm>
        </p:grpSpPr>
        <p:sp>
          <p:nvSpPr>
            <p:cNvPr id="172" name="TextBox 171">
              <a:extLst>
                <a:ext uri="{FF2B5EF4-FFF2-40B4-BE49-F238E27FC236}">
                  <a16:creationId xmlns:a16="http://schemas.microsoft.com/office/drawing/2014/main" id="{7F3727A3-8E77-4042-BFC0-39AA764F1FBF}"/>
                </a:ext>
              </a:extLst>
            </p:cNvPr>
            <p:cNvSpPr txBox="1"/>
            <p:nvPr/>
          </p:nvSpPr>
          <p:spPr>
            <a:xfrm>
              <a:off x="6263810" y="2872769"/>
              <a:ext cx="1248339" cy="3323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ea typeface="Segoe UI" charset="0"/>
                  <a:cs typeface="Segoe UI" charset="0"/>
                </a:rPr>
                <a:t>Command &amp; Control channel</a:t>
              </a:r>
            </a:p>
          </p:txBody>
        </p:sp>
        <p:grpSp>
          <p:nvGrpSpPr>
            <p:cNvPr id="173" name="Group 172">
              <a:extLst>
                <a:ext uri="{FF2B5EF4-FFF2-40B4-BE49-F238E27FC236}">
                  <a16:creationId xmlns:a16="http://schemas.microsoft.com/office/drawing/2014/main" id="{C4ABAF16-F9EB-4391-B1D6-843F479EEEB1}"/>
                </a:ext>
              </a:extLst>
            </p:cNvPr>
            <p:cNvGrpSpPr/>
            <p:nvPr/>
          </p:nvGrpSpPr>
          <p:grpSpPr>
            <a:xfrm>
              <a:off x="6469029" y="3491377"/>
              <a:ext cx="643306" cy="644684"/>
              <a:chOff x="6243711" y="3454600"/>
              <a:chExt cx="691565" cy="693047"/>
            </a:xfrm>
          </p:grpSpPr>
          <p:sp>
            <p:nvSpPr>
              <p:cNvPr id="188" name="object 60">
                <a:extLst>
                  <a:ext uri="{FF2B5EF4-FFF2-40B4-BE49-F238E27FC236}">
                    <a16:creationId xmlns:a16="http://schemas.microsoft.com/office/drawing/2014/main" id="{356015DC-0546-4619-8361-385043AC77DA}"/>
                  </a:ext>
                </a:extLst>
              </p:cNvPr>
              <p:cNvSpPr/>
              <p:nvPr/>
            </p:nvSpPr>
            <p:spPr>
              <a:xfrm>
                <a:off x="6243711"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90" name="object 60">
                <a:extLst>
                  <a:ext uri="{FF2B5EF4-FFF2-40B4-BE49-F238E27FC236}">
                    <a16:creationId xmlns:a16="http://schemas.microsoft.com/office/drawing/2014/main" id="{C34B5D25-8771-467C-B72C-B8745B0DD3A2}"/>
                  </a:ext>
                </a:extLst>
              </p:cNvPr>
              <p:cNvSpPr/>
              <p:nvPr/>
            </p:nvSpPr>
            <p:spPr>
              <a:xfrm>
                <a:off x="6281301"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94" name="signal_3">
                <a:extLst>
                  <a:ext uri="{FF2B5EF4-FFF2-40B4-BE49-F238E27FC236}">
                    <a16:creationId xmlns:a16="http://schemas.microsoft.com/office/drawing/2014/main" id="{D5A9E453-59DD-46BD-B5A0-580FAD65F681}"/>
                  </a:ext>
                </a:extLst>
              </p:cNvPr>
              <p:cNvSpPr>
                <a:spLocks noChangeAspect="1" noEditPoints="1"/>
              </p:cNvSpPr>
              <p:nvPr/>
            </p:nvSpPr>
            <p:spPr bwMode="auto">
              <a:xfrm>
                <a:off x="6489685" y="3660190"/>
                <a:ext cx="205504" cy="281867"/>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B40E0867-9576-4AE7-BA29-85F59D7F0F65}"/>
                </a:ext>
              </a:extLst>
            </p:cNvPr>
            <p:cNvGrpSpPr/>
            <p:nvPr/>
          </p:nvGrpSpPr>
          <p:grpSpPr>
            <a:xfrm>
              <a:off x="5462624" y="3491377"/>
              <a:ext cx="643306" cy="644684"/>
              <a:chOff x="5246647" y="3454600"/>
              <a:chExt cx="691565" cy="693047"/>
            </a:xfrm>
          </p:grpSpPr>
          <p:sp>
            <p:nvSpPr>
              <p:cNvPr id="184" name="object 60">
                <a:extLst>
                  <a:ext uri="{FF2B5EF4-FFF2-40B4-BE49-F238E27FC236}">
                    <a16:creationId xmlns:a16="http://schemas.microsoft.com/office/drawing/2014/main" id="{CBFBB45C-D5B4-4EB6-B1B8-C14576A0E0C3}"/>
                  </a:ext>
                </a:extLst>
              </p:cNvPr>
              <p:cNvSpPr/>
              <p:nvPr/>
            </p:nvSpPr>
            <p:spPr>
              <a:xfrm>
                <a:off x="5246647"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85" name="object 60">
                <a:extLst>
                  <a:ext uri="{FF2B5EF4-FFF2-40B4-BE49-F238E27FC236}">
                    <a16:creationId xmlns:a16="http://schemas.microsoft.com/office/drawing/2014/main" id="{A7DB0C2B-1E36-434A-BD6C-C3D7547B8749}"/>
                  </a:ext>
                </a:extLst>
              </p:cNvPr>
              <p:cNvSpPr/>
              <p:nvPr/>
            </p:nvSpPr>
            <p:spPr>
              <a:xfrm>
                <a:off x="5284237"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86" name="arrow_3">
                <a:extLst>
                  <a:ext uri="{FF2B5EF4-FFF2-40B4-BE49-F238E27FC236}">
                    <a16:creationId xmlns:a16="http://schemas.microsoft.com/office/drawing/2014/main" id="{06F24E5F-6218-47D8-A6C0-35DBAC13A703}"/>
                  </a:ext>
                </a:extLst>
              </p:cNvPr>
              <p:cNvSpPr>
                <a:spLocks noChangeAspect="1" noEditPoints="1"/>
              </p:cNvSpPr>
              <p:nvPr/>
            </p:nvSpPr>
            <p:spPr bwMode="auto">
              <a:xfrm>
                <a:off x="5514558" y="3661941"/>
                <a:ext cx="161631" cy="27836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5" name="TextBox 174">
              <a:extLst>
                <a:ext uri="{FF2B5EF4-FFF2-40B4-BE49-F238E27FC236}">
                  <a16:creationId xmlns:a16="http://schemas.microsoft.com/office/drawing/2014/main" id="{E8C86A4C-D0EC-42B4-AD16-EE67126F7327}"/>
                </a:ext>
              </a:extLst>
            </p:cNvPr>
            <p:cNvSpPr txBox="1"/>
            <p:nvPr/>
          </p:nvSpPr>
          <p:spPr>
            <a:xfrm>
              <a:off x="4042700"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Exploitation</a:t>
              </a:r>
            </a:p>
          </p:txBody>
        </p:sp>
        <p:sp>
          <p:nvSpPr>
            <p:cNvPr id="176" name="TextBox 175">
              <a:extLst>
                <a:ext uri="{FF2B5EF4-FFF2-40B4-BE49-F238E27FC236}">
                  <a16:creationId xmlns:a16="http://schemas.microsoft.com/office/drawing/2014/main" id="{0579325C-C9DC-446F-BF26-518D188AADC0}"/>
                </a:ext>
              </a:extLst>
            </p:cNvPr>
            <p:cNvSpPr txBox="1"/>
            <p:nvPr/>
          </p:nvSpPr>
          <p:spPr>
            <a:xfrm>
              <a:off x="5232119" y="3038969"/>
              <a:ext cx="1103632"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Installation</a:t>
              </a:r>
            </a:p>
          </p:txBody>
        </p:sp>
        <p:grpSp>
          <p:nvGrpSpPr>
            <p:cNvPr id="177" name="Group 176">
              <a:extLst>
                <a:ext uri="{FF2B5EF4-FFF2-40B4-BE49-F238E27FC236}">
                  <a16:creationId xmlns:a16="http://schemas.microsoft.com/office/drawing/2014/main" id="{4C5BF40F-2316-430E-AD9C-8925180AE06A}"/>
                </a:ext>
              </a:extLst>
            </p:cNvPr>
            <p:cNvGrpSpPr/>
            <p:nvPr/>
          </p:nvGrpSpPr>
          <p:grpSpPr>
            <a:xfrm>
              <a:off x="4394945" y="3476240"/>
              <a:ext cx="643306" cy="644684"/>
              <a:chOff x="4706668" y="3476240"/>
              <a:chExt cx="643306" cy="644684"/>
            </a:xfrm>
          </p:grpSpPr>
          <p:sp>
            <p:nvSpPr>
              <p:cNvPr id="179" name="object 60">
                <a:extLst>
                  <a:ext uri="{FF2B5EF4-FFF2-40B4-BE49-F238E27FC236}">
                    <a16:creationId xmlns:a16="http://schemas.microsoft.com/office/drawing/2014/main" id="{4093997B-ED20-46B8-B5ED-7F517BE77A21}"/>
                  </a:ext>
                </a:extLst>
              </p:cNvPr>
              <p:cNvSpPr/>
              <p:nvPr/>
            </p:nvSpPr>
            <p:spPr>
              <a:xfrm>
                <a:off x="4706668" y="3476240"/>
                <a:ext cx="643306" cy="64468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defRPr/>
                </a:pPr>
                <a:endParaRPr sz="1126" kern="0">
                  <a:solidFill>
                    <a:prstClr val="black"/>
                  </a:solidFill>
                  <a:latin typeface="Calibri"/>
                </a:endParaRPr>
              </a:p>
            </p:txBody>
          </p:sp>
          <p:sp>
            <p:nvSpPr>
              <p:cNvPr id="180" name="object 60">
                <a:extLst>
                  <a:ext uri="{FF2B5EF4-FFF2-40B4-BE49-F238E27FC236}">
                    <a16:creationId xmlns:a16="http://schemas.microsoft.com/office/drawing/2014/main" id="{FE074230-63AA-4E19-9F9D-C263FF967CC6}"/>
                  </a:ext>
                </a:extLst>
              </p:cNvPr>
              <p:cNvSpPr/>
              <p:nvPr/>
            </p:nvSpPr>
            <p:spPr>
              <a:xfrm>
                <a:off x="4741635" y="3508538"/>
                <a:ext cx="578848" cy="58008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endParaRPr sz="1126">
                  <a:solidFill>
                    <a:prstClr val="black"/>
                  </a:solidFill>
                  <a:latin typeface="Calibri"/>
                </a:endParaRPr>
              </a:p>
            </p:txBody>
          </p:sp>
          <p:grpSp>
            <p:nvGrpSpPr>
              <p:cNvPr id="181" name="Group 180">
                <a:extLst>
                  <a:ext uri="{FF2B5EF4-FFF2-40B4-BE49-F238E27FC236}">
                    <a16:creationId xmlns:a16="http://schemas.microsoft.com/office/drawing/2014/main" id="{0258D86E-59B0-48A6-A80C-D4D71ECBF062}"/>
                  </a:ext>
                </a:extLst>
              </p:cNvPr>
              <p:cNvGrpSpPr/>
              <p:nvPr/>
            </p:nvGrpSpPr>
            <p:grpSpPr>
              <a:xfrm>
                <a:off x="4835792" y="3686063"/>
                <a:ext cx="392905" cy="205075"/>
                <a:chOff x="4552680" y="3604894"/>
                <a:chExt cx="392905" cy="205075"/>
              </a:xfrm>
            </p:grpSpPr>
            <p:sp>
              <p:nvSpPr>
                <p:cNvPr id="182" name="Rectangle: Top Corners Rounded 181">
                  <a:extLst>
                    <a:ext uri="{FF2B5EF4-FFF2-40B4-BE49-F238E27FC236}">
                      <a16:creationId xmlns:a16="http://schemas.microsoft.com/office/drawing/2014/main" id="{EC5A2169-7988-4818-BE2A-1BB1B385424C}"/>
                    </a:ext>
                  </a:extLst>
                </p:cNvPr>
                <p:cNvSpPr/>
                <p:nvPr/>
              </p:nvSpPr>
              <p:spPr bwMode="auto">
                <a:xfrm>
                  <a:off x="4581805" y="3604894"/>
                  <a:ext cx="328618" cy="205075"/>
                </a:xfrm>
                <a:prstGeom prst="round2SameRect">
                  <a:avLst/>
                </a:prstGeom>
                <a:noFill/>
                <a:ln w="158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3" name="Straight Connector 182">
                  <a:extLst>
                    <a:ext uri="{FF2B5EF4-FFF2-40B4-BE49-F238E27FC236}">
                      <a16:creationId xmlns:a16="http://schemas.microsoft.com/office/drawing/2014/main" id="{E277C25E-7EC6-44B3-AEB1-94C53D8EDAF7}"/>
                    </a:ext>
                  </a:extLst>
                </p:cNvPr>
                <p:cNvCxnSpPr>
                  <a:cxnSpLocks/>
                </p:cNvCxnSpPr>
                <p:nvPr/>
              </p:nvCxnSpPr>
              <p:spPr>
                <a:xfrm flipH="1">
                  <a:off x="4552680" y="3809969"/>
                  <a:ext cx="392905" cy="0"/>
                </a:xfrm>
                <a:prstGeom prst="line">
                  <a:avLst/>
                </a:prstGeom>
                <a:ln w="1587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98" name="TextBox 97">
            <a:extLst>
              <a:ext uri="{FF2B5EF4-FFF2-40B4-BE49-F238E27FC236}">
                <a16:creationId xmlns:a16="http://schemas.microsoft.com/office/drawing/2014/main" id="{FFCB7059-FCE5-4F63-ABA1-057A266EB2FF}"/>
              </a:ext>
            </a:extLst>
          </p:cNvPr>
          <p:cNvSpPr txBox="1"/>
          <p:nvPr/>
        </p:nvSpPr>
        <p:spPr>
          <a:xfrm>
            <a:off x="584200" y="592347"/>
            <a:ext cx="3749040" cy="193899"/>
          </a:xfrm>
          <a:prstGeom prst="rect">
            <a:avLst/>
          </a:prstGeom>
          <a:noFill/>
        </p:spPr>
        <p:txBody>
          <a:bodyPr wrap="square" lIns="0" tIns="0" rIns="0" bIns="0" rtlCol="0" anchor="t">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1400">
                <a:gradFill>
                  <a:gsLst>
                    <a:gs pos="32487">
                      <a:schemeClr val="accent1"/>
                    </a:gs>
                    <a:gs pos="50000">
                      <a:schemeClr val="accent1"/>
                    </a:gs>
                  </a:gsLst>
                  <a:lin ang="5400000" scaled="1"/>
                </a:gradFill>
                <a:latin typeface="+mj-lt"/>
              </a:rPr>
              <a:t>Faster remediation</a:t>
            </a:r>
          </a:p>
        </p:txBody>
      </p:sp>
    </p:spTree>
    <p:extLst>
      <p:ext uri="{BB962C8B-B14F-4D97-AF65-F5344CB8AC3E}">
        <p14:creationId xmlns:p14="http://schemas.microsoft.com/office/powerpoint/2010/main" val="3803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50"/>
                                        <p:tgtEl>
                                          <p:spTgt spid="163"/>
                                        </p:tgtEl>
                                      </p:cBhvr>
                                    </p:animEffect>
                                  </p:childTnLst>
                                </p:cTn>
                              </p:par>
                              <p:par>
                                <p:cTn id="8" presetID="42" presetClass="path" presetSubtype="0" decel="100000" fill="hold" grpId="1" nodeType="withEffect">
                                  <p:stCondLst>
                                    <p:cond delay="0"/>
                                  </p:stCondLst>
                                  <p:childTnLst>
                                    <p:animMotion origin="layout" path="M 0 -4.07407E-6 L 0 -0.22523 " pathEditMode="relative" rAng="0" ptsTypes="AA">
                                      <p:cBhvr>
                                        <p:cTn id="9" dur="750" spd="-100000" fill="hold"/>
                                        <p:tgtEl>
                                          <p:spTgt spid="163"/>
                                        </p:tgtEl>
                                        <p:attrNameLst>
                                          <p:attrName>ppt_x</p:attrName>
                                          <p:attrName>ppt_y</p:attrName>
                                        </p:attrNameLst>
                                      </p:cBhvr>
                                      <p:rCtr x="0" y="-11250"/>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75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700"/>
                                        <p:tgtEl>
                                          <p:spTgt spid="142"/>
                                        </p:tgtEl>
                                      </p:cBhvr>
                                    </p:animEffect>
                                  </p:childTnLst>
                                </p:cTn>
                              </p:par>
                              <p:par>
                                <p:cTn id="16" presetID="35" presetClass="path" presetSubtype="0" decel="100000" fill="hold" nodeType="withEffect">
                                  <p:stCondLst>
                                    <p:cond delay="500"/>
                                  </p:stCondLst>
                                  <p:childTnLst>
                                    <p:animMotion origin="layout" path="M 3.75E-6 3.33333E-6 L -0.09532 3.33333E-6 " pathEditMode="relative" rAng="0" ptsTypes="AA">
                                      <p:cBhvr>
                                        <p:cTn id="17" dur="1000" spd="-100000" fill="hold"/>
                                        <p:tgtEl>
                                          <p:spTgt spid="142"/>
                                        </p:tgtEl>
                                        <p:attrNameLst>
                                          <p:attrName>ppt_x</p:attrName>
                                          <p:attrName>ppt_y</p:attrName>
                                        </p:attrNameLst>
                                      </p:cBhvr>
                                      <p:rCtr x="-4766" y="0"/>
                                    </p:animMotion>
                                  </p:childTnLst>
                                </p:cTn>
                              </p:par>
                              <p:par>
                                <p:cTn id="18" presetID="10" presetClass="entr" presetSubtype="0" fill="hold" nodeType="withEffect">
                                  <p:stCondLst>
                                    <p:cond delay="100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700"/>
                                        <p:tgtEl>
                                          <p:spTgt spid="169"/>
                                        </p:tgtEl>
                                      </p:cBhvr>
                                    </p:animEffect>
                                  </p:childTnLst>
                                </p:cTn>
                              </p:par>
                              <p:par>
                                <p:cTn id="21" presetID="35" presetClass="path" presetSubtype="0" decel="100000" fill="hold" nodeType="withEffect">
                                  <p:stCondLst>
                                    <p:cond delay="750"/>
                                  </p:stCondLst>
                                  <p:childTnLst>
                                    <p:animMotion origin="layout" path="M 1.875E-6 -1.11111E-6 L -0.09531 -1.11111E-6 " pathEditMode="relative" rAng="0" ptsTypes="AA">
                                      <p:cBhvr>
                                        <p:cTn id="22" dur="1000" spd="-100000" fill="hold"/>
                                        <p:tgtEl>
                                          <p:spTgt spid="169"/>
                                        </p:tgtEl>
                                        <p:attrNameLst>
                                          <p:attrName>ppt_x</p:attrName>
                                          <p:attrName>ppt_y</p:attrName>
                                        </p:attrNameLst>
                                      </p:cBhvr>
                                      <p:rCtr x="-4766" y="0"/>
                                    </p:animMotion>
                                  </p:childTnLst>
                                </p:cTn>
                              </p:par>
                              <p:par>
                                <p:cTn id="23" presetID="10" presetClass="entr" presetSubtype="0" fill="hold" nodeType="withEffect">
                                  <p:stCondLst>
                                    <p:cond delay="125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700"/>
                                        <p:tgtEl>
                                          <p:spTgt spid="95"/>
                                        </p:tgtEl>
                                      </p:cBhvr>
                                    </p:animEffect>
                                  </p:childTnLst>
                                </p:cTn>
                              </p:par>
                              <p:par>
                                <p:cTn id="26" presetID="35" presetClass="path" presetSubtype="0" decel="100000" fill="hold" nodeType="withEffect">
                                  <p:stCondLst>
                                    <p:cond delay="1000"/>
                                  </p:stCondLst>
                                  <p:childTnLst>
                                    <p:animMotion origin="layout" path="M -4.375E-6 -1.85185E-6 L -0.09531 -1.85185E-6 " pathEditMode="relative" rAng="0" ptsTypes="AA">
                                      <p:cBhvr>
                                        <p:cTn id="27" dur="1000" spd="-100000" fill="hold"/>
                                        <p:tgtEl>
                                          <p:spTgt spid="95"/>
                                        </p:tgtEl>
                                        <p:attrNameLst>
                                          <p:attrName>ppt_x</p:attrName>
                                          <p:attrName>ppt_y</p:attrName>
                                        </p:attrNameLst>
                                      </p:cBhvr>
                                      <p:rCtr x="-4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3" grpId="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ext uri="{D42A27DB-BD31-4B8C-83A1-F6EECF244321}">
                    <p14:modId xmlns:p14="http://schemas.microsoft.com/office/powerpoint/2010/main" val="1653821561"/>
                  </p:ext>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6"/>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mc:AlternateContent xmlns:mc="http://schemas.openxmlformats.org/markup-compatibility/2006">
        <mc:Choice xmlns:pslz="http://schemas.microsoft.com/office/powerpoint/2016/slidezoom"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ext uri="{D42A27DB-BD31-4B8C-83A1-F6EECF244321}">
                    <p14:modId xmlns:p14="http://schemas.microsoft.com/office/powerpoint/2010/main" val="2636482851"/>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8"/>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p:pic>
            <p:nvPicPr>
              <p:cNvPr id="51" name="Slide Zoom 50">
                <a:hlinkClick r:id="rId9"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8"/>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716957-BAFE-4686-8E81-EAD3B2CF35FD}"/>
              </a:ext>
            </a:extLst>
          </p:cNvPr>
          <p:cNvSpPr>
            <a:spLocks noGrp="1"/>
          </p:cNvSpPr>
          <p:nvPr>
            <p:ph type="body" sz="quarter" idx="10"/>
          </p:nvPr>
        </p:nvSpPr>
        <p:spPr/>
        <p:txBody>
          <a:bodyPr/>
          <a:lstStyle/>
          <a:p>
            <a:pPr marL="280121" lvl="0" indent="-280121" defTabSz="914192">
              <a:spcBef>
                <a:spcPts val="600"/>
              </a:spcBef>
              <a:spcAft>
                <a:spcPts val="600"/>
              </a:spcAft>
              <a:buSzTx/>
              <a:buFont typeface="Arial" panose="020B0604020202020204" pitchFamily="34" charset="0"/>
              <a:buChar char="•"/>
              <a:defRPr/>
            </a:pPr>
            <a:r>
              <a:rPr lang="en-US" sz="1800">
                <a:gradFill>
                  <a:gsLst>
                    <a:gs pos="83000">
                      <a:schemeClr val="tx1"/>
                    </a:gs>
                    <a:gs pos="100000">
                      <a:schemeClr val="tx1"/>
                    </a:gs>
                  </a:gsLst>
                  <a:lin ang="5400000" scaled="1"/>
                </a:gradFill>
                <a:latin typeface="Segoe UI" panose="020B0502040204020203" pitchFamily="34" charset="0"/>
                <a:cs typeface="Segoe UI" panose="020B0502040204020203" pitchFamily="34" charset="0"/>
              </a:rPr>
              <a:t>No blind spots anymore – Visibility across email, endpoint, and identity </a:t>
            </a:r>
          </a:p>
          <a:p>
            <a:pPr marL="280121" lvl="0" indent="-280121" defTabSz="914192">
              <a:spcBef>
                <a:spcPts val="600"/>
              </a:spcBef>
              <a:spcAft>
                <a:spcPts val="600"/>
              </a:spcAft>
              <a:buSzTx/>
              <a:buFont typeface="Arial" panose="020B0604020202020204" pitchFamily="34" charset="0"/>
              <a:buChar char="•"/>
              <a:defRPr/>
            </a:pPr>
            <a:r>
              <a:rPr lang="en-US" sz="1800">
                <a:gradFill>
                  <a:gsLst>
                    <a:gs pos="83000">
                      <a:schemeClr val="tx1"/>
                    </a:gs>
                    <a:gs pos="100000">
                      <a:schemeClr val="tx1"/>
                    </a:gs>
                  </a:gsLst>
                  <a:lin ang="5400000" scaled="1"/>
                </a:gradFill>
                <a:latin typeface="Segoe UI" panose="020B0502040204020203" pitchFamily="34" charset="0"/>
                <a:cs typeface="Segoe UI" panose="020B0502040204020203" pitchFamily="34" charset="0"/>
              </a:rPr>
              <a:t>Incorporate data from Office 365 ATP into the Windows Defender Security Center to conduct a holistic security investigation across Office 365 mailboxes and Windows Defender ATP endpoints.</a:t>
            </a:r>
          </a:p>
          <a:p>
            <a:pPr marL="280121" lvl="0" indent="-280121" defTabSz="914192">
              <a:spcBef>
                <a:spcPts val="600"/>
              </a:spcBef>
              <a:spcAft>
                <a:spcPts val="600"/>
              </a:spcAft>
              <a:buSzTx/>
              <a:buFont typeface="Arial" panose="020B0604020202020204" pitchFamily="34" charset="0"/>
              <a:buChar char="•"/>
              <a:defRPr/>
            </a:pPr>
            <a:r>
              <a:rPr lang="en-US" sz="1800">
                <a:gradFill>
                  <a:gsLst>
                    <a:gs pos="83000">
                      <a:schemeClr val="tx1"/>
                    </a:gs>
                    <a:gs pos="100000">
                      <a:schemeClr val="tx1"/>
                    </a:gs>
                  </a:gsLst>
                  <a:lin ang="5400000" scaled="1"/>
                </a:gradFill>
                <a:latin typeface="Segoe UI" panose="020B0502040204020203" pitchFamily="34" charset="0"/>
                <a:cs typeface="Segoe UI" panose="020B0502040204020203" pitchFamily="34" charset="0"/>
              </a:rPr>
              <a:t>Investigate across the stack, without losing context</a:t>
            </a:r>
          </a:p>
          <a:p>
            <a:endParaRPr lang="en-US" sz="1800">
              <a:gradFill>
                <a:gsLst>
                  <a:gs pos="83000">
                    <a:schemeClr val="tx1"/>
                  </a:gs>
                  <a:gs pos="100000">
                    <a:schemeClr val="tx1"/>
                  </a:gs>
                </a:gsLst>
                <a:lin ang="5400000" scaled="1"/>
              </a:gradFill>
            </a:endParaRPr>
          </a:p>
        </p:txBody>
      </p:sp>
      <p:sp>
        <p:nvSpPr>
          <p:cNvPr id="2" name="Title 1">
            <a:extLst>
              <a:ext uri="{FF2B5EF4-FFF2-40B4-BE49-F238E27FC236}">
                <a16:creationId xmlns:a16="http://schemas.microsoft.com/office/drawing/2014/main" id="{D536EE87-E15D-4779-A96F-A81D421E88A0}"/>
              </a:ext>
            </a:extLst>
          </p:cNvPr>
          <p:cNvSpPr>
            <a:spLocks noGrp="1"/>
          </p:cNvSpPr>
          <p:nvPr>
            <p:ph type="title"/>
          </p:nvPr>
        </p:nvSpPr>
        <p:spPr/>
        <p:txBody>
          <a:bodyPr/>
          <a:lstStyle/>
          <a:p>
            <a:r>
              <a:rPr lang="en-US"/>
              <a:t>Investigate and respond to threats across our consoles</a:t>
            </a:r>
          </a:p>
        </p:txBody>
      </p:sp>
      <p:grpSp>
        <p:nvGrpSpPr>
          <p:cNvPr id="22" name="Group 21">
            <a:extLst>
              <a:ext uri="{FF2B5EF4-FFF2-40B4-BE49-F238E27FC236}">
                <a16:creationId xmlns:a16="http://schemas.microsoft.com/office/drawing/2014/main" id="{345A3912-123B-407C-88B6-FF612D85F337}"/>
              </a:ext>
            </a:extLst>
          </p:cNvPr>
          <p:cNvGrpSpPr/>
          <p:nvPr/>
        </p:nvGrpSpPr>
        <p:grpSpPr>
          <a:xfrm>
            <a:off x="4323359" y="3429637"/>
            <a:ext cx="3630312" cy="2109141"/>
            <a:chOff x="3263367" y="2662372"/>
            <a:chExt cx="5322596" cy="3092325"/>
          </a:xfrm>
        </p:grpSpPr>
        <p:pic>
          <p:nvPicPr>
            <p:cNvPr id="12" name="Picture 11">
              <a:extLst>
                <a:ext uri="{FF2B5EF4-FFF2-40B4-BE49-F238E27FC236}">
                  <a16:creationId xmlns:a16="http://schemas.microsoft.com/office/drawing/2014/main" id="{1D3FCC8F-3A1A-4C0F-B94F-2BE7AD4C6E9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263367" y="2662372"/>
              <a:ext cx="5322596" cy="3092325"/>
            </a:xfrm>
            <a:prstGeom prst="rect">
              <a:avLst/>
            </a:prstGeom>
            <a:ln>
              <a:noFill/>
            </a:ln>
            <a:effectLst>
              <a:outerShdw blurRad="190500" dist="38100" dir="2700000" algn="tl" rotWithShape="0">
                <a:prstClr val="black">
                  <a:alpha val="25000"/>
                </a:prstClr>
              </a:outerShdw>
            </a:effectLst>
          </p:spPr>
        </p:pic>
        <p:grpSp>
          <p:nvGrpSpPr>
            <p:cNvPr id="13" name="Group 12">
              <a:extLst>
                <a:ext uri="{FF2B5EF4-FFF2-40B4-BE49-F238E27FC236}">
                  <a16:creationId xmlns:a16="http://schemas.microsoft.com/office/drawing/2014/main" id="{3CDFBF66-0D14-474C-9739-40AE6F2A6268}"/>
                </a:ext>
              </a:extLst>
            </p:cNvPr>
            <p:cNvGrpSpPr/>
            <p:nvPr/>
          </p:nvGrpSpPr>
          <p:grpSpPr>
            <a:xfrm>
              <a:off x="3389187" y="2809766"/>
              <a:ext cx="5160141" cy="2444313"/>
              <a:chOff x="276881" y="261191"/>
              <a:chExt cx="11721459" cy="5490177"/>
            </a:xfrm>
          </p:grpSpPr>
          <p:pic>
            <p:nvPicPr>
              <p:cNvPr id="14" name="Picture 13">
                <a:extLst>
                  <a:ext uri="{FF2B5EF4-FFF2-40B4-BE49-F238E27FC236}">
                    <a16:creationId xmlns:a16="http://schemas.microsoft.com/office/drawing/2014/main" id="{3DBE7A1D-A326-4CD1-803B-B173C2EBE3A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76881" y="261191"/>
                <a:ext cx="11721459" cy="5490177"/>
              </a:xfrm>
              <a:prstGeom prst="rect">
                <a:avLst/>
              </a:prstGeom>
            </p:spPr>
          </p:pic>
          <p:pic>
            <p:nvPicPr>
              <p:cNvPr id="15" name="Picture 14">
                <a:extLst>
                  <a:ext uri="{FF2B5EF4-FFF2-40B4-BE49-F238E27FC236}">
                    <a16:creationId xmlns:a16="http://schemas.microsoft.com/office/drawing/2014/main" id="{194DA46B-6575-44B8-8192-EB3749FF892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12321" y="711937"/>
                <a:ext cx="3166374" cy="833609"/>
              </a:xfrm>
              <a:prstGeom prst="rect">
                <a:avLst/>
              </a:prstGeom>
            </p:spPr>
          </p:pic>
          <p:pic>
            <p:nvPicPr>
              <p:cNvPr id="16" name="Picture 15">
                <a:extLst>
                  <a:ext uri="{FF2B5EF4-FFF2-40B4-BE49-F238E27FC236}">
                    <a16:creationId xmlns:a16="http://schemas.microsoft.com/office/drawing/2014/main" id="{102C060B-30E3-4A91-BA6E-6C00B164EB8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212321" y="2027789"/>
                <a:ext cx="3166374" cy="668684"/>
              </a:xfrm>
              <a:prstGeom prst="rect">
                <a:avLst/>
              </a:prstGeom>
            </p:spPr>
          </p:pic>
          <p:sp>
            <p:nvSpPr>
              <p:cNvPr id="17" name="Rectangle 16">
                <a:extLst>
                  <a:ext uri="{FF2B5EF4-FFF2-40B4-BE49-F238E27FC236}">
                    <a16:creationId xmlns:a16="http://schemas.microsoft.com/office/drawing/2014/main" id="{6EF3385D-6A7D-4635-9ABA-7D499050A3A3}"/>
                  </a:ext>
                </a:extLst>
              </p:cNvPr>
              <p:cNvSpPr/>
              <p:nvPr/>
            </p:nvSpPr>
            <p:spPr>
              <a:xfrm>
                <a:off x="6286882" y="2634134"/>
                <a:ext cx="5553413" cy="2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9" name="Rectangle 18">
            <a:extLst>
              <a:ext uri="{FF2B5EF4-FFF2-40B4-BE49-F238E27FC236}">
                <a16:creationId xmlns:a16="http://schemas.microsoft.com/office/drawing/2014/main" id="{82338371-03F1-4461-BCCC-AF0DDB485276}"/>
              </a:ext>
            </a:extLst>
          </p:cNvPr>
          <p:cNvSpPr/>
          <p:nvPr/>
        </p:nvSpPr>
        <p:spPr>
          <a:xfrm>
            <a:off x="1031646" y="5677016"/>
            <a:ext cx="2678908" cy="331899"/>
          </a:xfrm>
          <a:prstGeom prst="rect">
            <a:avLst/>
          </a:prstGeom>
        </p:spPr>
        <p:txBody>
          <a:bodyPr wrap="square">
            <a:spAutoFit/>
          </a:bodyPr>
          <a:lstStyle/>
          <a:p>
            <a:pPr marL="0" marR="0" lvl="0" indent="0" algn="ctr" defTabSz="914192" rtl="0" eaLnBrk="1" fontAlgn="auto" latinLnBrk="0" hangingPunct="1">
              <a:lnSpc>
                <a:spcPct val="100000"/>
              </a:lnSpc>
              <a:spcBef>
                <a:spcPts val="1175"/>
              </a:spcBef>
              <a:spcAft>
                <a:spcPts val="1765"/>
              </a:spcAft>
              <a:buClrTx/>
              <a:buSzTx/>
              <a:buFontTx/>
              <a:buNone/>
              <a:tabLst/>
              <a:defRPr/>
            </a:pPr>
            <a:r>
              <a:rPr kumimoji="0" lang="en-US" sz="1568" b="1" i="0" u="none" strike="noStrike" kern="1200" cap="none" spc="0" normalizeH="0" baseline="0" noProof="0">
                <a:ln>
                  <a:noFill/>
                </a:ln>
                <a:gradFill>
                  <a:gsLst>
                    <a:gs pos="83000">
                      <a:schemeClr val="accent4"/>
                    </a:gs>
                    <a:gs pos="100000">
                      <a:schemeClr val="accent4"/>
                    </a:gs>
                  </a:gsLst>
                  <a:lin ang="5400000" scaled="1"/>
                </a:gradFill>
                <a:effectLst/>
                <a:uLnTx/>
                <a:uFillTx/>
                <a:latin typeface="Segoe UI Semibold" panose="020B0702040204020203" pitchFamily="34" charset="0"/>
                <a:ea typeface="+mn-ea"/>
                <a:cs typeface="Segoe UI Semibold" panose="020B0702040204020203" pitchFamily="34" charset="0"/>
              </a:rPr>
              <a:t>Office 365 Threat Explorer</a:t>
            </a:r>
            <a:endParaRPr kumimoji="0" lang="x-none" sz="1568" b="0" i="0" u="none" strike="noStrike" kern="1200" cap="none" spc="0" normalizeH="0" baseline="0" noProof="0">
              <a:ln>
                <a:noFill/>
              </a:ln>
              <a:gradFill>
                <a:gsLst>
                  <a:gs pos="83000">
                    <a:schemeClr val="accent4"/>
                  </a:gs>
                  <a:gs pos="100000">
                    <a:schemeClr val="accent4"/>
                  </a:gs>
                </a:gsLst>
                <a:lin ang="5400000" scaled="1"/>
              </a:gradFill>
              <a:effectLst/>
              <a:uLnTx/>
              <a:uFillTx/>
              <a:latin typeface="Segoe UI"/>
              <a:ea typeface="+mn-ea"/>
            </a:endParaRPr>
          </a:p>
        </p:txBody>
      </p:sp>
      <p:sp>
        <p:nvSpPr>
          <p:cNvPr id="20" name="Rectangle 19">
            <a:extLst>
              <a:ext uri="{FF2B5EF4-FFF2-40B4-BE49-F238E27FC236}">
                <a16:creationId xmlns:a16="http://schemas.microsoft.com/office/drawing/2014/main" id="{7F8A6DF8-7591-45A4-9D03-001EC1923A45}"/>
              </a:ext>
            </a:extLst>
          </p:cNvPr>
          <p:cNvSpPr/>
          <p:nvPr/>
        </p:nvSpPr>
        <p:spPr>
          <a:xfrm>
            <a:off x="4254112" y="5677016"/>
            <a:ext cx="3768805" cy="331899"/>
          </a:xfrm>
          <a:prstGeom prst="rect">
            <a:avLst/>
          </a:prstGeom>
        </p:spPr>
        <p:txBody>
          <a:bodyPr wrap="square">
            <a:spAutoFit/>
          </a:bodyPr>
          <a:lstStyle/>
          <a:p>
            <a:pPr marL="0" marR="0" lvl="0" indent="0" algn="ctr" defTabSz="914192" rtl="0" eaLnBrk="1" fontAlgn="auto" latinLnBrk="0" hangingPunct="1">
              <a:lnSpc>
                <a:spcPct val="100000"/>
              </a:lnSpc>
              <a:spcBef>
                <a:spcPts val="1175"/>
              </a:spcBef>
              <a:spcAft>
                <a:spcPts val="1765"/>
              </a:spcAft>
              <a:buClrTx/>
              <a:buSzTx/>
              <a:buFontTx/>
              <a:buNone/>
              <a:tabLst/>
              <a:defRPr/>
            </a:pPr>
            <a:r>
              <a:rPr kumimoji="0" lang="en-US" sz="1568"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Semibold" panose="020B0702040204020203" pitchFamily="34" charset="0"/>
                <a:ea typeface="+mn-ea"/>
                <a:cs typeface="Segoe UI Semibold" panose="020B0702040204020203" pitchFamily="34" charset="0"/>
              </a:rPr>
              <a:t>Windows Defender Security Center</a:t>
            </a:r>
            <a:endParaRPr kumimoji="0" lang="x-none" sz="1568" b="0"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endParaRPr>
          </a:p>
        </p:txBody>
      </p:sp>
      <p:sp>
        <p:nvSpPr>
          <p:cNvPr id="21" name="Rectangle 20">
            <a:extLst>
              <a:ext uri="{FF2B5EF4-FFF2-40B4-BE49-F238E27FC236}">
                <a16:creationId xmlns:a16="http://schemas.microsoft.com/office/drawing/2014/main" id="{CF7FA02B-53E9-47FE-97C3-D716D57E4968}"/>
              </a:ext>
            </a:extLst>
          </p:cNvPr>
          <p:cNvSpPr/>
          <p:nvPr/>
        </p:nvSpPr>
        <p:spPr>
          <a:xfrm>
            <a:off x="8010830" y="5677016"/>
            <a:ext cx="3841068" cy="333617"/>
          </a:xfrm>
          <a:prstGeom prst="rect">
            <a:avLst/>
          </a:prstGeom>
        </p:spPr>
        <p:txBody>
          <a:bodyPr wrap="square">
            <a:spAutoFit/>
          </a:bodyPr>
          <a:lstStyle/>
          <a:p>
            <a:pPr lvl="0" algn="ctr" defTabSz="914192">
              <a:spcBef>
                <a:spcPts val="1175"/>
              </a:spcBef>
              <a:spcAft>
                <a:spcPts val="1765"/>
              </a:spcAft>
              <a:defRPr/>
            </a:pPr>
            <a:r>
              <a:rPr lang="en-US" sz="1568"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Azure Advanced Threat Protection (ATP)</a:t>
            </a:r>
            <a:endParaRPr kumimoji="0" lang="x-none" sz="1568" b="0" i="0" u="none" strike="noStrike" kern="1200" cap="none" spc="0" normalizeH="0" baseline="0" noProof="0">
              <a:ln>
                <a:noFill/>
              </a:ln>
              <a:gradFill>
                <a:gsLst>
                  <a:gs pos="83000">
                    <a:schemeClr val="tx1"/>
                  </a:gs>
                  <a:gs pos="100000">
                    <a:schemeClr val="tx1"/>
                  </a:gs>
                </a:gsLst>
                <a:lin ang="5400000" scaled="1"/>
              </a:gradFill>
              <a:effectLst/>
              <a:uLnTx/>
              <a:uFillTx/>
              <a:latin typeface="Segoe UI"/>
            </a:endParaRPr>
          </a:p>
        </p:txBody>
      </p:sp>
      <p:grpSp>
        <p:nvGrpSpPr>
          <p:cNvPr id="30" name="Group 29"/>
          <p:cNvGrpSpPr>
            <a:grpSpLocks/>
          </p:cNvGrpSpPr>
          <p:nvPr/>
        </p:nvGrpSpPr>
        <p:grpSpPr>
          <a:xfrm>
            <a:off x="556073" y="3429637"/>
            <a:ext cx="3630055" cy="2113148"/>
            <a:chOff x="0" y="0"/>
            <a:chExt cx="12192000" cy="6858000"/>
          </a:xfrm>
          <a:effectLst>
            <a:outerShdw blurRad="50800" dist="38100" dir="5400000" algn="t" rotWithShape="0">
              <a:prstClr val="black">
                <a:alpha val="40000"/>
              </a:prstClr>
            </a:outerShdw>
          </a:effectLst>
        </p:grpSpPr>
        <p:pic>
          <p:nvPicPr>
            <p:cNvPr id="31" name="Picture 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190500" dist="38100" dir="2700000" algn="tl" rotWithShape="0">
                <a:prstClr val="black">
                  <a:alpha val="25000"/>
                </a:prstClr>
              </a:outerShdw>
            </a:effectLst>
          </p:spPr>
        </p:pic>
        <p:pic>
          <p:nvPicPr>
            <p:cNvPr id="32" name="Picture 31"/>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06400" y="1003299"/>
              <a:ext cx="11595100" cy="762000"/>
            </a:xfrm>
            <a:prstGeom prst="rect">
              <a:avLst/>
            </a:prstGeom>
          </p:spPr>
        </p:pic>
        <p:pic>
          <p:nvPicPr>
            <p:cNvPr id="33" name="Picture 32"/>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9476291" y="9751"/>
              <a:ext cx="2700762" cy="348343"/>
            </a:xfrm>
            <a:prstGeom prst="rect">
              <a:avLst/>
            </a:prstGeom>
          </p:spPr>
        </p:pic>
        <p:pic>
          <p:nvPicPr>
            <p:cNvPr id="34" name="Picture 33"/>
            <p:cNvPicPr>
              <a:picLocks noChangeAspect="1"/>
            </p:cNvPicPr>
            <p:nvPr/>
          </p:nvPicPr>
          <p:blipFill rotWithShape="1">
            <a:blip r:embed="rId10" cstate="hqprint">
              <a:extLst>
                <a:ext uri="{28A0092B-C50C-407E-A947-70E740481C1C}">
                  <a14:useLocalDpi xmlns:a14="http://schemas.microsoft.com/office/drawing/2010/main"/>
                </a:ext>
              </a:extLst>
            </a:blip>
            <a:srcRect l="3456" t="21852" r="1440" b="3518"/>
            <a:stretch/>
          </p:blipFill>
          <p:spPr>
            <a:xfrm>
              <a:off x="419100" y="1739899"/>
              <a:ext cx="11595101" cy="5118101"/>
            </a:xfrm>
            <a:prstGeom prst="rect">
              <a:avLst/>
            </a:prstGeom>
          </p:spPr>
        </p:pic>
        <p:pic>
          <p:nvPicPr>
            <p:cNvPr id="35" name="Picture 34"/>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983913" y="6565900"/>
              <a:ext cx="860425" cy="292100"/>
            </a:xfrm>
            <a:prstGeom prst="rect">
              <a:avLst/>
            </a:prstGeom>
          </p:spPr>
        </p:pic>
        <p:pic>
          <p:nvPicPr>
            <p:cNvPr id="36" name="Picture 35"/>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624013" y="1020763"/>
              <a:ext cx="1365250" cy="3017838"/>
            </a:xfrm>
            <a:prstGeom prst="rect">
              <a:avLst/>
            </a:prstGeom>
          </p:spPr>
        </p:pic>
      </p:grpSp>
      <p:pic>
        <p:nvPicPr>
          <p:cNvPr id="23" name="Picture 22">
            <a:extLst>
              <a:ext uri="{FF2B5EF4-FFF2-40B4-BE49-F238E27FC236}">
                <a16:creationId xmlns:a16="http://schemas.microsoft.com/office/drawing/2014/main" id="{3C78F62A-C270-4EFE-81BE-F62F33E6CFB8}"/>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8090902" y="3429637"/>
            <a:ext cx="3605325" cy="2144842"/>
          </a:xfrm>
          <a:prstGeom prst="rect">
            <a:avLst/>
          </a:prstGeom>
          <a:ln>
            <a:noFill/>
          </a:ln>
          <a:effectLst>
            <a:outerShdw blurRad="190500" dist="38100" dir="2700000" algn="tl" rotWithShape="0">
              <a:prstClr val="black">
                <a:alpha val="25000"/>
              </a:prstClr>
            </a:outerShdw>
          </a:effectLst>
        </p:spPr>
      </p:pic>
      <p:grpSp>
        <p:nvGrpSpPr>
          <p:cNvPr id="37" name="Group 36">
            <a:extLst>
              <a:ext uri="{FF2B5EF4-FFF2-40B4-BE49-F238E27FC236}">
                <a16:creationId xmlns:a16="http://schemas.microsoft.com/office/drawing/2014/main" id="{FA211BD2-7B10-4206-A3EF-A533A93734A4}"/>
              </a:ext>
            </a:extLst>
          </p:cNvPr>
          <p:cNvGrpSpPr/>
          <p:nvPr/>
        </p:nvGrpSpPr>
        <p:grpSpPr>
          <a:xfrm rot="16200000" flipH="1">
            <a:off x="7834001" y="2677961"/>
            <a:ext cx="513802" cy="911881"/>
            <a:chOff x="6027309" y="4162204"/>
            <a:chExt cx="465546" cy="499221"/>
          </a:xfrm>
        </p:grpSpPr>
        <p:cxnSp>
          <p:nvCxnSpPr>
            <p:cNvPr id="47" name="Straight Connector 46">
              <a:extLst>
                <a:ext uri="{FF2B5EF4-FFF2-40B4-BE49-F238E27FC236}">
                  <a16:creationId xmlns:a16="http://schemas.microsoft.com/office/drawing/2014/main" id="{042C5EBC-B8E8-4547-88A6-34FFEDB7AB84}"/>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39906B0-15AE-46AF-90C0-0AE762510331}"/>
                </a:ext>
              </a:extLst>
            </p:cNvPr>
            <p:cNvGrpSpPr/>
            <p:nvPr/>
          </p:nvGrpSpPr>
          <p:grpSpPr>
            <a:xfrm rot="10800000" flipH="1" flipV="1">
              <a:off x="6027309" y="4162204"/>
              <a:ext cx="465546" cy="499221"/>
              <a:chOff x="1047925" y="583137"/>
              <a:chExt cx="1686480" cy="2811360"/>
            </a:xfrm>
          </p:grpSpPr>
          <p:cxnSp>
            <p:nvCxnSpPr>
              <p:cNvPr id="45" name="Straight Connector 44">
                <a:extLst>
                  <a:ext uri="{FF2B5EF4-FFF2-40B4-BE49-F238E27FC236}">
                    <a16:creationId xmlns:a16="http://schemas.microsoft.com/office/drawing/2014/main" id="{50E40A2B-70E5-46B1-9C4B-6D1C2443D952}"/>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6B1F95D-7548-47A0-95F4-06550CBCE79E}"/>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49" name="Arc 48">
                <a:extLst>
                  <a:ext uri="{FF2B5EF4-FFF2-40B4-BE49-F238E27FC236}">
                    <a16:creationId xmlns:a16="http://schemas.microsoft.com/office/drawing/2014/main" id="{F9F93EA5-9E45-4EAA-8C1B-B35B59299F03}"/>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50" name="Straight Connector 49">
                <a:extLst>
                  <a:ext uri="{FF2B5EF4-FFF2-40B4-BE49-F238E27FC236}">
                    <a16:creationId xmlns:a16="http://schemas.microsoft.com/office/drawing/2014/main" id="{21FDC2E4-C42A-43EC-A1C3-7122D660F588}"/>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14237432-C894-4C99-ADBF-CEEF3C4CFF30}"/>
              </a:ext>
            </a:extLst>
          </p:cNvPr>
          <p:cNvGrpSpPr/>
          <p:nvPr/>
        </p:nvGrpSpPr>
        <p:grpSpPr>
          <a:xfrm rot="16200000" flipH="1">
            <a:off x="3952701" y="2677960"/>
            <a:ext cx="513802" cy="911881"/>
            <a:chOff x="6027309" y="4162204"/>
            <a:chExt cx="465546" cy="499221"/>
          </a:xfrm>
        </p:grpSpPr>
        <p:cxnSp>
          <p:nvCxnSpPr>
            <p:cNvPr id="52" name="Straight Connector 51">
              <a:extLst>
                <a:ext uri="{FF2B5EF4-FFF2-40B4-BE49-F238E27FC236}">
                  <a16:creationId xmlns:a16="http://schemas.microsoft.com/office/drawing/2014/main" id="{925B0ED1-582A-426A-A4C0-05AFC24F063D}"/>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FC70B884-6E94-4D1A-B458-A8D117DF939A}"/>
                </a:ext>
              </a:extLst>
            </p:cNvPr>
            <p:cNvGrpSpPr/>
            <p:nvPr/>
          </p:nvGrpSpPr>
          <p:grpSpPr>
            <a:xfrm rot="10800000" flipH="1" flipV="1">
              <a:off x="6027309" y="4162204"/>
              <a:ext cx="465546" cy="499221"/>
              <a:chOff x="1047925" y="583137"/>
              <a:chExt cx="1686480" cy="2811360"/>
            </a:xfrm>
          </p:grpSpPr>
          <p:cxnSp>
            <p:nvCxnSpPr>
              <p:cNvPr id="54" name="Straight Connector 53">
                <a:extLst>
                  <a:ext uri="{FF2B5EF4-FFF2-40B4-BE49-F238E27FC236}">
                    <a16:creationId xmlns:a16="http://schemas.microsoft.com/office/drawing/2014/main" id="{B26E9C9D-9AC9-4D25-9B27-5B5C34AD5FF0}"/>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5" name="Arc 54">
                <a:extLst>
                  <a:ext uri="{FF2B5EF4-FFF2-40B4-BE49-F238E27FC236}">
                    <a16:creationId xmlns:a16="http://schemas.microsoft.com/office/drawing/2014/main" id="{1CA75050-E88D-4061-9DAD-6CE75A9AFA5C}"/>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56" name="Arc 55">
                <a:extLst>
                  <a:ext uri="{FF2B5EF4-FFF2-40B4-BE49-F238E27FC236}">
                    <a16:creationId xmlns:a16="http://schemas.microsoft.com/office/drawing/2014/main" id="{D7AD1E1A-7EB1-4C62-A47A-CCF6E1C9D5DE}"/>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57" name="Straight Connector 56">
                <a:extLst>
                  <a:ext uri="{FF2B5EF4-FFF2-40B4-BE49-F238E27FC236}">
                    <a16:creationId xmlns:a16="http://schemas.microsoft.com/office/drawing/2014/main" id="{5822231E-D28C-49FA-8DD3-77C0EB625CC6}"/>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E999FCBD-16E9-456E-BD75-BECD963CB655}"/>
              </a:ext>
            </a:extLst>
          </p:cNvPr>
          <p:cNvGrpSpPr/>
          <p:nvPr/>
        </p:nvGrpSpPr>
        <p:grpSpPr>
          <a:xfrm rot="16200000" flipV="1">
            <a:off x="7834001" y="5822439"/>
            <a:ext cx="513802" cy="911881"/>
            <a:chOff x="6027309" y="4162204"/>
            <a:chExt cx="465546" cy="499221"/>
          </a:xfrm>
        </p:grpSpPr>
        <p:cxnSp>
          <p:nvCxnSpPr>
            <p:cNvPr id="61" name="Straight Connector 60">
              <a:extLst>
                <a:ext uri="{FF2B5EF4-FFF2-40B4-BE49-F238E27FC236}">
                  <a16:creationId xmlns:a16="http://schemas.microsoft.com/office/drawing/2014/main" id="{F41B8EEA-5462-4A1A-B00A-117EAC96A718}"/>
                </a:ext>
              </a:extLst>
            </p:cNvPr>
            <p:cNvCxnSpPr>
              <a:cxnSpLocks/>
              <a:stCxn id="65" idx="2"/>
            </p:cNvCxnSpPr>
            <p:nvPr/>
          </p:nvCxnSpPr>
          <p:spPr>
            <a:xfrm rot="16200000">
              <a:off x="5928423" y="4412741"/>
              <a:ext cx="198067" cy="295"/>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035B724-8A8E-4621-B55E-88DDF2044C7A}"/>
                </a:ext>
              </a:extLst>
            </p:cNvPr>
            <p:cNvGrpSpPr/>
            <p:nvPr/>
          </p:nvGrpSpPr>
          <p:grpSpPr>
            <a:xfrm rot="10800000" flipH="1" flipV="1">
              <a:off x="6027309" y="4162204"/>
              <a:ext cx="465546" cy="499221"/>
              <a:chOff x="1047925" y="583137"/>
              <a:chExt cx="1686480" cy="2811360"/>
            </a:xfrm>
          </p:grpSpPr>
          <p:cxnSp>
            <p:nvCxnSpPr>
              <p:cNvPr id="63" name="Straight Connector 62">
                <a:extLst>
                  <a:ext uri="{FF2B5EF4-FFF2-40B4-BE49-F238E27FC236}">
                    <a16:creationId xmlns:a16="http://schemas.microsoft.com/office/drawing/2014/main" id="{988A0DE0-8888-4C51-B336-00FCA016794A}"/>
                  </a:ext>
                </a:extLst>
              </p:cNvPr>
              <p:cNvCxnSpPr>
                <a:cxnSpLocks/>
              </p:cNvCxnSpPr>
              <p:nvPr/>
            </p:nvCxnSpPr>
            <p:spPr>
              <a:xfrm rot="5400000" flipV="1">
                <a:off x="2164132" y="299826"/>
                <a:ext cx="3" cy="566754"/>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D8C14BAB-8D71-4CEA-A82B-8F8577D08461}"/>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65" name="Arc 64">
                <a:extLst>
                  <a:ext uri="{FF2B5EF4-FFF2-40B4-BE49-F238E27FC236}">
                    <a16:creationId xmlns:a16="http://schemas.microsoft.com/office/drawing/2014/main" id="{498F00B8-09E5-4A61-AA84-4CB662BE732F}"/>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66" name="Straight Connector 65">
                <a:extLst>
                  <a:ext uri="{FF2B5EF4-FFF2-40B4-BE49-F238E27FC236}">
                    <a16:creationId xmlns:a16="http://schemas.microsoft.com/office/drawing/2014/main" id="{141C726B-4FB6-420C-9C76-743E2F63F603}"/>
                  </a:ext>
                </a:extLst>
              </p:cNvPr>
              <p:cNvCxnSpPr>
                <a:cxnSpLocks/>
              </p:cNvCxnSpPr>
              <p:nvPr/>
            </p:nvCxnSpPr>
            <p:spPr>
              <a:xfrm rot="5400000" flipV="1">
                <a:off x="2164131" y="3111114"/>
                <a:ext cx="3" cy="56676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A6C74A3C-00A3-4E62-99CA-DCF05CC2F7AA}"/>
              </a:ext>
            </a:extLst>
          </p:cNvPr>
          <p:cNvGrpSpPr/>
          <p:nvPr/>
        </p:nvGrpSpPr>
        <p:grpSpPr>
          <a:xfrm rot="16200000" flipV="1">
            <a:off x="3952701" y="5822438"/>
            <a:ext cx="513802" cy="911881"/>
            <a:chOff x="6027309" y="4162204"/>
            <a:chExt cx="465546" cy="499221"/>
          </a:xfrm>
        </p:grpSpPr>
        <p:cxnSp>
          <p:nvCxnSpPr>
            <p:cNvPr id="68" name="Straight Connector 67">
              <a:extLst>
                <a:ext uri="{FF2B5EF4-FFF2-40B4-BE49-F238E27FC236}">
                  <a16:creationId xmlns:a16="http://schemas.microsoft.com/office/drawing/2014/main" id="{EF855DB4-D84C-4BCA-9382-6E5587964C62}"/>
                </a:ext>
              </a:extLst>
            </p:cNvPr>
            <p:cNvCxnSpPr>
              <a:cxnSpLocks/>
            </p:cNvCxnSpPr>
            <p:nvPr/>
          </p:nvCxnSpPr>
          <p:spPr>
            <a:xfrm rot="16200000">
              <a:off x="5927657" y="4413507"/>
              <a:ext cx="199599" cy="294"/>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0BF759F-FDC3-4990-BEC4-00B89F94DE1F}"/>
                </a:ext>
              </a:extLst>
            </p:cNvPr>
            <p:cNvGrpSpPr/>
            <p:nvPr/>
          </p:nvGrpSpPr>
          <p:grpSpPr>
            <a:xfrm rot="10800000" flipH="1" flipV="1">
              <a:off x="6027309" y="4162204"/>
              <a:ext cx="465546" cy="499221"/>
              <a:chOff x="1047925" y="583137"/>
              <a:chExt cx="1686480" cy="2811356"/>
            </a:xfrm>
          </p:grpSpPr>
          <p:cxnSp>
            <p:nvCxnSpPr>
              <p:cNvPr id="70" name="Straight Connector 69">
                <a:extLst>
                  <a:ext uri="{FF2B5EF4-FFF2-40B4-BE49-F238E27FC236}">
                    <a16:creationId xmlns:a16="http://schemas.microsoft.com/office/drawing/2014/main" id="{1D54E03B-23E1-41B4-BBF6-E3DD6EC49668}"/>
                  </a:ext>
                </a:extLst>
              </p:cNvPr>
              <p:cNvCxnSpPr>
                <a:cxnSpLocks/>
                <a:stCxn id="71" idx="0"/>
              </p:cNvCxnSpPr>
              <p:nvPr/>
            </p:nvCxnSpPr>
            <p:spPr>
              <a:xfrm rot="5400000" flipH="1" flipV="1">
                <a:off x="2164085" y="299782"/>
                <a:ext cx="0" cy="566836"/>
              </a:xfrm>
              <a:prstGeom prst="line">
                <a:avLst/>
              </a:prstGeom>
              <a:ln w="57150">
                <a:solidFill>
                  <a:schemeClr val="accent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3D47B0E5-964C-4982-8F43-8BFDD9C0A4D2}"/>
                  </a:ext>
                </a:extLst>
              </p:cNvPr>
              <p:cNvSpPr/>
              <p:nvPr/>
            </p:nvSpPr>
            <p:spPr>
              <a:xfrm flipH="1">
                <a:off x="1047932" y="583137"/>
                <a:ext cx="1686473" cy="1683734"/>
              </a:xfrm>
              <a:prstGeom prst="arc">
                <a:avLst>
                  <a:gd name="adj1" fmla="val 16240276"/>
                  <a:gd name="adj2" fmla="val 181419"/>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sp>
            <p:nvSpPr>
              <p:cNvPr id="72" name="Arc 71">
                <a:extLst>
                  <a:ext uri="{FF2B5EF4-FFF2-40B4-BE49-F238E27FC236}">
                    <a16:creationId xmlns:a16="http://schemas.microsoft.com/office/drawing/2014/main" id="{4BE04FFA-E9B5-4973-BF96-C06D47C50E73}"/>
                  </a:ext>
                </a:extLst>
              </p:cNvPr>
              <p:cNvSpPr/>
              <p:nvPr/>
            </p:nvSpPr>
            <p:spPr>
              <a:xfrm flipH="1" flipV="1">
                <a:off x="1047925" y="1710703"/>
                <a:ext cx="1686473" cy="1683736"/>
              </a:xfrm>
              <a:prstGeom prst="arc">
                <a:avLst>
                  <a:gd name="adj1" fmla="val 16240276"/>
                  <a:gd name="adj2" fmla="val 2"/>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cxnSp>
            <p:nvCxnSpPr>
              <p:cNvPr id="73" name="Straight Connector 72">
                <a:extLst>
                  <a:ext uri="{FF2B5EF4-FFF2-40B4-BE49-F238E27FC236}">
                    <a16:creationId xmlns:a16="http://schemas.microsoft.com/office/drawing/2014/main" id="{0C45AF50-D0DA-460A-A542-491F40E3C242}"/>
                  </a:ext>
                </a:extLst>
              </p:cNvPr>
              <p:cNvCxnSpPr>
                <a:cxnSpLocks/>
                <a:stCxn id="72" idx="0"/>
              </p:cNvCxnSpPr>
              <p:nvPr/>
            </p:nvCxnSpPr>
            <p:spPr>
              <a:xfrm rot="5400000" flipV="1">
                <a:off x="2164028" y="3111005"/>
                <a:ext cx="120" cy="566856"/>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9965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500"/>
                                        <p:tgtEl>
                                          <p:spTgt spid="60"/>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down)">
                                      <p:cBhvr>
                                        <p:cTn id="3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743267202"/>
              </p:ext>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ext uri="{D42A27DB-BD31-4B8C-83A1-F6EECF244321}">
                    <p14:modId xmlns:p14="http://schemas.microsoft.com/office/powerpoint/2010/main" val="263020627"/>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5"/>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93F6D41B-5642-4433-B322-15E2EBE852D3}"/>
              </a:ext>
            </a:extLst>
          </p:cNvPr>
          <p:cNvGrpSpPr/>
          <p:nvPr/>
        </p:nvGrpSpPr>
        <p:grpSpPr>
          <a:xfrm flipV="1">
            <a:off x="1653716" y="457201"/>
            <a:ext cx="9645048" cy="8197212"/>
            <a:chOff x="2622409" y="1323638"/>
            <a:chExt cx="5030142" cy="4275058"/>
          </a:xfrm>
          <a:noFill/>
        </p:grpSpPr>
        <p:sp>
          <p:nvSpPr>
            <p:cNvPr id="111" name="Oval 110">
              <a:extLst>
                <a:ext uri="{FF2B5EF4-FFF2-40B4-BE49-F238E27FC236}">
                  <a16:creationId xmlns:a16="http://schemas.microsoft.com/office/drawing/2014/main" id="{FB7BE7FC-5BE0-404D-90EB-C548357F2C98}"/>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7426E17-AD1B-432C-BD16-163059DE9902}"/>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2BE568EA-7608-47FB-A885-F3BE2450D7B0}"/>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1F1A1517-8D06-43ED-ADC5-C0ED004BE68D}"/>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8DA9948-DDBD-4DF1-9C6D-14D5A6E93B48}"/>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39" name="Oval 201">
              <a:extLst>
                <a:ext uri="{FF2B5EF4-FFF2-40B4-BE49-F238E27FC236}">
                  <a16:creationId xmlns:a16="http://schemas.microsoft.com/office/drawing/2014/main" id="{46AF82EE-7810-434F-BFF5-61A306D805F4}"/>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40" name="Oval 202">
              <a:extLst>
                <a:ext uri="{FF2B5EF4-FFF2-40B4-BE49-F238E27FC236}">
                  <a16:creationId xmlns:a16="http://schemas.microsoft.com/office/drawing/2014/main" id="{415F78CA-3DEF-4284-98CD-EFD67AF787CF}"/>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C1FEFDF6-FC52-41E6-A7A7-F98A9937FB71}"/>
              </a:ext>
            </a:extLst>
          </p:cNvPr>
          <p:cNvGrpSpPr/>
          <p:nvPr/>
        </p:nvGrpSpPr>
        <p:grpSpPr>
          <a:xfrm>
            <a:off x="5678438" y="3354935"/>
            <a:ext cx="1514091" cy="1409849"/>
            <a:chOff x="4395659" y="3470354"/>
            <a:chExt cx="1514305" cy="1410048"/>
          </a:xfrm>
        </p:grpSpPr>
        <p:grpSp>
          <p:nvGrpSpPr>
            <p:cNvPr id="137" name="Group 136">
              <a:extLst>
                <a:ext uri="{FF2B5EF4-FFF2-40B4-BE49-F238E27FC236}">
                  <a16:creationId xmlns:a16="http://schemas.microsoft.com/office/drawing/2014/main" id="{7F04EAF7-5B27-4EE0-B994-694508F6A001}"/>
                </a:ext>
              </a:extLst>
            </p:cNvPr>
            <p:cNvGrpSpPr/>
            <p:nvPr/>
          </p:nvGrpSpPr>
          <p:grpSpPr>
            <a:xfrm>
              <a:off x="4868186" y="3470354"/>
              <a:ext cx="723774" cy="697094"/>
              <a:chOff x="4867057" y="2837657"/>
              <a:chExt cx="724136" cy="697440"/>
            </a:xfrm>
          </p:grpSpPr>
          <p:cxnSp>
            <p:nvCxnSpPr>
              <p:cNvPr id="158" name="Straight Connector 157">
                <a:extLst>
                  <a:ext uri="{FF2B5EF4-FFF2-40B4-BE49-F238E27FC236}">
                    <a16:creationId xmlns:a16="http://schemas.microsoft.com/office/drawing/2014/main" id="{E5BBB973-F98A-435D-AC64-E699E168AFC0}"/>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61" name="Straight Connector 160">
                <a:extLst>
                  <a:ext uri="{FF2B5EF4-FFF2-40B4-BE49-F238E27FC236}">
                    <a16:creationId xmlns:a16="http://schemas.microsoft.com/office/drawing/2014/main" id="{4FE551EF-40B1-4F10-BA94-E58A84B45F06}"/>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62" name="Straight Connector 161">
                <a:extLst>
                  <a:ext uri="{FF2B5EF4-FFF2-40B4-BE49-F238E27FC236}">
                    <a16:creationId xmlns:a16="http://schemas.microsoft.com/office/drawing/2014/main" id="{D974E0EC-CF05-4F75-A0C1-F81CEAB256EF}"/>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64" name="Straight Connector 163">
                <a:extLst>
                  <a:ext uri="{FF2B5EF4-FFF2-40B4-BE49-F238E27FC236}">
                    <a16:creationId xmlns:a16="http://schemas.microsoft.com/office/drawing/2014/main" id="{EEA650AF-26F5-4B14-A7B4-9FC1990DE434}"/>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67" name="Straight Connector 166">
                <a:extLst>
                  <a:ext uri="{FF2B5EF4-FFF2-40B4-BE49-F238E27FC236}">
                    <a16:creationId xmlns:a16="http://schemas.microsoft.com/office/drawing/2014/main" id="{82259674-AAC3-491F-B1E8-7BAAF5DBFA6A}"/>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85" name="Straight Connector 184">
                <a:extLst>
                  <a:ext uri="{FF2B5EF4-FFF2-40B4-BE49-F238E27FC236}">
                    <a16:creationId xmlns:a16="http://schemas.microsoft.com/office/drawing/2014/main" id="{4AE93796-86B9-415C-92ED-48B6163CC7F0}"/>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86" name="Straight Connector 185">
                <a:extLst>
                  <a:ext uri="{FF2B5EF4-FFF2-40B4-BE49-F238E27FC236}">
                    <a16:creationId xmlns:a16="http://schemas.microsoft.com/office/drawing/2014/main" id="{225B8AE4-4D5F-4E14-89DE-548791B63D59}"/>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87" name="Straight Connector 186">
                <a:extLst>
                  <a:ext uri="{FF2B5EF4-FFF2-40B4-BE49-F238E27FC236}">
                    <a16:creationId xmlns:a16="http://schemas.microsoft.com/office/drawing/2014/main" id="{06A7BF9C-7038-458B-86A2-9C6B55B65216}"/>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88" name="Straight Connector 187">
                <a:extLst>
                  <a:ext uri="{FF2B5EF4-FFF2-40B4-BE49-F238E27FC236}">
                    <a16:creationId xmlns:a16="http://schemas.microsoft.com/office/drawing/2014/main" id="{18FB5371-1CDD-4644-ACF4-5B4357113A20}"/>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89" name="Oval 188">
                <a:extLst>
                  <a:ext uri="{FF2B5EF4-FFF2-40B4-BE49-F238E27FC236}">
                    <a16:creationId xmlns:a16="http://schemas.microsoft.com/office/drawing/2014/main" id="{1174A1CC-D6A2-4B29-B467-A77394F0A71A}"/>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0" name="Oval 189">
                <a:extLst>
                  <a:ext uri="{FF2B5EF4-FFF2-40B4-BE49-F238E27FC236}">
                    <a16:creationId xmlns:a16="http://schemas.microsoft.com/office/drawing/2014/main" id="{D9590BEA-C29F-41A7-998A-F903815ABF05}"/>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1" name="Oval 190">
                <a:extLst>
                  <a:ext uri="{FF2B5EF4-FFF2-40B4-BE49-F238E27FC236}">
                    <a16:creationId xmlns:a16="http://schemas.microsoft.com/office/drawing/2014/main" id="{52279115-9E81-42AF-8609-2429C8089EC9}"/>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2" name="Oval 191">
                <a:extLst>
                  <a:ext uri="{FF2B5EF4-FFF2-40B4-BE49-F238E27FC236}">
                    <a16:creationId xmlns:a16="http://schemas.microsoft.com/office/drawing/2014/main" id="{78150B34-736E-4D8A-AB90-07515793AA2B}"/>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3" name="Oval 192">
                <a:extLst>
                  <a:ext uri="{FF2B5EF4-FFF2-40B4-BE49-F238E27FC236}">
                    <a16:creationId xmlns:a16="http://schemas.microsoft.com/office/drawing/2014/main" id="{B769894F-794A-41FD-9B1A-6E37838A9BC5}"/>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56" name="Rectangle 155">
              <a:extLst>
                <a:ext uri="{FF2B5EF4-FFF2-40B4-BE49-F238E27FC236}">
                  <a16:creationId xmlns:a16="http://schemas.microsoft.com/office/drawing/2014/main" id="{8E19DD74-3625-424B-A811-0B27716D2E4C}"/>
                </a:ext>
              </a:extLst>
            </p:cNvPr>
            <p:cNvSpPr/>
            <p:nvPr/>
          </p:nvSpPr>
          <p:spPr>
            <a:xfrm>
              <a:off x="4395659" y="4233980"/>
              <a:ext cx="1514305" cy="646422"/>
            </a:xfrm>
            <a:prstGeom prst="rect">
              <a:avLst/>
            </a:prstGeom>
            <a:noFill/>
          </p:spPr>
          <p:txBody>
            <a:bodyPr wrap="square">
              <a:spAutoFit/>
            </a:bodyPr>
            <a:lstStyle/>
            <a:p>
              <a:pPr algn="ctr" defTabSz="914225">
                <a:defRPr/>
              </a:pPr>
              <a:r>
                <a:rPr lang="en-US" sz="1200" b="1" kern="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Powered by the </a:t>
              </a:r>
              <a:br>
                <a:rPr lang="en-US" sz="1200" b="1" kern="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200" b="1" kern="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Intelligent Security Graph</a:t>
              </a:r>
            </a:p>
          </p:txBody>
        </p:sp>
      </p:grpSp>
      <p:sp>
        <p:nvSpPr>
          <p:cNvPr id="203" name="Rectangle 202"/>
          <p:cNvSpPr/>
          <p:nvPr/>
        </p:nvSpPr>
        <p:spPr>
          <a:xfrm>
            <a:off x="8435553" y="1064839"/>
            <a:ext cx="3937643" cy="112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a:ln>
                  <a:noFill/>
                </a:ln>
                <a:gradFill>
                  <a:gsLst>
                    <a:gs pos="83000">
                      <a:schemeClr val="tx1"/>
                    </a:gs>
                    <a:gs pos="100000">
                      <a:schemeClr val="tx1"/>
                    </a:gs>
                  </a:gsLst>
                  <a:lin ang="5400000" scaled="1"/>
                </a:gradFill>
                <a:effectLst/>
                <a:uLnTx/>
                <a:uFillTx/>
                <a:ea typeface="+mn-ea"/>
                <a:cs typeface="+mn-cs"/>
              </a:rPr>
              <a:t>Azure Security Center monitors </a:t>
            </a:r>
            <a:br>
              <a:rPr kumimoji="0" lang="en-US" sz="1400" b="1" u="none" strike="noStrike" kern="0" cap="none" spc="0" normalizeH="0" baseline="0" noProof="0">
                <a:ln>
                  <a:noFill/>
                </a:ln>
                <a:gradFill>
                  <a:gsLst>
                    <a:gs pos="83000">
                      <a:schemeClr val="tx1"/>
                    </a:gs>
                    <a:gs pos="100000">
                      <a:schemeClr val="tx1"/>
                    </a:gs>
                  </a:gsLst>
                  <a:lin ang="5400000" scaled="1"/>
                </a:gradFill>
                <a:effectLst/>
                <a:uLnTx/>
                <a:uFillTx/>
                <a:ea typeface="+mn-ea"/>
                <a:cs typeface="+mn-cs"/>
              </a:rPr>
            </a:br>
            <a:r>
              <a:rPr kumimoji="0" lang="en-US" sz="1400" b="1" u="none" strike="noStrike" kern="0" cap="none" spc="0" normalizeH="0" baseline="0" noProof="0">
                <a:ln>
                  <a:noFill/>
                </a:ln>
                <a:gradFill>
                  <a:gsLst>
                    <a:gs pos="83000">
                      <a:schemeClr val="tx1"/>
                    </a:gs>
                    <a:gs pos="100000">
                      <a:schemeClr val="tx1"/>
                    </a:gs>
                  </a:gsLst>
                  <a:lin ang="5400000" scaled="1"/>
                </a:gradFill>
                <a:effectLst/>
                <a:uLnTx/>
                <a:uFillTx/>
                <a:ea typeface="+mn-ea"/>
                <a:cs typeface="+mn-cs"/>
              </a:rPr>
              <a:t>threats across a hybrid infrastructure:</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kern="0">
                <a:gradFill>
                  <a:gsLst>
                    <a:gs pos="83000">
                      <a:schemeClr val="tx1"/>
                    </a:gs>
                    <a:gs pos="100000">
                      <a:schemeClr val="tx1"/>
                    </a:gs>
                  </a:gsLst>
                  <a:lin ang="5400000" scaled="1"/>
                </a:gradFill>
              </a:rPr>
              <a:t>Azure + On-premises / other </a:t>
            </a:r>
            <a:r>
              <a:rPr kumimoji="0" lang="en-US" sz="1400" b="1" u="none" strike="noStrike" kern="0" cap="none" spc="0" normalizeH="0" baseline="0" noProof="0">
                <a:ln>
                  <a:noFill/>
                </a:ln>
                <a:gradFill>
                  <a:gsLst>
                    <a:gs pos="83000">
                      <a:schemeClr val="tx1"/>
                    </a:gs>
                    <a:gs pos="100000">
                      <a:schemeClr val="tx1"/>
                    </a:gs>
                  </a:gsLst>
                  <a:lin ang="5400000" scaled="1"/>
                </a:gradFill>
                <a:effectLst/>
                <a:uLnTx/>
                <a:uFillTx/>
                <a:ea typeface="+mn-ea"/>
                <a:cs typeface="+mn-cs"/>
              </a:rPr>
              <a:t>clouds</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kern="0">
                <a:gradFill>
                  <a:gsLst>
                    <a:gs pos="83000">
                      <a:schemeClr val="tx1"/>
                    </a:gs>
                    <a:gs pos="100000">
                      <a:schemeClr val="tx1"/>
                    </a:gs>
                  </a:gsLst>
                  <a:lin ang="5400000" scaled="1"/>
                </a:gradFill>
              </a:rPr>
              <a:t>Windows + Linux</a:t>
            </a:r>
            <a:endParaRPr kumimoji="0" lang="en-US" sz="1400" b="1" u="none" strike="noStrike" kern="0" cap="none" spc="0" normalizeH="0" baseline="0" noProof="0">
              <a:ln>
                <a:noFill/>
              </a:ln>
              <a:gradFill>
                <a:gsLst>
                  <a:gs pos="83000">
                    <a:schemeClr val="tx1"/>
                  </a:gs>
                  <a:gs pos="100000">
                    <a:schemeClr val="tx1"/>
                  </a:gs>
                </a:gsLst>
                <a:lin ang="5400000" scaled="1"/>
              </a:gradFill>
              <a:effectLst/>
              <a:uLnTx/>
              <a:uFillTx/>
            </a:endParaRPr>
          </a:p>
        </p:txBody>
      </p:sp>
      <p:sp>
        <p:nvSpPr>
          <p:cNvPr id="103" name="Title 1"/>
          <p:cNvSpPr txBox="1">
            <a:spLocks/>
          </p:cNvSpPr>
          <p:nvPr/>
        </p:nvSpPr>
        <p:spPr>
          <a:xfrm>
            <a:off x="173848" y="63905"/>
            <a:ext cx="10893295" cy="998220"/>
          </a:xfrm>
          <a:prstGeom prst="rect">
            <a:avLst/>
          </a:prstGeom>
        </p:spPr>
        <p:txBody>
          <a:bodyPr>
            <a:normAutofit fontScale="97500"/>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4000" b="0"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153" name="Rectangle 152"/>
          <p:cNvSpPr/>
          <p:nvPr/>
        </p:nvSpPr>
        <p:spPr>
          <a:xfrm>
            <a:off x="405860" y="4473641"/>
            <a:ext cx="2237562" cy="827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a:ln>
                  <a:noFill/>
                </a:ln>
                <a:gradFill>
                  <a:gsLst>
                    <a:gs pos="83000">
                      <a:schemeClr val="tx1"/>
                    </a:gs>
                    <a:gs pos="100000">
                      <a:schemeClr val="tx1"/>
                    </a:gs>
                  </a:gsLst>
                  <a:lin ang="5400000" scaled="1"/>
                </a:gradFill>
                <a:effectLst/>
                <a:uLnTx/>
                <a:uFillTx/>
                <a:ea typeface="+mn-ea"/>
                <a:cs typeface="+mn-cs"/>
              </a:rPr>
              <a:t>Investigators can pivot easily across emails, hosts, and identities</a:t>
            </a:r>
          </a:p>
        </p:txBody>
      </p:sp>
      <p:cxnSp>
        <p:nvCxnSpPr>
          <p:cNvPr id="110" name="Straight Connector 109"/>
          <p:cNvCxnSpPr>
            <a:cxnSpLocks/>
          </p:cNvCxnSpPr>
          <p:nvPr/>
        </p:nvCxnSpPr>
        <p:spPr>
          <a:xfrm flipV="1">
            <a:off x="4375279" y="2721334"/>
            <a:ext cx="1132690" cy="909565"/>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a:off x="3784859" y="4573322"/>
            <a:ext cx="0" cy="705509"/>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a:hlinkClick r:id="rId3"/>
            <a:extLst>
              <a:ext uri="{FF2B5EF4-FFF2-40B4-BE49-F238E27FC236}">
                <a16:creationId xmlns:a16="http://schemas.microsoft.com/office/drawing/2014/main" id="{F870AD3D-A3C3-49C5-A600-44E8BE7235C6}"/>
              </a:ext>
            </a:extLst>
          </p:cNvPr>
          <p:cNvPicPr>
            <a:picLocks noChangeAspect="1"/>
          </p:cNvPicPr>
          <p:nvPr/>
        </p:nvPicPr>
        <p:blipFill>
          <a:blip r:embed="rId4"/>
          <a:stretch>
            <a:fillRect/>
          </a:stretch>
        </p:blipFill>
        <p:spPr>
          <a:xfrm>
            <a:off x="3330631" y="1398949"/>
            <a:ext cx="858719" cy="482366"/>
          </a:xfrm>
          <a:prstGeom prst="rect">
            <a:avLst/>
          </a:prstGeom>
          <a:ln>
            <a:noFill/>
          </a:ln>
          <a:effectLst>
            <a:outerShdw blurRad="190500" dist="38100" dir="2700000" algn="tl" rotWithShape="0">
              <a:prstClr val="black">
                <a:alpha val="25000"/>
              </a:prstClr>
            </a:outerShdw>
          </a:effectLst>
        </p:spPr>
      </p:pic>
      <p:sp>
        <p:nvSpPr>
          <p:cNvPr id="4" name="TextBox 3">
            <a:extLst>
              <a:ext uri="{FF2B5EF4-FFF2-40B4-BE49-F238E27FC236}">
                <a16:creationId xmlns:a16="http://schemas.microsoft.com/office/drawing/2014/main" id="{873EF2F9-DD9A-4232-AF42-7A97BE9D88E0}"/>
              </a:ext>
            </a:extLst>
          </p:cNvPr>
          <p:cNvSpPr txBox="1"/>
          <p:nvPr/>
        </p:nvSpPr>
        <p:spPr>
          <a:xfrm>
            <a:off x="424592" y="1230032"/>
            <a:ext cx="2770081" cy="738664"/>
          </a:xfrm>
          <a:prstGeom prst="rect">
            <a:avLst/>
          </a:prstGeom>
          <a:noFill/>
        </p:spPr>
        <p:txBody>
          <a:bodyPr wrap="square" rtlCol="0">
            <a:spAutoFit/>
          </a:bodyPr>
          <a:lstStyle/>
          <a:p>
            <a:pPr algn="r"/>
            <a:r>
              <a:rPr lang="en-US" sz="1400" b="1">
                <a:gradFill>
                  <a:gsLst>
                    <a:gs pos="83000">
                      <a:schemeClr val="tx1"/>
                    </a:gs>
                    <a:gs pos="100000">
                      <a:schemeClr val="tx1"/>
                    </a:gs>
                  </a:gsLst>
                  <a:lin ang="5400000" scaled="1"/>
                </a:gradFill>
                <a:hlinkClick r:id="rId3"/>
              </a:rPr>
              <a:t>Zero Hour Auto Purge (ZAP)</a:t>
            </a:r>
            <a:r>
              <a:rPr lang="en-US" sz="1400" b="1">
                <a:gradFill>
                  <a:gsLst>
                    <a:gs pos="83000">
                      <a:schemeClr val="tx1"/>
                    </a:gs>
                    <a:gs pos="100000">
                      <a:schemeClr val="tx1"/>
                    </a:gs>
                  </a:gsLst>
                  <a:lin ang="5400000" scaled="1"/>
                </a:gradFill>
              </a:rPr>
              <a:t> </a:t>
            </a:r>
            <a:br>
              <a:rPr lang="en-US" sz="1400" b="1">
                <a:gradFill>
                  <a:gsLst>
                    <a:gs pos="83000">
                      <a:schemeClr val="tx1"/>
                    </a:gs>
                    <a:gs pos="100000">
                      <a:schemeClr val="tx1"/>
                    </a:gs>
                  </a:gsLst>
                  <a:lin ang="5400000" scaled="1"/>
                </a:gradFill>
              </a:rPr>
            </a:br>
            <a:r>
              <a:rPr lang="en-US" sz="1400" b="1" kern="0">
                <a:gradFill>
                  <a:gsLst>
                    <a:gs pos="83000">
                      <a:schemeClr val="tx1"/>
                    </a:gs>
                    <a:gs pos="100000">
                      <a:schemeClr val="tx1"/>
                    </a:gs>
                  </a:gsLst>
                  <a:lin ang="5400000" scaled="1"/>
                </a:gradFill>
              </a:rPr>
              <a:t>Cleans mailboxes as new detections are released</a:t>
            </a:r>
          </a:p>
        </p:txBody>
      </p:sp>
      <p:sp>
        <p:nvSpPr>
          <p:cNvPr id="113" name="Freeform 121">
            <a:extLst>
              <a:ext uri="{FF2B5EF4-FFF2-40B4-BE49-F238E27FC236}">
                <a16:creationId xmlns:a16="http://schemas.microsoft.com/office/drawing/2014/main" id="{1B270381-05AD-475A-B733-7DFEB3479649}"/>
              </a:ext>
            </a:extLst>
          </p:cNvPr>
          <p:cNvSpPr>
            <a:spLocks noEditPoints="1"/>
          </p:cNvSpPr>
          <p:nvPr/>
        </p:nvSpPr>
        <p:spPr bwMode="auto">
          <a:xfrm>
            <a:off x="4713864" y="1336058"/>
            <a:ext cx="0" cy="44440"/>
          </a:xfrm>
          <a:custGeom>
            <a:avLst/>
            <a:gdLst>
              <a:gd name="T0" fmla="*/ 10 h 10"/>
              <a:gd name="T1" fmla="*/ 10 h 10"/>
              <a:gd name="T2" fmla="*/ 10 h 10"/>
              <a:gd name="T3" fmla="*/ 9 h 10"/>
              <a:gd name="T4" fmla="*/ 9 h 10"/>
              <a:gd name="T5" fmla="*/ 9 h 10"/>
              <a:gd name="T6" fmla="*/ 9 h 10"/>
              <a:gd name="T7" fmla="*/ 9 h 10"/>
              <a:gd name="T8" fmla="*/ 9 h 10"/>
              <a:gd name="T9" fmla="*/ 8 h 10"/>
              <a:gd name="T10" fmla="*/ 8 h 10"/>
              <a:gd name="T11" fmla="*/ 8 h 10"/>
              <a:gd name="T12" fmla="*/ 7 h 10"/>
              <a:gd name="T13" fmla="*/ 7 h 10"/>
              <a:gd name="T14" fmla="*/ 7 h 10"/>
              <a:gd name="T15" fmla="*/ 7 h 10"/>
              <a:gd name="T16" fmla="*/ 7 h 10"/>
              <a:gd name="T17" fmla="*/ 7 h 10"/>
              <a:gd name="T18" fmla="*/ 6 h 10"/>
              <a:gd name="T19" fmla="*/ 6 h 10"/>
              <a:gd name="T20" fmla="*/ 6 h 10"/>
              <a:gd name="T21" fmla="*/ 5 h 10"/>
              <a:gd name="T22" fmla="*/ 5 h 10"/>
              <a:gd name="T23" fmla="*/ 5 h 10"/>
              <a:gd name="T24" fmla="*/ 4 h 10"/>
              <a:gd name="T25" fmla="*/ 5 h 10"/>
              <a:gd name="T26" fmla="*/ 4 h 10"/>
              <a:gd name="T27" fmla="*/ 4 h 10"/>
              <a:gd name="T28" fmla="*/ 4 h 10"/>
              <a:gd name="T29" fmla="*/ 4 h 10"/>
              <a:gd name="T30" fmla="*/ 2 h 10"/>
              <a:gd name="T31" fmla="*/ 2 h 10"/>
              <a:gd name="T32" fmla="*/ 2 h 10"/>
              <a:gd name="T33" fmla="*/ 1 h 10"/>
              <a:gd name="T34" fmla="*/ 1 h 10"/>
              <a:gd name="T35" fmla="*/ 1 h 10"/>
              <a:gd name="T36" fmla="*/ 0 h 10"/>
              <a:gd name="T37" fmla="*/ 0 h 10"/>
              <a:gd name="T38" fmla="*/ 0 h 10"/>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Lst>
            <a:rect l="0" t="0" r="r" b="b"/>
            <a:pathLst>
              <a:path h="10">
                <a:moveTo>
                  <a:pt x="0" y="10"/>
                </a:moveTo>
                <a:cubicBezTo>
                  <a:pt x="0" y="10"/>
                  <a:pt x="0" y="10"/>
                  <a:pt x="0" y="10"/>
                </a:cubicBezTo>
                <a:cubicBezTo>
                  <a:pt x="0" y="10"/>
                  <a:pt x="0" y="10"/>
                  <a:pt x="0" y="10"/>
                </a:cubicBezTo>
                <a:moveTo>
                  <a:pt x="0" y="9"/>
                </a:moveTo>
                <a:cubicBezTo>
                  <a:pt x="0" y="9"/>
                  <a:pt x="0" y="9"/>
                  <a:pt x="0" y="9"/>
                </a:cubicBezTo>
                <a:cubicBezTo>
                  <a:pt x="0" y="9"/>
                  <a:pt x="0" y="9"/>
                  <a:pt x="0" y="9"/>
                </a:cubicBezTo>
                <a:moveTo>
                  <a:pt x="0" y="9"/>
                </a:moveTo>
                <a:cubicBezTo>
                  <a:pt x="0" y="9"/>
                  <a:pt x="0" y="9"/>
                  <a:pt x="0" y="9"/>
                </a:cubicBezTo>
                <a:cubicBezTo>
                  <a:pt x="0" y="9"/>
                  <a:pt x="0" y="9"/>
                  <a:pt x="0" y="9"/>
                </a:cubicBezTo>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7"/>
                </a:moveTo>
                <a:cubicBezTo>
                  <a:pt x="0" y="7"/>
                  <a:pt x="0" y="7"/>
                  <a:pt x="0" y="7"/>
                </a:cubicBezTo>
                <a:cubicBezTo>
                  <a:pt x="0" y="7"/>
                  <a:pt x="0" y="7"/>
                  <a:pt x="0" y="7"/>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5"/>
                  <a:pt x="0" y="5"/>
                  <a:pt x="0" y="5"/>
                </a:cubicBezTo>
                <a:cubicBezTo>
                  <a:pt x="0" y="5"/>
                  <a:pt x="0" y="5"/>
                  <a:pt x="0" y="4"/>
                </a:cubicBezTo>
                <a:moveTo>
                  <a:pt x="0" y="4"/>
                </a:moveTo>
                <a:cubicBezTo>
                  <a:pt x="0" y="4"/>
                  <a:pt x="0" y="4"/>
                  <a:pt x="0" y="4"/>
                </a:cubicBezTo>
                <a:cubicBezTo>
                  <a:pt x="0" y="4"/>
                  <a:pt x="0" y="4"/>
                  <a:pt x="0" y="4"/>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 name="Group 5">
            <a:extLst>
              <a:ext uri="{FF2B5EF4-FFF2-40B4-BE49-F238E27FC236}">
                <a16:creationId xmlns:a16="http://schemas.microsoft.com/office/drawing/2014/main" id="{85FC5503-C3E1-4012-8F73-8513AAF51A36}"/>
              </a:ext>
            </a:extLst>
          </p:cNvPr>
          <p:cNvGrpSpPr/>
          <p:nvPr/>
        </p:nvGrpSpPr>
        <p:grpSpPr>
          <a:xfrm>
            <a:off x="5032482" y="1099609"/>
            <a:ext cx="1493811" cy="897380"/>
            <a:chOff x="4277316" y="1049637"/>
            <a:chExt cx="1568419" cy="942200"/>
          </a:xfrm>
        </p:grpSpPr>
        <p:sp>
          <p:nvSpPr>
            <p:cNvPr id="108" name="Freeform 120">
              <a:extLst>
                <a:ext uri="{FF2B5EF4-FFF2-40B4-BE49-F238E27FC236}">
                  <a16:creationId xmlns:a16="http://schemas.microsoft.com/office/drawing/2014/main" id="{1F305905-45B1-4670-9D0A-1CED5D663E62}"/>
                </a:ext>
              </a:extLst>
            </p:cNvPr>
            <p:cNvSpPr>
              <a:spLocks noChangeAspect="1"/>
            </p:cNvSpPr>
            <p:nvPr/>
          </p:nvSpPr>
          <p:spPr bwMode="auto">
            <a:xfrm>
              <a:off x="4277316" y="1049637"/>
              <a:ext cx="1568419" cy="942200"/>
            </a:xfrm>
            <a:custGeom>
              <a:avLst/>
              <a:gdLst>
                <a:gd name="T0" fmla="*/ 523 w 581"/>
                <a:gd name="T1" fmla="*/ 173 h 349"/>
                <a:gd name="T2" fmla="*/ 427 w 581"/>
                <a:gd name="T3" fmla="*/ 98 h 349"/>
                <a:gd name="T4" fmla="*/ 426 w 581"/>
                <a:gd name="T5" fmla="*/ 98 h 349"/>
                <a:gd name="T6" fmla="*/ 426 w 581"/>
                <a:gd name="T7" fmla="*/ 98 h 349"/>
                <a:gd name="T8" fmla="*/ 328 w 581"/>
                <a:gd name="T9" fmla="*/ 0 h 349"/>
                <a:gd name="T10" fmla="*/ 241 w 581"/>
                <a:gd name="T11" fmla="*/ 52 h 349"/>
                <a:gd name="T12" fmla="*/ 210 w 581"/>
                <a:gd name="T13" fmla="*/ 46 h 349"/>
                <a:gd name="T14" fmla="*/ 118 w 581"/>
                <a:gd name="T15" fmla="*/ 139 h 349"/>
                <a:gd name="T16" fmla="*/ 118 w 581"/>
                <a:gd name="T17" fmla="*/ 140 h 349"/>
                <a:gd name="T18" fmla="*/ 105 w 581"/>
                <a:gd name="T19" fmla="*/ 139 h 349"/>
                <a:gd name="T20" fmla="*/ 0 w 581"/>
                <a:gd name="T21" fmla="*/ 244 h 349"/>
                <a:gd name="T22" fmla="*/ 105 w 581"/>
                <a:gd name="T23" fmla="*/ 349 h 349"/>
                <a:gd name="T24" fmla="*/ 490 w 581"/>
                <a:gd name="T25" fmla="*/ 349 h 349"/>
                <a:gd name="T26" fmla="*/ 581 w 581"/>
                <a:gd name="T27" fmla="*/ 258 h 349"/>
                <a:gd name="T28" fmla="*/ 523 w 581"/>
                <a:gd name="T29" fmla="*/ 17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349">
                  <a:moveTo>
                    <a:pt x="523" y="173"/>
                  </a:moveTo>
                  <a:cubicBezTo>
                    <a:pt x="513" y="130"/>
                    <a:pt x="474" y="98"/>
                    <a:pt x="427" y="98"/>
                  </a:cubicBezTo>
                  <a:cubicBezTo>
                    <a:pt x="426" y="98"/>
                    <a:pt x="426" y="98"/>
                    <a:pt x="426" y="98"/>
                  </a:cubicBezTo>
                  <a:cubicBezTo>
                    <a:pt x="426" y="98"/>
                    <a:pt x="426" y="98"/>
                    <a:pt x="426" y="98"/>
                  </a:cubicBezTo>
                  <a:cubicBezTo>
                    <a:pt x="426" y="44"/>
                    <a:pt x="382" y="0"/>
                    <a:pt x="328" y="0"/>
                  </a:cubicBezTo>
                  <a:cubicBezTo>
                    <a:pt x="290" y="0"/>
                    <a:pt x="258" y="21"/>
                    <a:pt x="241" y="52"/>
                  </a:cubicBezTo>
                  <a:cubicBezTo>
                    <a:pt x="231" y="48"/>
                    <a:pt x="221" y="46"/>
                    <a:pt x="210" y="46"/>
                  </a:cubicBezTo>
                  <a:cubicBezTo>
                    <a:pt x="159" y="46"/>
                    <a:pt x="118" y="88"/>
                    <a:pt x="118" y="139"/>
                  </a:cubicBezTo>
                  <a:cubicBezTo>
                    <a:pt x="118" y="140"/>
                    <a:pt x="118" y="140"/>
                    <a:pt x="118" y="140"/>
                  </a:cubicBezTo>
                  <a:cubicBezTo>
                    <a:pt x="113" y="139"/>
                    <a:pt x="109" y="139"/>
                    <a:pt x="105" y="139"/>
                  </a:cubicBezTo>
                  <a:cubicBezTo>
                    <a:pt x="47" y="139"/>
                    <a:pt x="0" y="186"/>
                    <a:pt x="0" y="244"/>
                  </a:cubicBezTo>
                  <a:cubicBezTo>
                    <a:pt x="0" y="302"/>
                    <a:pt x="47" y="349"/>
                    <a:pt x="105" y="349"/>
                  </a:cubicBezTo>
                  <a:cubicBezTo>
                    <a:pt x="490" y="349"/>
                    <a:pt x="490" y="349"/>
                    <a:pt x="490" y="349"/>
                  </a:cubicBezTo>
                  <a:cubicBezTo>
                    <a:pt x="540" y="349"/>
                    <a:pt x="581" y="308"/>
                    <a:pt x="581" y="258"/>
                  </a:cubicBezTo>
                  <a:cubicBezTo>
                    <a:pt x="581" y="220"/>
                    <a:pt x="557" y="187"/>
                    <a:pt x="523" y="173"/>
                  </a:cubicBezTo>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15" name="Group 8">
              <a:extLst>
                <a:ext uri="{FF2B5EF4-FFF2-40B4-BE49-F238E27FC236}">
                  <a16:creationId xmlns:a16="http://schemas.microsoft.com/office/drawing/2014/main" id="{8F036213-5309-486B-B560-893E6E80D9C4}"/>
                </a:ext>
              </a:extLst>
            </p:cNvPr>
            <p:cNvGrpSpPr>
              <a:grpSpLocks noChangeAspect="1"/>
            </p:cNvGrpSpPr>
            <p:nvPr/>
          </p:nvGrpSpPr>
          <p:grpSpPr bwMode="auto">
            <a:xfrm>
              <a:off x="4517206" y="1541827"/>
              <a:ext cx="1088639" cy="208190"/>
              <a:chOff x="3827" y="2151"/>
              <a:chExt cx="936" cy="179"/>
            </a:xfrm>
            <a:solidFill>
              <a:schemeClr val="bg1"/>
            </a:solidFill>
          </p:grpSpPr>
          <p:sp>
            <p:nvSpPr>
              <p:cNvPr id="116" name="Freeform 9">
                <a:extLst>
                  <a:ext uri="{FF2B5EF4-FFF2-40B4-BE49-F238E27FC236}">
                    <a16:creationId xmlns:a16="http://schemas.microsoft.com/office/drawing/2014/main" id="{4482A2C1-F0A5-48AA-8843-D7EB1283B8B1}"/>
                  </a:ext>
                </a:extLst>
              </p:cNvPr>
              <p:cNvSpPr>
                <a:spLocks noEditPoints="1"/>
              </p:cNvSpPr>
              <p:nvPr/>
            </p:nvSpPr>
            <p:spPr bwMode="auto">
              <a:xfrm>
                <a:off x="3827" y="2160"/>
                <a:ext cx="155" cy="170"/>
              </a:xfrm>
              <a:custGeom>
                <a:avLst/>
                <a:gdLst>
                  <a:gd name="T0" fmla="*/ 490 w 490"/>
                  <a:gd name="T1" fmla="*/ 262 h 536"/>
                  <a:gd name="T2" fmla="*/ 460 w 490"/>
                  <a:gd name="T3" fmla="*/ 407 h 536"/>
                  <a:gd name="T4" fmla="*/ 373 w 490"/>
                  <a:gd name="T5" fmla="*/ 503 h 536"/>
                  <a:gd name="T6" fmla="*/ 243 w 490"/>
                  <a:gd name="T7" fmla="*/ 536 h 536"/>
                  <a:gd name="T8" fmla="*/ 116 w 490"/>
                  <a:gd name="T9" fmla="*/ 504 h 536"/>
                  <a:gd name="T10" fmla="*/ 30 w 490"/>
                  <a:gd name="T11" fmla="*/ 411 h 536"/>
                  <a:gd name="T12" fmla="*/ 0 w 490"/>
                  <a:gd name="T13" fmla="*/ 274 h 536"/>
                  <a:gd name="T14" fmla="*/ 31 w 490"/>
                  <a:gd name="T15" fmla="*/ 130 h 536"/>
                  <a:gd name="T16" fmla="*/ 119 w 490"/>
                  <a:gd name="T17" fmla="*/ 34 h 536"/>
                  <a:gd name="T18" fmla="*/ 252 w 490"/>
                  <a:gd name="T19" fmla="*/ 0 h 536"/>
                  <a:gd name="T20" fmla="*/ 376 w 490"/>
                  <a:gd name="T21" fmla="*/ 33 h 536"/>
                  <a:gd name="T22" fmla="*/ 460 w 490"/>
                  <a:gd name="T23" fmla="*/ 126 h 536"/>
                  <a:gd name="T24" fmla="*/ 490 w 490"/>
                  <a:gd name="T25" fmla="*/ 262 h 536"/>
                  <a:gd name="T26" fmla="*/ 427 w 490"/>
                  <a:gd name="T27" fmla="*/ 270 h 536"/>
                  <a:gd name="T28" fmla="*/ 379 w 490"/>
                  <a:gd name="T29" fmla="*/ 111 h 536"/>
                  <a:gd name="T30" fmla="*/ 247 w 490"/>
                  <a:gd name="T31" fmla="*/ 55 h 536"/>
                  <a:gd name="T32" fmla="*/ 152 w 490"/>
                  <a:gd name="T33" fmla="*/ 82 h 536"/>
                  <a:gd name="T34" fmla="*/ 87 w 490"/>
                  <a:gd name="T35" fmla="*/ 158 h 536"/>
                  <a:gd name="T36" fmla="*/ 64 w 490"/>
                  <a:gd name="T37" fmla="*/ 269 h 536"/>
                  <a:gd name="T38" fmla="*/ 86 w 490"/>
                  <a:gd name="T39" fmla="*/ 380 h 536"/>
                  <a:gd name="T40" fmla="*/ 149 w 490"/>
                  <a:gd name="T41" fmla="*/ 455 h 536"/>
                  <a:gd name="T42" fmla="*/ 243 w 490"/>
                  <a:gd name="T43" fmla="*/ 481 h 536"/>
                  <a:gd name="T44" fmla="*/ 378 w 490"/>
                  <a:gd name="T45" fmla="*/ 425 h 536"/>
                  <a:gd name="T46" fmla="*/ 427 w 490"/>
                  <a:gd name="T47" fmla="*/ 27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0" h="536">
                    <a:moveTo>
                      <a:pt x="490" y="262"/>
                    </a:moveTo>
                    <a:cubicBezTo>
                      <a:pt x="490" y="317"/>
                      <a:pt x="480" y="365"/>
                      <a:pt x="460" y="407"/>
                    </a:cubicBezTo>
                    <a:cubicBezTo>
                      <a:pt x="440" y="448"/>
                      <a:pt x="411" y="480"/>
                      <a:pt x="373" y="503"/>
                    </a:cubicBezTo>
                    <a:cubicBezTo>
                      <a:pt x="336" y="525"/>
                      <a:pt x="292" y="536"/>
                      <a:pt x="243" y="536"/>
                    </a:cubicBezTo>
                    <a:cubicBezTo>
                      <a:pt x="195" y="536"/>
                      <a:pt x="153" y="526"/>
                      <a:pt x="116" y="504"/>
                    </a:cubicBezTo>
                    <a:cubicBezTo>
                      <a:pt x="79" y="482"/>
                      <a:pt x="51" y="451"/>
                      <a:pt x="30" y="411"/>
                    </a:cubicBezTo>
                    <a:cubicBezTo>
                      <a:pt x="10" y="371"/>
                      <a:pt x="0" y="325"/>
                      <a:pt x="0" y="274"/>
                    </a:cubicBezTo>
                    <a:cubicBezTo>
                      <a:pt x="0" y="219"/>
                      <a:pt x="10" y="171"/>
                      <a:pt x="31" y="130"/>
                    </a:cubicBezTo>
                    <a:cubicBezTo>
                      <a:pt x="51" y="88"/>
                      <a:pt x="81" y="56"/>
                      <a:pt x="119" y="34"/>
                    </a:cubicBezTo>
                    <a:cubicBezTo>
                      <a:pt x="157" y="11"/>
                      <a:pt x="202" y="0"/>
                      <a:pt x="252" y="0"/>
                    </a:cubicBezTo>
                    <a:cubicBezTo>
                      <a:pt x="298" y="0"/>
                      <a:pt x="339" y="11"/>
                      <a:pt x="376" y="33"/>
                    </a:cubicBezTo>
                    <a:cubicBezTo>
                      <a:pt x="412" y="55"/>
                      <a:pt x="441" y="86"/>
                      <a:pt x="460" y="126"/>
                    </a:cubicBezTo>
                    <a:cubicBezTo>
                      <a:pt x="480" y="165"/>
                      <a:pt x="490" y="211"/>
                      <a:pt x="490" y="262"/>
                    </a:cubicBezTo>
                    <a:close/>
                    <a:moveTo>
                      <a:pt x="427" y="270"/>
                    </a:moveTo>
                    <a:cubicBezTo>
                      <a:pt x="427" y="202"/>
                      <a:pt x="411" y="149"/>
                      <a:pt x="379" y="111"/>
                    </a:cubicBezTo>
                    <a:cubicBezTo>
                      <a:pt x="348" y="74"/>
                      <a:pt x="304" y="55"/>
                      <a:pt x="247" y="55"/>
                    </a:cubicBezTo>
                    <a:cubicBezTo>
                      <a:pt x="212" y="55"/>
                      <a:pt x="180" y="64"/>
                      <a:pt x="152" y="82"/>
                    </a:cubicBezTo>
                    <a:cubicBezTo>
                      <a:pt x="124" y="100"/>
                      <a:pt x="102" y="125"/>
                      <a:pt x="87" y="158"/>
                    </a:cubicBezTo>
                    <a:cubicBezTo>
                      <a:pt x="71" y="191"/>
                      <a:pt x="64" y="228"/>
                      <a:pt x="64" y="269"/>
                    </a:cubicBezTo>
                    <a:cubicBezTo>
                      <a:pt x="64" y="310"/>
                      <a:pt x="71" y="347"/>
                      <a:pt x="86" y="380"/>
                    </a:cubicBezTo>
                    <a:cubicBezTo>
                      <a:pt x="101" y="412"/>
                      <a:pt x="122" y="437"/>
                      <a:pt x="149" y="455"/>
                    </a:cubicBezTo>
                    <a:cubicBezTo>
                      <a:pt x="177" y="473"/>
                      <a:pt x="208" y="481"/>
                      <a:pt x="243" y="481"/>
                    </a:cubicBezTo>
                    <a:cubicBezTo>
                      <a:pt x="300" y="481"/>
                      <a:pt x="345" y="463"/>
                      <a:pt x="378" y="425"/>
                    </a:cubicBezTo>
                    <a:cubicBezTo>
                      <a:pt x="410" y="387"/>
                      <a:pt x="427" y="336"/>
                      <a:pt x="427"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7" name="Freeform 10">
                <a:extLst>
                  <a:ext uri="{FF2B5EF4-FFF2-40B4-BE49-F238E27FC236}">
                    <a16:creationId xmlns:a16="http://schemas.microsoft.com/office/drawing/2014/main" id="{871D515C-7863-4C3B-A6B0-764382E12334}"/>
                  </a:ext>
                </a:extLst>
              </p:cNvPr>
              <p:cNvSpPr>
                <a:spLocks/>
              </p:cNvSpPr>
              <p:nvPr/>
            </p:nvSpPr>
            <p:spPr bwMode="auto">
              <a:xfrm>
                <a:off x="3995" y="2151"/>
                <a:ext cx="71" cy="177"/>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8" name="Freeform 11">
                <a:extLst>
                  <a:ext uri="{FF2B5EF4-FFF2-40B4-BE49-F238E27FC236}">
                    <a16:creationId xmlns:a16="http://schemas.microsoft.com/office/drawing/2014/main" id="{70E1260E-1F9A-41FE-8297-EEE7BF2A5B50}"/>
                  </a:ext>
                </a:extLst>
              </p:cNvPr>
              <p:cNvSpPr>
                <a:spLocks/>
              </p:cNvSpPr>
              <p:nvPr/>
            </p:nvSpPr>
            <p:spPr bwMode="auto">
              <a:xfrm>
                <a:off x="4060" y="2151"/>
                <a:ext cx="70" cy="177"/>
              </a:xfrm>
              <a:custGeom>
                <a:avLst/>
                <a:gdLst>
                  <a:gd name="T0" fmla="*/ 223 w 223"/>
                  <a:gd name="T1" fmla="*/ 60 h 556"/>
                  <a:gd name="T2" fmla="*/ 184 w 223"/>
                  <a:gd name="T3" fmla="*/ 50 h 556"/>
                  <a:gd name="T4" fmla="*/ 122 w 223"/>
                  <a:gd name="T5" fmla="*/ 129 h 556"/>
                  <a:gd name="T6" fmla="*/ 122 w 223"/>
                  <a:gd name="T7" fmla="*/ 186 h 556"/>
                  <a:gd name="T8" fmla="*/ 209 w 223"/>
                  <a:gd name="T9" fmla="*/ 186 h 556"/>
                  <a:gd name="T10" fmla="*/ 209 w 223"/>
                  <a:gd name="T11" fmla="*/ 236 h 556"/>
                  <a:gd name="T12" fmla="*/ 122 w 223"/>
                  <a:gd name="T13" fmla="*/ 236 h 556"/>
                  <a:gd name="T14" fmla="*/ 122 w 223"/>
                  <a:gd name="T15" fmla="*/ 556 h 556"/>
                  <a:gd name="T16" fmla="*/ 62 w 223"/>
                  <a:gd name="T17" fmla="*/ 556 h 556"/>
                  <a:gd name="T18" fmla="*/ 62 w 223"/>
                  <a:gd name="T19" fmla="*/ 236 h 556"/>
                  <a:gd name="T20" fmla="*/ 0 w 223"/>
                  <a:gd name="T21" fmla="*/ 236 h 556"/>
                  <a:gd name="T22" fmla="*/ 0 w 223"/>
                  <a:gd name="T23" fmla="*/ 186 h 556"/>
                  <a:gd name="T24" fmla="*/ 62 w 223"/>
                  <a:gd name="T25" fmla="*/ 186 h 556"/>
                  <a:gd name="T26" fmla="*/ 62 w 223"/>
                  <a:gd name="T27" fmla="*/ 126 h 556"/>
                  <a:gd name="T28" fmla="*/ 96 w 223"/>
                  <a:gd name="T29" fmla="*/ 35 h 556"/>
                  <a:gd name="T30" fmla="*/ 180 w 223"/>
                  <a:gd name="T31" fmla="*/ 0 h 556"/>
                  <a:gd name="T32" fmla="*/ 223 w 223"/>
                  <a:gd name="T33" fmla="*/ 7 h 556"/>
                  <a:gd name="T34" fmla="*/ 223 w 223"/>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556">
                    <a:moveTo>
                      <a:pt x="223"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2" y="556"/>
                      <a:pt x="62" y="556"/>
                      <a:pt x="62" y="556"/>
                    </a:cubicBezTo>
                    <a:cubicBezTo>
                      <a:pt x="62" y="236"/>
                      <a:pt x="62" y="236"/>
                      <a:pt x="62" y="236"/>
                    </a:cubicBezTo>
                    <a:cubicBezTo>
                      <a:pt x="0" y="236"/>
                      <a:pt x="0" y="236"/>
                      <a:pt x="0" y="236"/>
                    </a:cubicBezTo>
                    <a:cubicBezTo>
                      <a:pt x="0" y="186"/>
                      <a:pt x="0" y="186"/>
                      <a:pt x="0" y="186"/>
                    </a:cubicBezTo>
                    <a:cubicBezTo>
                      <a:pt x="62" y="186"/>
                      <a:pt x="62" y="186"/>
                      <a:pt x="62" y="186"/>
                    </a:cubicBezTo>
                    <a:cubicBezTo>
                      <a:pt x="62" y="126"/>
                      <a:pt x="62" y="126"/>
                      <a:pt x="62" y="126"/>
                    </a:cubicBezTo>
                    <a:cubicBezTo>
                      <a:pt x="62" y="88"/>
                      <a:pt x="74" y="58"/>
                      <a:pt x="96" y="35"/>
                    </a:cubicBezTo>
                    <a:cubicBezTo>
                      <a:pt x="118" y="12"/>
                      <a:pt x="146" y="0"/>
                      <a:pt x="180" y="0"/>
                    </a:cubicBezTo>
                    <a:cubicBezTo>
                      <a:pt x="198" y="0"/>
                      <a:pt x="213" y="2"/>
                      <a:pt x="223" y="7"/>
                    </a:cubicBezTo>
                    <a:lnTo>
                      <a:pt x="22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9" name="Freeform 12">
                <a:extLst>
                  <a:ext uri="{FF2B5EF4-FFF2-40B4-BE49-F238E27FC236}">
                    <a16:creationId xmlns:a16="http://schemas.microsoft.com/office/drawing/2014/main" id="{2CBE0E46-40C8-4BA4-BE14-39BD204B5113}"/>
                  </a:ext>
                </a:extLst>
              </p:cNvPr>
              <p:cNvSpPr>
                <a:spLocks noEditPoints="1"/>
              </p:cNvSpPr>
              <p:nvPr/>
            </p:nvSpPr>
            <p:spPr bwMode="auto">
              <a:xfrm>
                <a:off x="4140" y="2155"/>
                <a:ext cx="25" cy="173"/>
              </a:xfrm>
              <a:custGeom>
                <a:avLst/>
                <a:gdLst>
                  <a:gd name="T0" fmla="*/ 78 w 78"/>
                  <a:gd name="T1" fmla="*/ 38 h 541"/>
                  <a:gd name="T2" fmla="*/ 66 w 78"/>
                  <a:gd name="T3" fmla="*/ 66 h 541"/>
                  <a:gd name="T4" fmla="*/ 39 w 78"/>
                  <a:gd name="T5" fmla="*/ 77 h 541"/>
                  <a:gd name="T6" fmla="*/ 11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8 w 78"/>
                  <a:gd name="T21" fmla="*/ 541 h 541"/>
                  <a:gd name="T22" fmla="*/ 8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6" y="66"/>
                    </a:cubicBezTo>
                    <a:cubicBezTo>
                      <a:pt x="59"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moveTo>
                      <a:pt x="68" y="541"/>
                    </a:moveTo>
                    <a:cubicBezTo>
                      <a:pt x="8" y="541"/>
                      <a:pt x="8" y="541"/>
                      <a:pt x="8" y="541"/>
                    </a:cubicBezTo>
                    <a:cubicBezTo>
                      <a:pt x="8" y="171"/>
                      <a:pt x="8" y="171"/>
                      <a:pt x="8" y="171"/>
                    </a:cubicBezTo>
                    <a:cubicBezTo>
                      <a:pt x="68" y="171"/>
                      <a:pt x="68" y="171"/>
                      <a:pt x="68" y="171"/>
                    </a:cubicBezTo>
                    <a:lnTo>
                      <a:pt x="6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0" name="Freeform 13">
                <a:extLst>
                  <a:ext uri="{FF2B5EF4-FFF2-40B4-BE49-F238E27FC236}">
                    <a16:creationId xmlns:a16="http://schemas.microsoft.com/office/drawing/2014/main" id="{A31305D7-8001-4FF6-8610-EB1A498061A0}"/>
                  </a:ext>
                </a:extLst>
              </p:cNvPr>
              <p:cNvSpPr>
                <a:spLocks/>
              </p:cNvSpPr>
              <p:nvPr/>
            </p:nvSpPr>
            <p:spPr bwMode="auto">
              <a:xfrm>
                <a:off x="4181" y="2207"/>
                <a:ext cx="89" cy="123"/>
              </a:xfrm>
              <a:custGeom>
                <a:avLst/>
                <a:gdLst>
                  <a:gd name="T0" fmla="*/ 277 w 278"/>
                  <a:gd name="T1" fmla="*/ 362 h 388"/>
                  <a:gd name="T2" fmla="*/ 176 w 278"/>
                  <a:gd name="T3" fmla="*/ 388 h 388"/>
                  <a:gd name="T4" fmla="*/ 85 w 278"/>
                  <a:gd name="T5" fmla="*/ 365 h 388"/>
                  <a:gd name="T6" fmla="*/ 22 w 278"/>
                  <a:gd name="T7" fmla="*/ 299 h 388"/>
                  <a:gd name="T8" fmla="*/ 0 w 278"/>
                  <a:gd name="T9" fmla="*/ 203 h 388"/>
                  <a:gd name="T10" fmla="*/ 52 w 278"/>
                  <a:gd name="T11" fmla="*/ 56 h 388"/>
                  <a:gd name="T12" fmla="*/ 192 w 278"/>
                  <a:gd name="T13" fmla="*/ 0 h 388"/>
                  <a:gd name="T14" fmla="*/ 278 w 278"/>
                  <a:gd name="T15" fmla="*/ 19 h 388"/>
                  <a:gd name="T16" fmla="*/ 278 w 278"/>
                  <a:gd name="T17" fmla="*/ 80 h 388"/>
                  <a:gd name="T18" fmla="*/ 190 w 278"/>
                  <a:gd name="T19" fmla="*/ 51 h 388"/>
                  <a:gd name="T20" fmla="*/ 96 w 278"/>
                  <a:gd name="T21" fmla="*/ 92 h 388"/>
                  <a:gd name="T22" fmla="*/ 60 w 278"/>
                  <a:gd name="T23" fmla="*/ 198 h 388"/>
                  <a:gd name="T24" fmla="*/ 94 w 278"/>
                  <a:gd name="T25" fmla="*/ 300 h 388"/>
                  <a:gd name="T26" fmla="*/ 186 w 278"/>
                  <a:gd name="T27" fmla="*/ 338 h 388"/>
                  <a:gd name="T28" fmla="*/ 277 w 278"/>
                  <a:gd name="T29" fmla="*/ 306 h 388"/>
                  <a:gd name="T30" fmla="*/ 277 w 278"/>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388">
                    <a:moveTo>
                      <a:pt x="277" y="362"/>
                    </a:moveTo>
                    <a:cubicBezTo>
                      <a:pt x="249" y="380"/>
                      <a:pt x="215" y="388"/>
                      <a:pt x="176" y="388"/>
                    </a:cubicBezTo>
                    <a:cubicBezTo>
                      <a:pt x="142" y="388"/>
                      <a:pt x="112" y="381"/>
                      <a:pt x="85" y="365"/>
                    </a:cubicBezTo>
                    <a:cubicBezTo>
                      <a:pt x="58" y="350"/>
                      <a:pt x="37" y="328"/>
                      <a:pt x="22" y="299"/>
                    </a:cubicBezTo>
                    <a:cubicBezTo>
                      <a:pt x="7" y="271"/>
                      <a:pt x="0" y="239"/>
                      <a:pt x="0" y="203"/>
                    </a:cubicBezTo>
                    <a:cubicBezTo>
                      <a:pt x="0" y="142"/>
                      <a:pt x="17" y="93"/>
                      <a:pt x="52" y="56"/>
                    </a:cubicBezTo>
                    <a:cubicBezTo>
                      <a:pt x="87" y="19"/>
                      <a:pt x="134" y="0"/>
                      <a:pt x="192" y="0"/>
                    </a:cubicBezTo>
                    <a:cubicBezTo>
                      <a:pt x="225" y="0"/>
                      <a:pt x="253" y="6"/>
                      <a:pt x="278" y="19"/>
                    </a:cubicBezTo>
                    <a:cubicBezTo>
                      <a:pt x="278" y="80"/>
                      <a:pt x="278" y="80"/>
                      <a:pt x="278" y="80"/>
                    </a:cubicBezTo>
                    <a:cubicBezTo>
                      <a:pt x="250" y="60"/>
                      <a:pt x="221" y="51"/>
                      <a:pt x="190" y="51"/>
                    </a:cubicBezTo>
                    <a:cubicBezTo>
                      <a:pt x="151" y="51"/>
                      <a:pt x="120" y="64"/>
                      <a:pt x="96" y="92"/>
                    </a:cubicBezTo>
                    <a:cubicBezTo>
                      <a:pt x="72" y="119"/>
                      <a:pt x="60" y="154"/>
                      <a:pt x="60" y="198"/>
                    </a:cubicBezTo>
                    <a:cubicBezTo>
                      <a:pt x="60" y="241"/>
                      <a:pt x="72" y="275"/>
                      <a:pt x="94" y="300"/>
                    </a:cubicBezTo>
                    <a:cubicBezTo>
                      <a:pt x="117" y="325"/>
                      <a:pt x="148" y="338"/>
                      <a:pt x="186" y="338"/>
                    </a:cubicBezTo>
                    <a:cubicBezTo>
                      <a:pt x="218" y="338"/>
                      <a:pt x="249" y="327"/>
                      <a:pt x="277" y="306"/>
                    </a:cubicBezTo>
                    <a:lnTo>
                      <a:pt x="277"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1" name="Freeform 14">
                <a:extLst>
                  <a:ext uri="{FF2B5EF4-FFF2-40B4-BE49-F238E27FC236}">
                    <a16:creationId xmlns:a16="http://schemas.microsoft.com/office/drawing/2014/main" id="{50DE8818-1A10-41F0-84FE-EC7E16E2E5CB}"/>
                  </a:ext>
                </a:extLst>
              </p:cNvPr>
              <p:cNvSpPr>
                <a:spLocks noEditPoints="1"/>
              </p:cNvSpPr>
              <p:nvPr/>
            </p:nvSpPr>
            <p:spPr bwMode="auto">
              <a:xfrm>
                <a:off x="4283" y="2207"/>
                <a:ext cx="102" cy="123"/>
              </a:xfrm>
              <a:custGeom>
                <a:avLst/>
                <a:gdLst>
                  <a:gd name="T0" fmla="*/ 323 w 323"/>
                  <a:gd name="T1" fmla="*/ 209 h 388"/>
                  <a:gd name="T2" fmla="*/ 61 w 323"/>
                  <a:gd name="T3" fmla="*/ 209 h 388"/>
                  <a:gd name="T4" fmla="*/ 94 w 323"/>
                  <a:gd name="T5" fmla="*/ 305 h 388"/>
                  <a:gd name="T6" fmla="*/ 182 w 323"/>
                  <a:gd name="T7" fmla="*/ 338 h 388"/>
                  <a:gd name="T8" fmla="*/ 297 w 323"/>
                  <a:gd name="T9" fmla="*/ 297 h 388"/>
                  <a:gd name="T10" fmla="*/ 297 w 323"/>
                  <a:gd name="T11" fmla="*/ 353 h 388"/>
                  <a:gd name="T12" fmla="*/ 168 w 323"/>
                  <a:gd name="T13" fmla="*/ 388 h 388"/>
                  <a:gd name="T14" fmla="*/ 44 w 323"/>
                  <a:gd name="T15" fmla="*/ 337 h 388"/>
                  <a:gd name="T16" fmla="*/ 0 w 323"/>
                  <a:gd name="T17" fmla="*/ 196 h 388"/>
                  <a:gd name="T18" fmla="*/ 22 w 323"/>
                  <a:gd name="T19" fmla="*/ 95 h 388"/>
                  <a:gd name="T20" fmla="*/ 83 w 323"/>
                  <a:gd name="T21" fmla="*/ 25 h 388"/>
                  <a:gd name="T22" fmla="*/ 170 w 323"/>
                  <a:gd name="T23" fmla="*/ 0 h 388"/>
                  <a:gd name="T24" fmla="*/ 282 w 323"/>
                  <a:gd name="T25" fmla="*/ 47 h 388"/>
                  <a:gd name="T26" fmla="*/ 323 w 323"/>
                  <a:gd name="T27" fmla="*/ 178 h 388"/>
                  <a:gd name="T28" fmla="*/ 323 w 323"/>
                  <a:gd name="T29" fmla="*/ 209 h 388"/>
                  <a:gd name="T30" fmla="*/ 262 w 323"/>
                  <a:gd name="T31" fmla="*/ 159 h 388"/>
                  <a:gd name="T32" fmla="*/ 237 w 323"/>
                  <a:gd name="T33" fmla="*/ 79 h 388"/>
                  <a:gd name="T34" fmla="*/ 169 w 323"/>
                  <a:gd name="T35" fmla="*/ 51 h 388"/>
                  <a:gd name="T36" fmla="*/ 99 w 323"/>
                  <a:gd name="T37" fmla="*/ 80 h 388"/>
                  <a:gd name="T38" fmla="*/ 62 w 323"/>
                  <a:gd name="T39" fmla="*/ 159 h 388"/>
                  <a:gd name="T40" fmla="*/ 262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1" y="209"/>
                      <a:pt x="61" y="209"/>
                      <a:pt x="61" y="209"/>
                    </a:cubicBezTo>
                    <a:cubicBezTo>
                      <a:pt x="62" y="251"/>
                      <a:pt x="73" y="283"/>
                      <a:pt x="94" y="305"/>
                    </a:cubicBezTo>
                    <a:cubicBezTo>
                      <a:pt x="115" y="327"/>
                      <a:pt x="145" y="338"/>
                      <a:pt x="182" y="338"/>
                    </a:cubicBezTo>
                    <a:cubicBezTo>
                      <a:pt x="224" y="338"/>
                      <a:pt x="262" y="324"/>
                      <a:pt x="297" y="297"/>
                    </a:cubicBezTo>
                    <a:cubicBezTo>
                      <a:pt x="297" y="353"/>
                      <a:pt x="297" y="353"/>
                      <a:pt x="297" y="353"/>
                    </a:cubicBezTo>
                    <a:cubicBezTo>
                      <a:pt x="264" y="376"/>
                      <a:pt x="221" y="388"/>
                      <a:pt x="168" y="388"/>
                    </a:cubicBezTo>
                    <a:cubicBezTo>
                      <a:pt x="115" y="388"/>
                      <a:pt x="74" y="371"/>
                      <a:pt x="44" y="337"/>
                    </a:cubicBezTo>
                    <a:cubicBezTo>
                      <a:pt x="14" y="303"/>
                      <a:pt x="0" y="256"/>
                      <a:pt x="0" y="196"/>
                    </a:cubicBezTo>
                    <a:cubicBezTo>
                      <a:pt x="0" y="159"/>
                      <a:pt x="7" y="126"/>
                      <a:pt x="22" y="95"/>
                    </a:cubicBezTo>
                    <a:cubicBezTo>
                      <a:pt x="37" y="65"/>
                      <a:pt x="57" y="42"/>
                      <a:pt x="83" y="25"/>
                    </a:cubicBezTo>
                    <a:cubicBezTo>
                      <a:pt x="109" y="8"/>
                      <a:pt x="138" y="0"/>
                      <a:pt x="170" y="0"/>
                    </a:cubicBezTo>
                    <a:cubicBezTo>
                      <a:pt x="218" y="0"/>
                      <a:pt x="255" y="16"/>
                      <a:pt x="282" y="47"/>
                    </a:cubicBezTo>
                    <a:cubicBezTo>
                      <a:pt x="309" y="78"/>
                      <a:pt x="323" y="122"/>
                      <a:pt x="323" y="178"/>
                    </a:cubicBezTo>
                    <a:lnTo>
                      <a:pt x="323" y="209"/>
                    </a:lnTo>
                    <a:close/>
                    <a:moveTo>
                      <a:pt x="262" y="159"/>
                    </a:moveTo>
                    <a:cubicBezTo>
                      <a:pt x="261" y="125"/>
                      <a:pt x="253" y="98"/>
                      <a:pt x="237" y="79"/>
                    </a:cubicBezTo>
                    <a:cubicBezTo>
                      <a:pt x="221" y="60"/>
                      <a:pt x="198" y="51"/>
                      <a:pt x="169" y="51"/>
                    </a:cubicBezTo>
                    <a:cubicBezTo>
                      <a:pt x="142" y="51"/>
                      <a:pt x="118" y="61"/>
                      <a:pt x="99" y="80"/>
                    </a:cubicBezTo>
                    <a:cubicBezTo>
                      <a:pt x="79" y="100"/>
                      <a:pt x="67" y="126"/>
                      <a:pt x="62" y="159"/>
                    </a:cubicBezTo>
                    <a:lnTo>
                      <a:pt x="262"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2" name="Freeform 15">
                <a:extLst>
                  <a:ext uri="{FF2B5EF4-FFF2-40B4-BE49-F238E27FC236}">
                    <a16:creationId xmlns:a16="http://schemas.microsoft.com/office/drawing/2014/main" id="{07F796F7-6029-4B51-A6ED-3A22650BC99E}"/>
                  </a:ext>
                </a:extLst>
              </p:cNvPr>
              <p:cNvSpPr>
                <a:spLocks/>
              </p:cNvSpPr>
              <p:nvPr/>
            </p:nvSpPr>
            <p:spPr bwMode="auto">
              <a:xfrm>
                <a:off x="4433" y="2160"/>
                <a:ext cx="96" cy="170"/>
              </a:xfrm>
              <a:custGeom>
                <a:avLst/>
                <a:gdLst>
                  <a:gd name="T0" fmla="*/ 301 w 301"/>
                  <a:gd name="T1" fmla="*/ 381 h 536"/>
                  <a:gd name="T2" fmla="*/ 250 w 301"/>
                  <a:gd name="T3" fmla="*/ 494 h 536"/>
                  <a:gd name="T4" fmla="*/ 118 w 301"/>
                  <a:gd name="T5" fmla="*/ 536 h 536"/>
                  <a:gd name="T6" fmla="*/ 0 w 301"/>
                  <a:gd name="T7" fmla="*/ 508 h 536"/>
                  <a:gd name="T8" fmla="*/ 0 w 301"/>
                  <a:gd name="T9" fmla="*/ 445 h 536"/>
                  <a:gd name="T10" fmla="*/ 121 w 301"/>
                  <a:gd name="T11" fmla="*/ 486 h 536"/>
                  <a:gd name="T12" fmla="*/ 208 w 301"/>
                  <a:gd name="T13" fmla="*/ 459 h 536"/>
                  <a:gd name="T14" fmla="*/ 240 w 301"/>
                  <a:gd name="T15" fmla="*/ 386 h 536"/>
                  <a:gd name="T16" fmla="*/ 95 w 301"/>
                  <a:gd name="T17" fmla="*/ 284 h 536"/>
                  <a:gd name="T18" fmla="*/ 52 w 301"/>
                  <a:gd name="T19" fmla="*/ 284 h 536"/>
                  <a:gd name="T20" fmla="*/ 52 w 301"/>
                  <a:gd name="T21" fmla="*/ 234 h 536"/>
                  <a:gd name="T22" fmla="*/ 93 w 301"/>
                  <a:gd name="T23" fmla="*/ 234 h 536"/>
                  <a:gd name="T24" fmla="*/ 221 w 301"/>
                  <a:gd name="T25" fmla="*/ 139 h 536"/>
                  <a:gd name="T26" fmla="*/ 123 w 301"/>
                  <a:gd name="T27" fmla="*/ 50 h 536"/>
                  <a:gd name="T28" fmla="*/ 20 w 301"/>
                  <a:gd name="T29" fmla="*/ 87 h 536"/>
                  <a:gd name="T30" fmla="*/ 20 w 301"/>
                  <a:gd name="T31" fmla="*/ 30 h 536"/>
                  <a:gd name="T32" fmla="*/ 138 w 301"/>
                  <a:gd name="T33" fmla="*/ 0 h 536"/>
                  <a:gd name="T34" fmla="*/ 242 w 301"/>
                  <a:gd name="T35" fmla="*/ 34 h 536"/>
                  <a:gd name="T36" fmla="*/ 282 w 301"/>
                  <a:gd name="T37" fmla="*/ 124 h 536"/>
                  <a:gd name="T38" fmla="*/ 178 w 301"/>
                  <a:gd name="T39" fmla="*/ 255 h 536"/>
                  <a:gd name="T40" fmla="*/ 178 w 301"/>
                  <a:gd name="T41" fmla="*/ 257 h 536"/>
                  <a:gd name="T42" fmla="*/ 267 w 301"/>
                  <a:gd name="T43" fmla="*/ 297 h 536"/>
                  <a:gd name="T44" fmla="*/ 301 w 301"/>
                  <a:gd name="T45" fmla="*/ 38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536">
                    <a:moveTo>
                      <a:pt x="301" y="381"/>
                    </a:moveTo>
                    <a:cubicBezTo>
                      <a:pt x="301" y="427"/>
                      <a:pt x="284" y="465"/>
                      <a:pt x="250" y="494"/>
                    </a:cubicBezTo>
                    <a:cubicBezTo>
                      <a:pt x="217" y="522"/>
                      <a:pt x="173" y="536"/>
                      <a:pt x="118" y="536"/>
                    </a:cubicBezTo>
                    <a:cubicBezTo>
                      <a:pt x="69" y="536"/>
                      <a:pt x="30" y="527"/>
                      <a:pt x="0" y="508"/>
                    </a:cubicBezTo>
                    <a:cubicBezTo>
                      <a:pt x="0" y="445"/>
                      <a:pt x="0" y="445"/>
                      <a:pt x="0" y="445"/>
                    </a:cubicBezTo>
                    <a:cubicBezTo>
                      <a:pt x="35" y="472"/>
                      <a:pt x="75" y="486"/>
                      <a:pt x="121" y="486"/>
                    </a:cubicBezTo>
                    <a:cubicBezTo>
                      <a:pt x="157" y="486"/>
                      <a:pt x="186" y="477"/>
                      <a:pt x="208" y="459"/>
                    </a:cubicBezTo>
                    <a:cubicBezTo>
                      <a:pt x="229" y="441"/>
                      <a:pt x="240" y="417"/>
                      <a:pt x="240" y="386"/>
                    </a:cubicBezTo>
                    <a:cubicBezTo>
                      <a:pt x="240" y="318"/>
                      <a:pt x="192" y="284"/>
                      <a:pt x="95" y="284"/>
                    </a:cubicBezTo>
                    <a:cubicBezTo>
                      <a:pt x="52" y="284"/>
                      <a:pt x="52" y="284"/>
                      <a:pt x="52" y="284"/>
                    </a:cubicBezTo>
                    <a:cubicBezTo>
                      <a:pt x="52" y="234"/>
                      <a:pt x="52" y="234"/>
                      <a:pt x="52" y="234"/>
                    </a:cubicBezTo>
                    <a:cubicBezTo>
                      <a:pt x="93" y="234"/>
                      <a:pt x="93" y="234"/>
                      <a:pt x="93" y="234"/>
                    </a:cubicBezTo>
                    <a:cubicBezTo>
                      <a:pt x="178" y="234"/>
                      <a:pt x="221" y="202"/>
                      <a:pt x="221" y="139"/>
                    </a:cubicBezTo>
                    <a:cubicBezTo>
                      <a:pt x="221" y="80"/>
                      <a:pt x="189" y="50"/>
                      <a:pt x="123" y="50"/>
                    </a:cubicBezTo>
                    <a:cubicBezTo>
                      <a:pt x="87" y="50"/>
                      <a:pt x="52" y="63"/>
                      <a:pt x="20" y="87"/>
                    </a:cubicBezTo>
                    <a:cubicBezTo>
                      <a:pt x="20" y="30"/>
                      <a:pt x="20" y="30"/>
                      <a:pt x="20" y="30"/>
                    </a:cubicBezTo>
                    <a:cubicBezTo>
                      <a:pt x="53" y="10"/>
                      <a:pt x="93" y="0"/>
                      <a:pt x="138" y="0"/>
                    </a:cubicBezTo>
                    <a:cubicBezTo>
                      <a:pt x="181" y="0"/>
                      <a:pt x="216" y="11"/>
                      <a:pt x="242" y="34"/>
                    </a:cubicBezTo>
                    <a:cubicBezTo>
                      <a:pt x="269" y="57"/>
                      <a:pt x="282" y="87"/>
                      <a:pt x="282" y="124"/>
                    </a:cubicBezTo>
                    <a:cubicBezTo>
                      <a:pt x="282" y="192"/>
                      <a:pt x="247" y="236"/>
                      <a:pt x="178" y="255"/>
                    </a:cubicBezTo>
                    <a:cubicBezTo>
                      <a:pt x="178" y="257"/>
                      <a:pt x="178" y="257"/>
                      <a:pt x="178" y="257"/>
                    </a:cubicBezTo>
                    <a:cubicBezTo>
                      <a:pt x="215" y="261"/>
                      <a:pt x="245" y="274"/>
                      <a:pt x="267" y="297"/>
                    </a:cubicBezTo>
                    <a:cubicBezTo>
                      <a:pt x="289" y="319"/>
                      <a:pt x="301" y="347"/>
                      <a:pt x="301"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3" name="Freeform 16">
                <a:extLst>
                  <a:ext uri="{FF2B5EF4-FFF2-40B4-BE49-F238E27FC236}">
                    <a16:creationId xmlns:a16="http://schemas.microsoft.com/office/drawing/2014/main" id="{C3225676-B7B1-494A-A6FD-F0B415E3F584}"/>
                  </a:ext>
                </a:extLst>
              </p:cNvPr>
              <p:cNvSpPr>
                <a:spLocks noEditPoints="1"/>
              </p:cNvSpPr>
              <p:nvPr/>
            </p:nvSpPr>
            <p:spPr bwMode="auto">
              <a:xfrm>
                <a:off x="4548" y="2160"/>
                <a:ext cx="105" cy="170"/>
              </a:xfrm>
              <a:custGeom>
                <a:avLst/>
                <a:gdLst>
                  <a:gd name="T0" fmla="*/ 330 w 330"/>
                  <a:gd name="T1" fmla="*/ 363 h 536"/>
                  <a:gd name="T2" fmla="*/ 309 w 330"/>
                  <a:gd name="T3" fmla="*/ 452 h 536"/>
                  <a:gd name="T4" fmla="*/ 250 w 330"/>
                  <a:gd name="T5" fmla="*/ 514 h 536"/>
                  <a:gd name="T6" fmla="*/ 167 w 330"/>
                  <a:gd name="T7" fmla="*/ 536 h 536"/>
                  <a:gd name="T8" fmla="*/ 45 w 330"/>
                  <a:gd name="T9" fmla="*/ 474 h 536"/>
                  <a:gd name="T10" fmla="*/ 0 w 330"/>
                  <a:gd name="T11" fmla="*/ 299 h 536"/>
                  <a:gd name="T12" fmla="*/ 26 w 330"/>
                  <a:gd name="T13" fmla="*/ 142 h 536"/>
                  <a:gd name="T14" fmla="*/ 101 w 330"/>
                  <a:gd name="T15" fmla="*/ 37 h 536"/>
                  <a:gd name="T16" fmla="*/ 212 w 330"/>
                  <a:gd name="T17" fmla="*/ 0 h 536"/>
                  <a:gd name="T18" fmla="*/ 298 w 330"/>
                  <a:gd name="T19" fmla="*/ 15 h 536"/>
                  <a:gd name="T20" fmla="*/ 298 w 330"/>
                  <a:gd name="T21" fmla="*/ 71 h 536"/>
                  <a:gd name="T22" fmla="*/ 213 w 330"/>
                  <a:gd name="T23" fmla="*/ 50 h 536"/>
                  <a:gd name="T24" fmla="*/ 103 w 330"/>
                  <a:gd name="T25" fmla="*/ 112 h 536"/>
                  <a:gd name="T26" fmla="*/ 62 w 330"/>
                  <a:gd name="T27" fmla="*/ 276 h 536"/>
                  <a:gd name="T28" fmla="*/ 63 w 330"/>
                  <a:gd name="T29" fmla="*/ 276 h 536"/>
                  <a:gd name="T30" fmla="*/ 181 w 330"/>
                  <a:gd name="T31" fmla="*/ 203 h 536"/>
                  <a:gd name="T32" fmla="*/ 289 w 330"/>
                  <a:gd name="T33" fmla="*/ 247 h 536"/>
                  <a:gd name="T34" fmla="*/ 330 w 330"/>
                  <a:gd name="T35" fmla="*/ 363 h 536"/>
                  <a:gd name="T36" fmla="*/ 269 w 330"/>
                  <a:gd name="T37" fmla="*/ 370 h 536"/>
                  <a:gd name="T38" fmla="*/ 242 w 330"/>
                  <a:gd name="T39" fmla="*/ 285 h 536"/>
                  <a:gd name="T40" fmla="*/ 168 w 330"/>
                  <a:gd name="T41" fmla="*/ 253 h 536"/>
                  <a:gd name="T42" fmla="*/ 95 w 330"/>
                  <a:gd name="T43" fmla="*/ 284 h 536"/>
                  <a:gd name="T44" fmla="*/ 65 w 330"/>
                  <a:gd name="T45" fmla="*/ 358 h 536"/>
                  <a:gd name="T46" fmla="*/ 95 w 330"/>
                  <a:gd name="T47" fmla="*/ 449 h 536"/>
                  <a:gd name="T48" fmla="*/ 169 w 330"/>
                  <a:gd name="T49" fmla="*/ 486 h 536"/>
                  <a:gd name="T50" fmla="*/ 241 w 330"/>
                  <a:gd name="T51" fmla="*/ 454 h 536"/>
                  <a:gd name="T52" fmla="*/ 269 w 330"/>
                  <a:gd name="T53" fmla="*/ 37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0" h="536">
                    <a:moveTo>
                      <a:pt x="330" y="363"/>
                    </a:moveTo>
                    <a:cubicBezTo>
                      <a:pt x="330" y="396"/>
                      <a:pt x="323" y="425"/>
                      <a:pt x="309" y="452"/>
                    </a:cubicBezTo>
                    <a:cubicBezTo>
                      <a:pt x="294" y="479"/>
                      <a:pt x="275" y="500"/>
                      <a:pt x="250" y="514"/>
                    </a:cubicBezTo>
                    <a:cubicBezTo>
                      <a:pt x="225" y="529"/>
                      <a:pt x="197" y="536"/>
                      <a:pt x="167" y="536"/>
                    </a:cubicBezTo>
                    <a:cubicBezTo>
                      <a:pt x="115" y="536"/>
                      <a:pt x="74" y="516"/>
                      <a:pt x="45" y="474"/>
                    </a:cubicBezTo>
                    <a:cubicBezTo>
                      <a:pt x="15" y="432"/>
                      <a:pt x="0" y="374"/>
                      <a:pt x="0" y="299"/>
                    </a:cubicBezTo>
                    <a:cubicBezTo>
                      <a:pt x="0" y="240"/>
                      <a:pt x="9" y="187"/>
                      <a:pt x="26" y="142"/>
                    </a:cubicBezTo>
                    <a:cubicBezTo>
                      <a:pt x="44" y="97"/>
                      <a:pt x="69" y="62"/>
                      <a:pt x="101" y="37"/>
                    </a:cubicBezTo>
                    <a:cubicBezTo>
                      <a:pt x="133" y="12"/>
                      <a:pt x="170" y="0"/>
                      <a:pt x="212" y="0"/>
                    </a:cubicBezTo>
                    <a:cubicBezTo>
                      <a:pt x="248" y="0"/>
                      <a:pt x="276" y="5"/>
                      <a:pt x="298" y="15"/>
                    </a:cubicBezTo>
                    <a:cubicBezTo>
                      <a:pt x="298" y="71"/>
                      <a:pt x="298" y="71"/>
                      <a:pt x="298" y="71"/>
                    </a:cubicBezTo>
                    <a:cubicBezTo>
                      <a:pt x="271" y="57"/>
                      <a:pt x="243" y="50"/>
                      <a:pt x="213" y="50"/>
                    </a:cubicBezTo>
                    <a:cubicBezTo>
                      <a:pt x="167" y="50"/>
                      <a:pt x="131" y="71"/>
                      <a:pt x="103" y="112"/>
                    </a:cubicBezTo>
                    <a:cubicBezTo>
                      <a:pt x="76" y="153"/>
                      <a:pt x="62" y="208"/>
                      <a:pt x="62" y="276"/>
                    </a:cubicBezTo>
                    <a:cubicBezTo>
                      <a:pt x="63" y="276"/>
                      <a:pt x="63" y="276"/>
                      <a:pt x="63" y="276"/>
                    </a:cubicBezTo>
                    <a:cubicBezTo>
                      <a:pt x="87" y="227"/>
                      <a:pt x="126" y="203"/>
                      <a:pt x="181" y="203"/>
                    </a:cubicBezTo>
                    <a:cubicBezTo>
                      <a:pt x="226" y="203"/>
                      <a:pt x="262" y="218"/>
                      <a:pt x="289" y="247"/>
                    </a:cubicBezTo>
                    <a:cubicBezTo>
                      <a:pt x="316" y="276"/>
                      <a:pt x="330" y="315"/>
                      <a:pt x="330" y="363"/>
                    </a:cubicBezTo>
                    <a:close/>
                    <a:moveTo>
                      <a:pt x="269" y="370"/>
                    </a:moveTo>
                    <a:cubicBezTo>
                      <a:pt x="269" y="334"/>
                      <a:pt x="260" y="306"/>
                      <a:pt x="242" y="285"/>
                    </a:cubicBezTo>
                    <a:cubicBezTo>
                      <a:pt x="225" y="264"/>
                      <a:pt x="200" y="253"/>
                      <a:pt x="168" y="253"/>
                    </a:cubicBezTo>
                    <a:cubicBezTo>
                      <a:pt x="139" y="253"/>
                      <a:pt x="115" y="263"/>
                      <a:pt x="95" y="284"/>
                    </a:cubicBezTo>
                    <a:cubicBezTo>
                      <a:pt x="75" y="304"/>
                      <a:pt x="65" y="329"/>
                      <a:pt x="65" y="358"/>
                    </a:cubicBezTo>
                    <a:cubicBezTo>
                      <a:pt x="65" y="394"/>
                      <a:pt x="75" y="425"/>
                      <a:pt x="95" y="449"/>
                    </a:cubicBezTo>
                    <a:cubicBezTo>
                      <a:pt x="114" y="474"/>
                      <a:pt x="139" y="486"/>
                      <a:pt x="169" y="486"/>
                    </a:cubicBezTo>
                    <a:cubicBezTo>
                      <a:pt x="199" y="486"/>
                      <a:pt x="223" y="475"/>
                      <a:pt x="241" y="454"/>
                    </a:cubicBezTo>
                    <a:cubicBezTo>
                      <a:pt x="260" y="432"/>
                      <a:pt x="269" y="405"/>
                      <a:pt x="26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5" name="Freeform 17">
                <a:extLst>
                  <a:ext uri="{FF2B5EF4-FFF2-40B4-BE49-F238E27FC236}">
                    <a16:creationId xmlns:a16="http://schemas.microsoft.com/office/drawing/2014/main" id="{6E5A6BE4-7E43-4B72-BE78-6C8E3C079A59}"/>
                  </a:ext>
                </a:extLst>
              </p:cNvPr>
              <p:cNvSpPr>
                <a:spLocks/>
              </p:cNvSpPr>
              <p:nvPr/>
            </p:nvSpPr>
            <p:spPr bwMode="auto">
              <a:xfrm>
                <a:off x="4671" y="2163"/>
                <a:ext cx="92" cy="167"/>
              </a:xfrm>
              <a:custGeom>
                <a:avLst/>
                <a:gdLst>
                  <a:gd name="T0" fmla="*/ 291 w 291"/>
                  <a:gd name="T1" fmla="*/ 360 h 527"/>
                  <a:gd name="T2" fmla="*/ 241 w 291"/>
                  <a:gd name="T3" fmla="*/ 481 h 527"/>
                  <a:gd name="T4" fmla="*/ 107 w 291"/>
                  <a:gd name="T5" fmla="*/ 527 h 527"/>
                  <a:gd name="T6" fmla="*/ 0 w 291"/>
                  <a:gd name="T7" fmla="*/ 506 h 527"/>
                  <a:gd name="T8" fmla="*/ 0 w 291"/>
                  <a:gd name="T9" fmla="*/ 443 h 527"/>
                  <a:gd name="T10" fmla="*/ 108 w 291"/>
                  <a:gd name="T11" fmla="*/ 477 h 527"/>
                  <a:gd name="T12" fmla="*/ 196 w 291"/>
                  <a:gd name="T13" fmla="*/ 446 h 527"/>
                  <a:gd name="T14" fmla="*/ 230 w 291"/>
                  <a:gd name="T15" fmla="*/ 364 h 527"/>
                  <a:gd name="T16" fmla="*/ 196 w 291"/>
                  <a:gd name="T17" fmla="*/ 284 h 527"/>
                  <a:gd name="T18" fmla="*/ 97 w 291"/>
                  <a:gd name="T19" fmla="*/ 255 h 527"/>
                  <a:gd name="T20" fmla="*/ 9 w 291"/>
                  <a:gd name="T21" fmla="*/ 260 h 527"/>
                  <a:gd name="T22" fmla="*/ 27 w 291"/>
                  <a:gd name="T23" fmla="*/ 0 h 527"/>
                  <a:gd name="T24" fmla="*/ 267 w 291"/>
                  <a:gd name="T25" fmla="*/ 0 h 527"/>
                  <a:gd name="T26" fmla="*/ 267 w 291"/>
                  <a:gd name="T27" fmla="*/ 53 h 527"/>
                  <a:gd name="T28" fmla="*/ 79 w 291"/>
                  <a:gd name="T29" fmla="*/ 53 h 527"/>
                  <a:gd name="T30" fmla="*/ 68 w 291"/>
                  <a:gd name="T31" fmla="*/ 206 h 527"/>
                  <a:gd name="T32" fmla="*/ 116 w 291"/>
                  <a:gd name="T33" fmla="*/ 204 h 527"/>
                  <a:gd name="T34" fmla="*/ 244 w 291"/>
                  <a:gd name="T35" fmla="*/ 245 h 527"/>
                  <a:gd name="T36" fmla="*/ 291 w 291"/>
                  <a:gd name="T37" fmla="*/ 36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527">
                    <a:moveTo>
                      <a:pt x="291" y="360"/>
                    </a:moveTo>
                    <a:cubicBezTo>
                      <a:pt x="291" y="410"/>
                      <a:pt x="274" y="451"/>
                      <a:pt x="241" y="481"/>
                    </a:cubicBezTo>
                    <a:cubicBezTo>
                      <a:pt x="207" y="512"/>
                      <a:pt x="163" y="527"/>
                      <a:pt x="107" y="527"/>
                    </a:cubicBezTo>
                    <a:cubicBezTo>
                      <a:pt x="59" y="527"/>
                      <a:pt x="23" y="520"/>
                      <a:pt x="0" y="506"/>
                    </a:cubicBezTo>
                    <a:cubicBezTo>
                      <a:pt x="0" y="443"/>
                      <a:pt x="0" y="443"/>
                      <a:pt x="0" y="443"/>
                    </a:cubicBezTo>
                    <a:cubicBezTo>
                      <a:pt x="35" y="465"/>
                      <a:pt x="71" y="477"/>
                      <a:pt x="108" y="477"/>
                    </a:cubicBezTo>
                    <a:cubicBezTo>
                      <a:pt x="144" y="477"/>
                      <a:pt x="174" y="467"/>
                      <a:pt x="196" y="446"/>
                    </a:cubicBezTo>
                    <a:cubicBezTo>
                      <a:pt x="219" y="426"/>
                      <a:pt x="230" y="398"/>
                      <a:pt x="230" y="364"/>
                    </a:cubicBezTo>
                    <a:cubicBezTo>
                      <a:pt x="230" y="330"/>
                      <a:pt x="219" y="303"/>
                      <a:pt x="196" y="284"/>
                    </a:cubicBezTo>
                    <a:cubicBezTo>
                      <a:pt x="173" y="265"/>
                      <a:pt x="140" y="255"/>
                      <a:pt x="97" y="255"/>
                    </a:cubicBezTo>
                    <a:cubicBezTo>
                      <a:pt x="63" y="255"/>
                      <a:pt x="34" y="257"/>
                      <a:pt x="9" y="260"/>
                    </a:cubicBezTo>
                    <a:cubicBezTo>
                      <a:pt x="27" y="0"/>
                      <a:pt x="27" y="0"/>
                      <a:pt x="27" y="0"/>
                    </a:cubicBezTo>
                    <a:cubicBezTo>
                      <a:pt x="267" y="0"/>
                      <a:pt x="267" y="0"/>
                      <a:pt x="267" y="0"/>
                    </a:cubicBezTo>
                    <a:cubicBezTo>
                      <a:pt x="267" y="53"/>
                      <a:pt x="267" y="53"/>
                      <a:pt x="267" y="53"/>
                    </a:cubicBezTo>
                    <a:cubicBezTo>
                      <a:pt x="79" y="53"/>
                      <a:pt x="79" y="53"/>
                      <a:pt x="79" y="53"/>
                    </a:cubicBezTo>
                    <a:cubicBezTo>
                      <a:pt x="68" y="206"/>
                      <a:pt x="68" y="206"/>
                      <a:pt x="68" y="206"/>
                    </a:cubicBezTo>
                    <a:cubicBezTo>
                      <a:pt x="116" y="204"/>
                      <a:pt x="116" y="204"/>
                      <a:pt x="116" y="204"/>
                    </a:cubicBezTo>
                    <a:cubicBezTo>
                      <a:pt x="170" y="204"/>
                      <a:pt x="212" y="217"/>
                      <a:pt x="244" y="245"/>
                    </a:cubicBezTo>
                    <a:cubicBezTo>
                      <a:pt x="275" y="272"/>
                      <a:pt x="291" y="310"/>
                      <a:pt x="291"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1D394BAE-0039-4DF2-A8B3-D80035B08733}"/>
                  </a:ext>
                </a:extLst>
              </p:cNvPr>
              <p:cNvGraphicFramePr>
                <a:graphicFrameLocks noChangeAspect="1"/>
              </p:cNvGraphicFramePr>
              <p:nvPr>
                <p:extLst>
                  <p:ext uri="{D42A27DB-BD31-4B8C-83A1-F6EECF244321}">
                    <p14:modId xmlns:p14="http://schemas.microsoft.com/office/powerpoint/2010/main" val="766831281"/>
                  </p:ext>
                </p:extLst>
              </p:nvPr>
            </p:nvGraphicFramePr>
            <p:xfrm>
              <a:off x="777452" y="5337169"/>
              <a:ext cx="1494378" cy="840588"/>
            </p:xfrm>
            <a:graphic>
              <a:graphicData uri="http://schemas.microsoft.com/office/powerpoint/2016/sectionzoom">
                <psez:sectionZm>
                  <psez:sectionZmObj sectionId="{1040B99E-1094-4ADC-BAD8-D540A707DD22}">
                    <psez:zmPr id="{6E22A6C9-93DB-41A2-A259-3C7F42ADB7C2}" transitionDur="1000">
                      <p166:blipFill xmlns:p166="http://schemas.microsoft.com/office/powerpoint/2016/6/main">
                        <a:blip r:embed="rId5"/>
                        <a:stretch>
                          <a:fillRect/>
                        </a:stretch>
                      </p166:blipFill>
                      <p166:spPr xmlns:p166="http://schemas.microsoft.com/office/powerpoint/2016/6/main">
                        <a:xfrm>
                          <a:off x="0" y="0"/>
                          <a:ext cx="1494378" cy="840588"/>
                        </a:xfrm>
                        <a:prstGeom prst="rect">
                          <a:avLst/>
                        </a:prstGeom>
                        <a:ln>
                          <a:noFill/>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11" name="Section Zoom 10">
                <a:hlinkClick r:id="rId6" action="ppaction://hlinksldjump"/>
                <a:extLst>
                  <a:ext uri="{FF2B5EF4-FFF2-40B4-BE49-F238E27FC236}">
                    <a16:creationId xmlns:a16="http://schemas.microsoft.com/office/drawing/2014/main" id="{1D394BAE-0039-4DF2-A8B3-D80035B08733}"/>
                  </a:ext>
                </a:extLst>
              </p:cNvPr>
              <p:cNvPicPr>
                <a:picLocks noGrp="1" noRot="1" noChangeAspect="1" noMove="1" noResize="1" noEditPoints="1" noAdjustHandles="1" noChangeArrowheads="1" noChangeShapeType="1"/>
              </p:cNvPicPr>
              <p:nvPr/>
            </p:nvPicPr>
            <p:blipFill>
              <a:blip r:embed="rId7"/>
              <a:stretch>
                <a:fillRect/>
              </a:stretch>
            </p:blipFill>
            <p:spPr>
              <a:xfrm>
                <a:off x="777452" y="5337169"/>
                <a:ext cx="1494378" cy="840588"/>
              </a:xfrm>
              <a:prstGeom prst="rect">
                <a:avLst/>
              </a:prstGeom>
              <a:ln>
                <a:noFill/>
              </a:ln>
              <a:effectLst>
                <a:outerShdw blurRad="190500" dist="38100" dir="2700000" algn="tl" rotWithShape="0">
                  <a:prstClr val="black">
                    <a:alpha val="25000"/>
                  </a:prstClr>
                </a:outerShdw>
              </a:effectLst>
            </p:spPr>
          </p:pic>
        </mc:Fallback>
      </mc:AlternateContent>
      <p:sp>
        <p:nvSpPr>
          <p:cNvPr id="9" name="TextBox 8">
            <a:extLst>
              <a:ext uri="{FF2B5EF4-FFF2-40B4-BE49-F238E27FC236}">
                <a16:creationId xmlns:a16="http://schemas.microsoft.com/office/drawing/2014/main" id="{BA884DD5-F717-48EB-B720-02264BE99615}"/>
              </a:ext>
            </a:extLst>
          </p:cNvPr>
          <p:cNvSpPr txBox="1"/>
          <p:nvPr/>
        </p:nvSpPr>
        <p:spPr>
          <a:xfrm>
            <a:off x="465997" y="6264869"/>
            <a:ext cx="2117289" cy="261610"/>
          </a:xfrm>
          <a:prstGeom prst="rect">
            <a:avLst/>
          </a:prstGeom>
          <a:noFill/>
          <a:ln w="190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i="1">
                <a:latin typeface="+mj-lt"/>
              </a:rPr>
              <a:t>Click for Screenshots</a:t>
            </a:r>
          </a:p>
        </p:txBody>
      </p:sp>
      <p:cxnSp>
        <p:nvCxnSpPr>
          <p:cNvPr id="98" name="Straight Connector 97">
            <a:extLst>
              <a:ext uri="{FF2B5EF4-FFF2-40B4-BE49-F238E27FC236}">
                <a16:creationId xmlns:a16="http://schemas.microsoft.com/office/drawing/2014/main" id="{B48FDDFA-F709-47E8-BE82-B426A335504A}"/>
              </a:ext>
            </a:extLst>
          </p:cNvPr>
          <p:cNvCxnSpPr>
            <a:cxnSpLocks/>
          </p:cNvCxnSpPr>
          <p:nvPr/>
        </p:nvCxnSpPr>
        <p:spPr>
          <a:xfrm flipV="1">
            <a:off x="3694821" y="1875478"/>
            <a:ext cx="1234765" cy="662461"/>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A214BD7-8F6B-41CE-BEA2-58D76B597595}"/>
              </a:ext>
            </a:extLst>
          </p:cNvPr>
          <p:cNvCxnSpPr>
            <a:cxnSpLocks/>
          </p:cNvCxnSpPr>
          <p:nvPr/>
        </p:nvCxnSpPr>
        <p:spPr>
          <a:xfrm>
            <a:off x="2928711" y="3009330"/>
            <a:ext cx="0" cy="592341"/>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8D5B597-FB60-4E69-9B39-A2582247498E}"/>
              </a:ext>
            </a:extLst>
          </p:cNvPr>
          <p:cNvSpPr txBox="1"/>
          <p:nvPr/>
        </p:nvSpPr>
        <p:spPr>
          <a:xfrm>
            <a:off x="3825040" y="2890992"/>
            <a:ext cx="116262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83000">
                      <a:schemeClr val="tx1"/>
                    </a:gs>
                    <a:gs pos="100000">
                      <a:schemeClr val="tx1"/>
                    </a:gs>
                  </a:gsLst>
                  <a:lin ang="5400000" scaled="1"/>
                </a:gradFill>
                <a:effectLst/>
                <a:uLnTx/>
                <a:uFillTx/>
                <a:ea typeface="+mn-ea"/>
                <a:cs typeface="+mn-cs"/>
              </a:rPr>
              <a:t>ROADMAP</a:t>
            </a:r>
          </a:p>
        </p:txBody>
      </p:sp>
      <p:sp>
        <p:nvSpPr>
          <p:cNvPr id="10" name="Title 9">
            <a:extLst>
              <a:ext uri="{FF2B5EF4-FFF2-40B4-BE49-F238E27FC236}">
                <a16:creationId xmlns:a16="http://schemas.microsoft.com/office/drawing/2014/main" id="{E13D850D-ED39-4DB9-9A9E-444CAE99B7DF}"/>
              </a:ext>
            </a:extLst>
          </p:cNvPr>
          <p:cNvSpPr>
            <a:spLocks noGrp="1"/>
          </p:cNvSpPr>
          <p:nvPr>
            <p:ph type="title"/>
          </p:nvPr>
        </p:nvSpPr>
        <p:spPr>
          <a:xfrm>
            <a:off x="588263" y="457201"/>
            <a:ext cx="11018520" cy="492443"/>
          </a:xfrm>
        </p:spPr>
        <p:txBody>
          <a:bodyPr/>
          <a:lstStyle/>
          <a:p>
            <a:r>
              <a:rPr lang="en-US" sz="3200"/>
              <a:t>Integration to reduce investigation time and missed signals</a:t>
            </a:r>
          </a:p>
        </p:txBody>
      </p:sp>
      <p:sp>
        <p:nvSpPr>
          <p:cNvPr id="201" name="Rectangle 200">
            <a:hlinkClick r:id="rId8"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93FB2A52-EF13-46DB-A38D-056E6C19C412}"/>
              </a:ext>
            </a:extLst>
          </p:cNvPr>
          <p:cNvSpPr/>
          <p:nvPr/>
        </p:nvSpPr>
        <p:spPr>
          <a:xfrm>
            <a:off x="1615456" y="2161703"/>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Office 365 ATP</a:t>
            </a:r>
          </a:p>
          <a:p>
            <a:pPr marL="22860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Email gateway</a:t>
            </a:r>
          </a:p>
          <a:p>
            <a:pPr marL="22860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Anti-malware</a:t>
            </a:r>
          </a:p>
        </p:txBody>
      </p:sp>
      <p:sp>
        <p:nvSpPr>
          <p:cNvPr id="202" name="Rectangle 201">
            <a:hlinkClick r:id="rId9"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A2361A24-5D65-4BC1-87E9-B7B346040F21}"/>
              </a:ext>
            </a:extLst>
          </p:cNvPr>
          <p:cNvSpPr/>
          <p:nvPr/>
        </p:nvSpPr>
        <p:spPr>
          <a:xfrm>
            <a:off x="2592331" y="3743786"/>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14300" algn="ctr">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Windows Defender ATP</a:t>
            </a:r>
          </a:p>
        </p:txBody>
      </p:sp>
      <p:grpSp>
        <p:nvGrpSpPr>
          <p:cNvPr id="204" name="Group 203">
            <a:extLst>
              <a:ext uri="{FF2B5EF4-FFF2-40B4-BE49-F238E27FC236}">
                <a16:creationId xmlns:a16="http://schemas.microsoft.com/office/drawing/2014/main" id="{4C4A42F0-C299-42BC-BE60-FF7E035D840D}"/>
              </a:ext>
            </a:extLst>
          </p:cNvPr>
          <p:cNvGrpSpPr/>
          <p:nvPr/>
        </p:nvGrpSpPr>
        <p:grpSpPr>
          <a:xfrm>
            <a:off x="3324406" y="5337169"/>
            <a:ext cx="1729888" cy="787892"/>
            <a:chOff x="6210780" y="3378952"/>
            <a:chExt cx="1406353" cy="787892"/>
          </a:xfrm>
        </p:grpSpPr>
        <p:sp>
          <p:nvSpPr>
            <p:cNvPr id="205" name="Rectangle 204">
              <a:hlinkClick r:id="rId10"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4D287BD8-4CA9-4ECC-9DAC-B21B11ECBE97}"/>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06" name="Rectangle 205">
              <a:extLst>
                <a:ext uri="{FF2B5EF4-FFF2-40B4-BE49-F238E27FC236}">
                  <a16:creationId xmlns:a16="http://schemas.microsoft.com/office/drawing/2014/main" id="{5A981E32-98B9-468C-A4CC-6B0625D9F9AF}"/>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Advanced Threat Protection</a:t>
              </a:r>
            </a:p>
          </p:txBody>
        </p:sp>
      </p:grpSp>
      <p:grpSp>
        <p:nvGrpSpPr>
          <p:cNvPr id="20" name="Group 19">
            <a:extLst>
              <a:ext uri="{FF2B5EF4-FFF2-40B4-BE49-F238E27FC236}">
                <a16:creationId xmlns:a16="http://schemas.microsoft.com/office/drawing/2014/main" id="{E87A1721-3CC0-410D-BF76-153751B29618}"/>
              </a:ext>
            </a:extLst>
          </p:cNvPr>
          <p:cNvGrpSpPr/>
          <p:nvPr/>
        </p:nvGrpSpPr>
        <p:grpSpPr>
          <a:xfrm>
            <a:off x="5594130" y="1972765"/>
            <a:ext cx="6362407" cy="4397400"/>
            <a:chOff x="5594130" y="1972765"/>
            <a:chExt cx="6362407" cy="4397400"/>
          </a:xfrm>
        </p:grpSpPr>
        <p:cxnSp>
          <p:nvCxnSpPr>
            <p:cNvPr id="124" name="Straight Connector 123"/>
            <p:cNvCxnSpPr>
              <a:cxnSpLocks/>
            </p:cNvCxnSpPr>
            <p:nvPr/>
          </p:nvCxnSpPr>
          <p:spPr>
            <a:xfrm>
              <a:off x="7775557" y="2976425"/>
              <a:ext cx="1047085" cy="11541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312807" y="5846945"/>
              <a:ext cx="2643730" cy="523220"/>
              <a:chOff x="596763" y="4284903"/>
              <a:chExt cx="2643730" cy="523220"/>
            </a:xfrm>
          </p:grpSpPr>
          <p:cxnSp>
            <p:nvCxnSpPr>
              <p:cNvPr id="13" name="Straight Connector 12"/>
              <p:cNvCxnSpPr/>
              <p:nvPr/>
            </p:nvCxnSpPr>
            <p:spPr>
              <a:xfrm>
                <a:off x="596763" y="4449013"/>
                <a:ext cx="4457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a:off x="596763" y="4674974"/>
                <a:ext cx="498169" cy="0"/>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61888" y="4284903"/>
                <a:ext cx="20786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34000">
                          <a:schemeClr val="tx1"/>
                        </a:gs>
                        <a:gs pos="82000">
                          <a:schemeClr val="tx1"/>
                        </a:gs>
                      </a:gsLst>
                      <a:path path="circle">
                        <a:fillToRect l="50000" t="50000" r="50000" b="50000"/>
                      </a:path>
                    </a:gradFill>
                    <a:effectLst/>
                    <a:uLnTx/>
                    <a:uFillTx/>
                    <a:latin typeface="+mj-lt"/>
                    <a:ea typeface="+mn-ea"/>
                    <a:cs typeface="+mn-cs"/>
                  </a:rPr>
                  <a:t>Log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34000">
                          <a:schemeClr val="tx1"/>
                        </a:gs>
                        <a:gs pos="82000">
                          <a:schemeClr val="tx1"/>
                        </a:gs>
                      </a:gsLst>
                      <a:path path="circle">
                        <a:fillToRect l="50000" t="50000" r="50000" b="50000"/>
                      </a:path>
                    </a:gradFill>
                    <a:effectLst/>
                    <a:uLnTx/>
                    <a:uFillTx/>
                    <a:latin typeface="+mj-lt"/>
                    <a:ea typeface="+mn-ea"/>
                    <a:cs typeface="+mn-cs"/>
                  </a:rPr>
                  <a:t>Product Integration</a:t>
                </a:r>
              </a:p>
            </p:txBody>
          </p:sp>
        </p:grpSp>
        <p:cxnSp>
          <p:nvCxnSpPr>
            <p:cNvPr id="78" name="Straight Connector 77"/>
            <p:cNvCxnSpPr>
              <a:cxnSpLocks/>
            </p:cNvCxnSpPr>
            <p:nvPr/>
          </p:nvCxnSpPr>
          <p:spPr>
            <a:xfrm flipH="1">
              <a:off x="7656610" y="2501264"/>
              <a:ext cx="1402099" cy="264075"/>
            </a:xfrm>
            <a:prstGeom prst="line">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7E90F1C8-3636-4877-994C-7E53B8FCB463}"/>
                </a:ext>
              </a:extLst>
            </p:cNvPr>
            <p:cNvGrpSpPr/>
            <p:nvPr/>
          </p:nvGrpSpPr>
          <p:grpSpPr>
            <a:xfrm>
              <a:off x="5594130" y="1972765"/>
              <a:ext cx="2012843" cy="1469890"/>
              <a:chOff x="8322177" y="2199600"/>
              <a:chExt cx="2012843" cy="1469890"/>
            </a:xfrm>
          </p:grpSpPr>
          <p:sp>
            <p:nvSpPr>
              <p:cNvPr id="208" name="Rectangle 207">
                <a:hlinkClick r:id="rId11"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48CA5699-C93F-4405-9A43-FC0CC1A4EDEB}"/>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117475" fontAlgn="auto">
                  <a:lnSpc>
                    <a:spcPct val="100000"/>
                  </a:lnSpc>
                  <a:spcBef>
                    <a:spcPts val="0"/>
                  </a:spcBef>
                  <a:spcAft>
                    <a:spcPts val="0"/>
                  </a:spcAft>
                  <a:buClrTx/>
                  <a:buSzTx/>
                  <a:buFontTx/>
                  <a:buNone/>
                  <a:tabLst/>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Security Center</a:t>
                </a:r>
              </a:p>
              <a:p>
                <a:pPr marL="171450" marR="0" lvl="0" indent="-117475"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chemeClr val="accent1"/>
                        </a:gs>
                        <a:gs pos="100000">
                          <a:schemeClr val="accent1"/>
                        </a:gs>
                      </a:gsLst>
                      <a:lin ang="5400000" scaled="0"/>
                    </a:gradFill>
                    <a:effectLst/>
                    <a:uLnTx/>
                    <a:uFillTx/>
                    <a:latin typeface="Segoe UI"/>
                    <a:ea typeface="+mn-ea"/>
                    <a:cs typeface="+mn-cs"/>
                  </a:rPr>
                  <a:t>Threat Protection</a:t>
                </a:r>
              </a:p>
              <a:p>
                <a:pPr marL="171450" marR="0" lvl="0" indent="-117475"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Threat Detection</a:t>
                </a:r>
              </a:p>
            </p:txBody>
          </p:sp>
          <p:grpSp>
            <p:nvGrpSpPr>
              <p:cNvPr id="209" name="Group 208">
                <a:extLst>
                  <a:ext uri="{FF2B5EF4-FFF2-40B4-BE49-F238E27FC236}">
                    <a16:creationId xmlns:a16="http://schemas.microsoft.com/office/drawing/2014/main" id="{1AF6560A-D3C6-49E4-8A25-8891A33EDECD}"/>
                  </a:ext>
                </a:extLst>
              </p:cNvPr>
              <p:cNvGrpSpPr/>
              <p:nvPr/>
            </p:nvGrpSpPr>
            <p:grpSpPr>
              <a:xfrm>
                <a:off x="8495110" y="2199600"/>
                <a:ext cx="198148" cy="1469890"/>
                <a:chOff x="8684052" y="2268386"/>
                <a:chExt cx="198148" cy="1469890"/>
              </a:xfrm>
            </p:grpSpPr>
            <p:sp>
              <p:nvSpPr>
                <p:cNvPr id="210" name="Oval 209">
                  <a:extLst>
                    <a:ext uri="{FF2B5EF4-FFF2-40B4-BE49-F238E27FC236}">
                      <a16:creationId xmlns:a16="http://schemas.microsoft.com/office/drawing/2014/main" id="{FC5A337A-C407-4B45-9002-D00C14C80BFF}"/>
                    </a:ext>
                  </a:extLst>
                </p:cNvPr>
                <p:cNvSpPr/>
                <p:nvPr/>
              </p:nvSpPr>
              <p:spPr>
                <a:xfrm rot="10800000">
                  <a:off x="8782098" y="2268386"/>
                  <a:ext cx="100102" cy="10382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cxnSp>
              <p:nvCxnSpPr>
                <p:cNvPr id="211" name="Straight Connector 210">
                  <a:extLst>
                    <a:ext uri="{FF2B5EF4-FFF2-40B4-BE49-F238E27FC236}">
                      <a16:creationId xmlns:a16="http://schemas.microsoft.com/office/drawing/2014/main" id="{5DF8602B-36DA-48F1-BEBC-4C95239567BB}"/>
                    </a:ext>
                  </a:extLst>
                </p:cNvPr>
                <p:cNvCxnSpPr/>
                <p:nvPr/>
              </p:nvCxnSpPr>
              <p:spPr>
                <a:xfrm flipH="1">
                  <a:off x="8832149" y="2372209"/>
                  <a:ext cx="2382" cy="121597"/>
                </a:xfrm>
                <a:prstGeom prst="line">
                  <a:avLst/>
                </a:prstGeom>
                <a:noFill/>
                <a:ln w="38100">
                  <a:noFill/>
                </a:ln>
              </p:spPr>
              <p:style>
                <a:lnRef idx="2">
                  <a:schemeClr val="accent1">
                    <a:shade val="50000"/>
                  </a:schemeClr>
                </a:lnRef>
                <a:fillRef idx="1">
                  <a:schemeClr val="accent1"/>
                </a:fillRef>
                <a:effectRef idx="0">
                  <a:schemeClr val="accent1"/>
                </a:effectRef>
                <a:fontRef idx="minor">
                  <a:schemeClr val="lt1"/>
                </a:fontRef>
              </p:style>
            </p:cxnSp>
            <p:sp>
              <p:nvSpPr>
                <p:cNvPr id="212" name="Oval 211">
                  <a:extLst>
                    <a:ext uri="{FF2B5EF4-FFF2-40B4-BE49-F238E27FC236}">
                      <a16:creationId xmlns:a16="http://schemas.microsoft.com/office/drawing/2014/main" id="{33713052-37DF-48B3-B72F-B4B7B0F47A1C}"/>
                    </a:ext>
                  </a:extLst>
                </p:cNvPr>
                <p:cNvSpPr/>
                <p:nvPr/>
              </p:nvSpPr>
              <p:spPr>
                <a:xfrm rot="10800000">
                  <a:off x="8684052" y="3634453"/>
                  <a:ext cx="100102" cy="103823"/>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cxnSp>
              <p:nvCxnSpPr>
                <p:cNvPr id="213" name="Straight Connector 212">
                  <a:extLst>
                    <a:ext uri="{FF2B5EF4-FFF2-40B4-BE49-F238E27FC236}">
                      <a16:creationId xmlns:a16="http://schemas.microsoft.com/office/drawing/2014/main" id="{5F6E8496-8D14-45F9-906B-DEDA44CECB0F}"/>
                    </a:ext>
                  </a:extLst>
                </p:cNvPr>
                <p:cNvCxnSpPr/>
                <p:nvPr/>
              </p:nvCxnSpPr>
              <p:spPr>
                <a:xfrm flipH="1">
                  <a:off x="8739123" y="3506095"/>
                  <a:ext cx="2382" cy="121597"/>
                </a:xfrm>
                <a:prstGeom prst="line">
                  <a:avLst/>
                </a:prstGeom>
                <a:noFill/>
                <a:ln w="38100">
                  <a:no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14" name="Group 213">
              <a:extLst>
                <a:ext uri="{FF2B5EF4-FFF2-40B4-BE49-F238E27FC236}">
                  <a16:creationId xmlns:a16="http://schemas.microsoft.com/office/drawing/2014/main" id="{806354A1-8A9B-4FDF-9C0B-ABB82A848644}"/>
                </a:ext>
              </a:extLst>
            </p:cNvPr>
            <p:cNvGrpSpPr/>
            <p:nvPr/>
          </p:nvGrpSpPr>
          <p:grpSpPr>
            <a:xfrm>
              <a:off x="9171844" y="2228313"/>
              <a:ext cx="1888259" cy="649451"/>
              <a:chOff x="9321724" y="198383"/>
              <a:chExt cx="1888259" cy="649451"/>
            </a:xfrm>
          </p:grpSpPr>
          <p:sp>
            <p:nvSpPr>
              <p:cNvPr id="215" name="Rectangle 214">
                <a:hlinkClick r:id="rId12" tooltip="SQL Threat Detection detects anomalous activities indicating unusual and potentially harmful attempts to access or exploit databases."/>
                <a:extLst>
                  <a:ext uri="{FF2B5EF4-FFF2-40B4-BE49-F238E27FC236}">
                    <a16:creationId xmlns:a16="http://schemas.microsoft.com/office/drawing/2014/main" id="{272BBF03-4C9D-4B4E-9965-A5237D4FC0AC}"/>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16" name="Rectangle 215">
                <a:hlinkClick r:id="rId12" tooltip="SQL Threat Detection detects anomalous activities indicating unusual and potentially harmful attempts to access or exploit databases."/>
                <a:extLst>
                  <a:ext uri="{FF2B5EF4-FFF2-40B4-BE49-F238E27FC236}">
                    <a16:creationId xmlns:a16="http://schemas.microsoft.com/office/drawing/2014/main" id="{C52E2182-39B1-4391-8805-48A135CFC61F}"/>
                  </a:ext>
                </a:extLst>
              </p:cNvPr>
              <p:cNvSpPr/>
              <p:nvPr/>
            </p:nvSpPr>
            <p:spPr>
              <a:xfrm>
                <a:off x="9385593" y="273744"/>
                <a:ext cx="1824390" cy="461665"/>
              </a:xfrm>
              <a:prstGeom prst="rect">
                <a:avLst/>
              </a:prstGeom>
            </p:spPr>
            <p:txBody>
              <a:bodyPr wrap="square">
                <a:spAutoFit/>
              </a:bodyPr>
              <a:lstStyle/>
              <a:p>
                <a:pPr marL="171450" indent="-114300">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SQL </a:t>
                </a:r>
              </a:p>
              <a:p>
                <a:pPr marL="228600" indent="-171450">
                  <a:buFont typeface="Arial" panose="020B0604020202020204" pitchFamily="34" charset="0"/>
                  <a:buChar char="•"/>
                  <a:defRPr/>
                </a:pPr>
                <a:r>
                  <a:rPr lang="en-US" sz="1200">
                    <a:gradFill>
                      <a:gsLst>
                        <a:gs pos="4000">
                          <a:schemeClr val="tx1"/>
                        </a:gs>
                        <a:gs pos="100000">
                          <a:schemeClr val="tx1"/>
                        </a:gs>
                      </a:gsLst>
                      <a:lin ang="5400000" scaled="0"/>
                    </a:gradFill>
                    <a:latin typeface="Segoe UI"/>
                  </a:rPr>
                  <a:t>Threat Detection</a:t>
                </a:r>
              </a:p>
            </p:txBody>
          </p:sp>
        </p:grpSp>
        <p:grpSp>
          <p:nvGrpSpPr>
            <p:cNvPr id="217" name="Group 216">
              <a:extLst>
                <a:ext uri="{FF2B5EF4-FFF2-40B4-BE49-F238E27FC236}">
                  <a16:creationId xmlns:a16="http://schemas.microsoft.com/office/drawing/2014/main" id="{6F969EE7-BE7B-4F3B-8E84-57517B3A8ADD}"/>
                </a:ext>
              </a:extLst>
            </p:cNvPr>
            <p:cNvGrpSpPr/>
            <p:nvPr/>
          </p:nvGrpSpPr>
          <p:grpSpPr>
            <a:xfrm>
              <a:off x="8941439" y="4179719"/>
              <a:ext cx="1274127" cy="1196305"/>
              <a:chOff x="5992892" y="2566460"/>
              <a:chExt cx="926849" cy="870238"/>
            </a:xfrm>
          </p:grpSpPr>
          <p:sp>
            <p:nvSpPr>
              <p:cNvPr id="218" name="Rectangle 217">
                <a:hlinkClick r:id="rId13"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19AFEEF7-EB0C-40E0-A968-26B1A6A1F1DE}"/>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algn="ctr" fontAlgn="auto">
                  <a:lnSpc>
                    <a:spcPct val="100000"/>
                  </a:lnSpc>
                  <a:spcBef>
                    <a:spcPts val="0"/>
                  </a:spcBef>
                  <a:spcAft>
                    <a:spcPts val="0"/>
                  </a:spcAft>
                  <a:buClrTx/>
                  <a:buSzTx/>
                  <a:buFontTx/>
                  <a:buNone/>
                  <a:tabLst>
                    <a:tab pos="290513" algn="l"/>
                  </a:tabLst>
                  <a:defRPr/>
                </a:pPr>
                <a:r>
                  <a:rPr lang="en-US" sz="11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Security Appliances</a:t>
                </a:r>
              </a:p>
            </p:txBody>
          </p:sp>
          <p:grpSp>
            <p:nvGrpSpPr>
              <p:cNvPr id="219" name="Group 218">
                <a:extLst>
                  <a:ext uri="{FF2B5EF4-FFF2-40B4-BE49-F238E27FC236}">
                    <a16:creationId xmlns:a16="http://schemas.microsoft.com/office/drawing/2014/main" id="{01F481B9-E165-422A-804D-029264E4AF34}"/>
                  </a:ext>
                </a:extLst>
              </p:cNvPr>
              <p:cNvGrpSpPr/>
              <p:nvPr/>
            </p:nvGrpSpPr>
            <p:grpSpPr>
              <a:xfrm>
                <a:off x="6085149" y="2597312"/>
                <a:ext cx="167900" cy="207184"/>
                <a:chOff x="6268619" y="2986553"/>
                <a:chExt cx="207210" cy="255692"/>
              </a:xfrm>
            </p:grpSpPr>
            <p:pic>
              <p:nvPicPr>
                <p:cNvPr id="230" name="Picture 3">
                  <a:extLst>
                    <a:ext uri="{FF2B5EF4-FFF2-40B4-BE49-F238E27FC236}">
                      <a16:creationId xmlns:a16="http://schemas.microsoft.com/office/drawing/2014/main" id="{CF03E04F-6B18-41E0-A1E3-9E369804777A}"/>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 name="Group 230">
                  <a:extLst>
                    <a:ext uri="{FF2B5EF4-FFF2-40B4-BE49-F238E27FC236}">
                      <a16:creationId xmlns:a16="http://schemas.microsoft.com/office/drawing/2014/main" id="{38A877C4-40D4-4EBD-8716-948898DDE6EB}"/>
                    </a:ext>
                  </a:extLst>
                </p:cNvPr>
                <p:cNvGrpSpPr/>
                <p:nvPr/>
              </p:nvGrpSpPr>
              <p:grpSpPr bwMode="black">
                <a:xfrm>
                  <a:off x="6293247" y="3108890"/>
                  <a:ext cx="146479" cy="89200"/>
                  <a:chOff x="10387012" y="4179358"/>
                  <a:chExt cx="974726" cy="593725"/>
                </a:xfrm>
                <a:solidFill>
                  <a:schemeClr val="tx1"/>
                </a:solidFill>
              </p:grpSpPr>
              <p:sp>
                <p:nvSpPr>
                  <p:cNvPr id="232" name="Freeform 26">
                    <a:extLst>
                      <a:ext uri="{FF2B5EF4-FFF2-40B4-BE49-F238E27FC236}">
                        <a16:creationId xmlns:a16="http://schemas.microsoft.com/office/drawing/2014/main" id="{C603A0C2-8D5F-4D5E-AC2E-EF05C66FE799}"/>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33" name="Freeform 27">
                    <a:extLst>
                      <a:ext uri="{FF2B5EF4-FFF2-40B4-BE49-F238E27FC236}">
                        <a16:creationId xmlns:a16="http://schemas.microsoft.com/office/drawing/2014/main" id="{6E8D4088-13C8-4AFC-85F5-90177422D23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34" name="Freeform 28">
                    <a:extLst>
                      <a:ext uri="{FF2B5EF4-FFF2-40B4-BE49-F238E27FC236}">
                        <a16:creationId xmlns:a16="http://schemas.microsoft.com/office/drawing/2014/main" id="{04E44FF5-5147-4F8C-875F-E81A88C93BB0}"/>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35" name="Freeform 29">
                    <a:extLst>
                      <a:ext uri="{FF2B5EF4-FFF2-40B4-BE49-F238E27FC236}">
                        <a16:creationId xmlns:a16="http://schemas.microsoft.com/office/drawing/2014/main" id="{97283DF4-BEC9-4409-8434-1C55419DEC4E}"/>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236" name="Freeform 30">
                    <a:extLst>
                      <a:ext uri="{FF2B5EF4-FFF2-40B4-BE49-F238E27FC236}">
                        <a16:creationId xmlns:a16="http://schemas.microsoft.com/office/drawing/2014/main" id="{3DEE090D-BAA9-4F76-BD5F-E95864BC29BA}"/>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grpSp>
          </p:grpSp>
          <p:grpSp>
            <p:nvGrpSpPr>
              <p:cNvPr id="220" name="Group 219">
                <a:extLst>
                  <a:ext uri="{FF2B5EF4-FFF2-40B4-BE49-F238E27FC236}">
                    <a16:creationId xmlns:a16="http://schemas.microsoft.com/office/drawing/2014/main" id="{994D8D1B-106B-4669-BD4C-9A777907621D}"/>
                  </a:ext>
                </a:extLst>
              </p:cNvPr>
              <p:cNvGrpSpPr/>
              <p:nvPr/>
            </p:nvGrpSpPr>
            <p:grpSpPr>
              <a:xfrm>
                <a:off x="6081193" y="2958147"/>
                <a:ext cx="680125" cy="422086"/>
                <a:chOff x="6081193" y="2958147"/>
                <a:chExt cx="680125" cy="422086"/>
              </a:xfrm>
            </p:grpSpPr>
            <p:pic>
              <p:nvPicPr>
                <p:cNvPr id="221" name="Picture 220">
                  <a:extLst>
                    <a:ext uri="{FF2B5EF4-FFF2-40B4-BE49-F238E27FC236}">
                      <a16:creationId xmlns:a16="http://schemas.microsoft.com/office/drawing/2014/main" id="{992F7DE9-2B8B-4926-98A8-9380440FC9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222" name="Picture 221">
                  <a:extLst>
                    <a:ext uri="{FF2B5EF4-FFF2-40B4-BE49-F238E27FC236}">
                      <a16:creationId xmlns:a16="http://schemas.microsoft.com/office/drawing/2014/main" id="{6C57B740-8E89-40AF-A518-F27A3875F1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223" name="Picture 222">
                  <a:extLst>
                    <a:ext uri="{FF2B5EF4-FFF2-40B4-BE49-F238E27FC236}">
                      <a16:creationId xmlns:a16="http://schemas.microsoft.com/office/drawing/2014/main" id="{7CC3184D-A4C8-4B04-A991-64097D7CF23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224" name="Picture 223">
                  <a:extLst>
                    <a:ext uri="{FF2B5EF4-FFF2-40B4-BE49-F238E27FC236}">
                      <a16:creationId xmlns:a16="http://schemas.microsoft.com/office/drawing/2014/main" id="{E57C2A67-2CA7-4295-A94B-D229E78FFC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225" name="Group 224">
                  <a:extLst>
                    <a:ext uri="{FF2B5EF4-FFF2-40B4-BE49-F238E27FC236}">
                      <a16:creationId xmlns:a16="http://schemas.microsoft.com/office/drawing/2014/main" id="{F77DE559-3D68-4A86-922D-1A14AC0FF21E}"/>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227" name="Oval 226">
                    <a:extLst>
                      <a:ext uri="{FF2B5EF4-FFF2-40B4-BE49-F238E27FC236}">
                        <a16:creationId xmlns:a16="http://schemas.microsoft.com/office/drawing/2014/main" id="{F9AB4E9C-25C8-4719-9259-7000B30BDB04}"/>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E246A40E-FA67-4A66-BF4F-4F9664C752A0}"/>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4A89350C-BFAD-4C1D-9B60-3A6DE6335D58}"/>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grpSp>
            <p:pic>
              <p:nvPicPr>
                <p:cNvPr id="226" name="Picture 225">
                  <a:extLst>
                    <a:ext uri="{FF2B5EF4-FFF2-40B4-BE49-F238E27FC236}">
                      <a16:creationId xmlns:a16="http://schemas.microsoft.com/office/drawing/2014/main" id="{142C1FB9-901E-4EDD-8765-9F3BDF02C24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grpSp>
    </p:spTree>
    <p:extLst>
      <p:ext uri="{BB962C8B-B14F-4D97-AF65-F5344CB8AC3E}">
        <p14:creationId xmlns:p14="http://schemas.microsoft.com/office/powerpoint/2010/main" val="1410750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30"/>
                                        </p:tgtEl>
                                      </p:cBhvr>
                                    </p:animEffect>
                                    <p:animScale>
                                      <p:cBhvr>
                                        <p:cTn id="7" dur="250" autoRev="1" fill="hold"/>
                                        <p:tgtEl>
                                          <p:spTgt spid="13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9"/>
                                        </p:tgtEl>
                                      </p:cBhvr>
                                    </p:animEffect>
                                    <p:animScale>
                                      <p:cBhvr>
                                        <p:cTn id="10" dur="250" autoRev="1" fill="hold"/>
                                        <p:tgtEl>
                                          <p:spTgt spid="109"/>
                                        </p:tgtEl>
                                      </p:cBhvr>
                                      <p:by x="105000" y="105000"/>
                                    </p:animScale>
                                  </p:childTnLst>
                                </p:cTn>
                              </p:par>
                              <p:par>
                                <p:cTn id="11" presetID="10" presetClass="entr" presetSubtype="0" fill="hold" grpId="0" nodeType="withEffect">
                                  <p:stCondLst>
                                    <p:cond delay="25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75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03"/>
                                        </p:tgtEl>
                                        <p:attrNameLst>
                                          <p:attrName>style.visibility</p:attrName>
                                        </p:attrNameLst>
                                      </p:cBhvr>
                                      <p:to>
                                        <p:strVal val="visible"/>
                                      </p:to>
                                    </p:set>
                                    <p:animEffect transition="in" filter="fade">
                                      <p:cBhvr>
                                        <p:cTn id="54" dur="75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153" grpId="0"/>
      <p:bldP spid="4" grpId="0"/>
      <p:bldP spid="9" grpId="0" animBg="1"/>
      <p:bldP spid="13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73" y="457201"/>
            <a:ext cx="11018520" cy="553999"/>
          </a:xfrm>
        </p:spPr>
        <p:txBody>
          <a:bodyPr/>
          <a:lstStyle/>
          <a:p>
            <a:pPr lvl="0"/>
            <a:r>
              <a:rPr lang="en-US"/>
              <a:t>Commitment and steady advances on security</a:t>
            </a:r>
          </a:p>
        </p:txBody>
      </p:sp>
      <p:grpSp>
        <p:nvGrpSpPr>
          <p:cNvPr id="15" name="Group 14"/>
          <p:cNvGrpSpPr/>
          <p:nvPr/>
        </p:nvGrpSpPr>
        <p:grpSpPr>
          <a:xfrm>
            <a:off x="6232635" y="1162617"/>
            <a:ext cx="5563335" cy="1138728"/>
            <a:chOff x="5314862" y="1958148"/>
            <a:chExt cx="6525977" cy="1335766"/>
          </a:xfrm>
        </p:grpSpPr>
        <p:pic>
          <p:nvPicPr>
            <p:cNvPr id="8" name="Picture 7"/>
            <p:cNvPicPr>
              <a:picLocks noChangeAspect="1"/>
            </p:cNvPicPr>
            <p:nvPr/>
          </p:nvPicPr>
          <p:blipFill rotWithShape="1">
            <a:blip r:embed="rId3"/>
            <a:srcRect b="31949"/>
            <a:stretch/>
          </p:blipFill>
          <p:spPr>
            <a:xfrm>
              <a:off x="5314862" y="2217613"/>
              <a:ext cx="6156179" cy="1076301"/>
            </a:xfrm>
            <a:prstGeom prst="rect">
              <a:avLst/>
            </a:prstGeom>
            <a:ln>
              <a:noFill/>
            </a:ln>
            <a:effectLst>
              <a:outerShdw blurRad="190500" dist="38100" dir="2700000" algn="tl" rotWithShape="0">
                <a:prstClr val="black">
                  <a:alpha val="25000"/>
                </a:prstClr>
              </a:outerShdw>
            </a:effectLst>
          </p:spPr>
        </p:pic>
        <p:sp>
          <p:nvSpPr>
            <p:cNvPr id="10" name="Rectangle 9"/>
            <p:cNvSpPr/>
            <p:nvPr/>
          </p:nvSpPr>
          <p:spPr>
            <a:xfrm>
              <a:off x="10822285" y="1958148"/>
              <a:ext cx="1018554"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sz="2000" b="1">
                  <a:gradFill>
                    <a:gsLst>
                      <a:gs pos="1250">
                        <a:srgbClr val="0D0D0D"/>
                      </a:gs>
                      <a:gs pos="99000">
                        <a:srgbClr val="0D0D0D"/>
                      </a:gs>
                    </a:gsLst>
                    <a:lin ang="5400000" scaled="0"/>
                  </a:gradFill>
                </a:rPr>
                <a:t>2015</a:t>
              </a:r>
            </a:p>
          </p:txBody>
        </p:sp>
      </p:grpSp>
      <p:grpSp>
        <p:nvGrpSpPr>
          <p:cNvPr id="16" name="Group 15"/>
          <p:cNvGrpSpPr/>
          <p:nvPr/>
        </p:nvGrpSpPr>
        <p:grpSpPr>
          <a:xfrm>
            <a:off x="6232636" y="3109669"/>
            <a:ext cx="5563334" cy="1163958"/>
            <a:chOff x="5316957" y="3448429"/>
            <a:chExt cx="6525976" cy="1365361"/>
          </a:xfrm>
        </p:grpSpPr>
        <p:pic>
          <p:nvPicPr>
            <p:cNvPr id="9" name="Picture 8"/>
            <p:cNvPicPr>
              <a:picLocks noChangeAspect="1"/>
            </p:cNvPicPr>
            <p:nvPr/>
          </p:nvPicPr>
          <p:blipFill>
            <a:blip r:embed="rId4"/>
            <a:stretch>
              <a:fillRect/>
            </a:stretch>
          </p:blipFill>
          <p:spPr>
            <a:xfrm>
              <a:off x="5316957" y="3651904"/>
              <a:ext cx="6297137" cy="1161886"/>
            </a:xfrm>
            <a:prstGeom prst="rect">
              <a:avLst/>
            </a:prstGeom>
            <a:ln>
              <a:noFill/>
            </a:ln>
            <a:effectLst>
              <a:outerShdw blurRad="190500" dist="38100" dir="2700000" algn="tl" rotWithShape="0">
                <a:prstClr val="black">
                  <a:alpha val="25000"/>
                </a:prstClr>
              </a:outerShdw>
            </a:effectLst>
          </p:spPr>
        </p:pic>
        <p:sp>
          <p:nvSpPr>
            <p:cNvPr id="12" name="Rectangle 11"/>
            <p:cNvSpPr/>
            <p:nvPr/>
          </p:nvSpPr>
          <p:spPr>
            <a:xfrm>
              <a:off x="10824378" y="3448429"/>
              <a:ext cx="1018555"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0D0D0D"/>
                      </a:gs>
                      <a:gs pos="99000">
                        <a:srgbClr val="0D0D0D"/>
                      </a:gs>
                    </a:gsLst>
                    <a:lin ang="5400000" scaled="0"/>
                  </a:gradFill>
                  <a:effectLst/>
                  <a:uLnTx/>
                  <a:uFillTx/>
                  <a:ea typeface="+mn-ea"/>
                  <a:cs typeface="+mn-cs"/>
                </a:rPr>
                <a:t>2016</a:t>
              </a:r>
            </a:p>
          </p:txBody>
        </p:sp>
      </p:grpSp>
      <p:grpSp>
        <p:nvGrpSpPr>
          <p:cNvPr id="19" name="Group 18"/>
          <p:cNvGrpSpPr/>
          <p:nvPr/>
        </p:nvGrpSpPr>
        <p:grpSpPr>
          <a:xfrm>
            <a:off x="6236075" y="5081951"/>
            <a:ext cx="5559895" cy="1224596"/>
            <a:chOff x="5686146" y="5191623"/>
            <a:chExt cx="6148804" cy="1354306"/>
          </a:xfrm>
        </p:grpSpPr>
        <p:pic>
          <p:nvPicPr>
            <p:cNvPr id="14" name="Picture 13"/>
            <p:cNvPicPr>
              <a:picLocks noChangeAspect="1"/>
            </p:cNvPicPr>
            <p:nvPr/>
          </p:nvPicPr>
          <p:blipFill>
            <a:blip r:embed="rId5"/>
            <a:stretch>
              <a:fillRect/>
            </a:stretch>
          </p:blipFill>
          <p:spPr>
            <a:xfrm>
              <a:off x="5686146" y="5334004"/>
              <a:ext cx="5962481" cy="1211925"/>
            </a:xfrm>
            <a:prstGeom prst="rect">
              <a:avLst/>
            </a:prstGeom>
            <a:ln>
              <a:noFill/>
            </a:ln>
            <a:effectLst>
              <a:outerShdw blurRad="190500" dist="38100" dir="2700000" algn="tl" rotWithShape="0">
                <a:prstClr val="black">
                  <a:alpha val="25000"/>
                </a:prstClr>
              </a:outerShdw>
            </a:effectLst>
          </p:spPr>
        </p:pic>
        <p:sp>
          <p:nvSpPr>
            <p:cNvPr id="11" name="Rectangle 10"/>
            <p:cNvSpPr/>
            <p:nvPr/>
          </p:nvSpPr>
          <p:spPr>
            <a:xfrm>
              <a:off x="10874670" y="5191623"/>
              <a:ext cx="960280" cy="442490"/>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r>
                <a:rPr lang="en-US" sz="2000" b="1">
                  <a:gradFill>
                    <a:gsLst>
                      <a:gs pos="1250">
                        <a:srgbClr val="0D0D0D"/>
                      </a:gs>
                      <a:gs pos="99000">
                        <a:srgbClr val="0D0D0D"/>
                      </a:gs>
                    </a:gsLst>
                    <a:lin ang="5400000" scaled="0"/>
                  </a:gradFill>
                </a:rPr>
                <a:t>2017</a:t>
              </a:r>
            </a:p>
          </p:txBody>
        </p:sp>
      </p:grpSp>
      <p:grpSp>
        <p:nvGrpSpPr>
          <p:cNvPr id="3" name="Group 2">
            <a:extLst>
              <a:ext uri="{FF2B5EF4-FFF2-40B4-BE49-F238E27FC236}">
                <a16:creationId xmlns:a16="http://schemas.microsoft.com/office/drawing/2014/main" id="{DBDDC06C-270D-4ABB-B40D-FF2F9CEE581F}"/>
              </a:ext>
            </a:extLst>
          </p:cNvPr>
          <p:cNvGrpSpPr/>
          <p:nvPr/>
        </p:nvGrpSpPr>
        <p:grpSpPr>
          <a:xfrm>
            <a:off x="693836" y="1383808"/>
            <a:ext cx="5223550" cy="3890551"/>
            <a:chOff x="693836" y="1383808"/>
            <a:chExt cx="5223550" cy="3890551"/>
          </a:xfrm>
        </p:grpSpPr>
        <p:sp>
          <p:nvSpPr>
            <p:cNvPr id="7" name="Rectangle 6">
              <a:extLst>
                <a:ext uri="{FF2B5EF4-FFF2-40B4-BE49-F238E27FC236}">
                  <a16:creationId xmlns:a16="http://schemas.microsoft.com/office/drawing/2014/main" id="{150EBA7D-AA0D-45CC-96E0-CE5777617FDD}"/>
                </a:ext>
              </a:extLst>
            </p:cNvPr>
            <p:cNvSpPr/>
            <p:nvPr/>
          </p:nvSpPr>
          <p:spPr bwMode="auto">
            <a:xfrm>
              <a:off x="693836" y="1383808"/>
              <a:ext cx="5223550" cy="3890551"/>
            </a:xfrm>
            <a:prstGeom prst="rect">
              <a:avLst/>
            </a:prstGeom>
            <a:solidFill>
              <a:schemeClr val="bg1"/>
            </a:solidFill>
            <a:ln>
              <a:noFill/>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935420" y="1717900"/>
              <a:ext cx="4687613" cy="1354217"/>
            </a:xfrm>
            <a:prstGeom prst="rect">
              <a:avLst/>
            </a:prstGeom>
          </p:spPr>
          <p:txBody>
            <a:bodyPr wrap="square">
              <a:spAutoFit/>
            </a:bodyPr>
            <a:lstStyle/>
            <a:p>
              <a:pPr marL="115888" marR="0" lvl="0" indent="-115888" algn="l" defTabSz="914400" rtl="0" eaLnBrk="1" fontAlgn="auto" latinLnBrk="0" hangingPunct="1">
                <a:lnSpc>
                  <a:spcPct val="100000"/>
                </a:lnSpc>
                <a:spcBef>
                  <a:spcPts val="0"/>
                </a:spcBef>
                <a:spcAft>
                  <a:spcPts val="1200"/>
                </a:spcAft>
                <a:buClrTx/>
                <a:buSzTx/>
                <a:buFontTx/>
                <a:buNone/>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latin typeface="+mj-lt"/>
                  <a:ea typeface="Calibri" panose="020F0502020204030204" pitchFamily="34" charset="0"/>
                  <a:cs typeface="+mn-cs"/>
                </a:rPr>
                <a:t>“Cybersecurity is like going to the gym. You can’t get better by watching others, you’ve got to get there every day.”</a:t>
              </a:r>
            </a:p>
            <a:p>
              <a:pPr marL="342900" marR="0" lvl="0" indent="-227013"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ea typeface="Times New Roman" panose="02020603050405020304" pitchFamily="18" charset="0"/>
                  <a:cs typeface="+mn-cs"/>
                </a:rPr>
                <a:t>Satya Nadella </a:t>
              </a:r>
            </a:p>
          </p:txBody>
        </p:sp>
        <p:pic>
          <p:nvPicPr>
            <p:cNvPr id="18" name="Picture 17"/>
            <p:cNvPicPr>
              <a:picLocks noChangeAspect="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a:xfrm>
              <a:off x="3668110" y="2879669"/>
              <a:ext cx="2141478" cy="2394690"/>
            </a:xfrm>
            <a:prstGeom prst="rect">
              <a:avLst/>
            </a:prstGeom>
            <a:noFill/>
            <a:ln>
              <a:noFill/>
            </a:ln>
          </p:spPr>
        </p:pic>
      </p:grpSp>
      <p:pic>
        <p:nvPicPr>
          <p:cNvPr id="5" name="Picture 4"/>
          <p:cNvPicPr>
            <a:picLocks noChangeAspect="1"/>
          </p:cNvPicPr>
          <p:nvPr/>
        </p:nvPicPr>
        <p:blipFill rotWithShape="1">
          <a:blip r:embed="rId7"/>
          <a:srcRect b="78852"/>
          <a:stretch/>
        </p:blipFill>
        <p:spPr>
          <a:xfrm>
            <a:off x="693836" y="5424592"/>
            <a:ext cx="5223550" cy="881955"/>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137299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ppt_x"/>
                                          </p:val>
                                        </p:tav>
                                        <p:tav tm="100000">
                                          <p:val>
                                            <p:strVal val="#ppt_x"/>
                                          </p:val>
                                        </p:tav>
                                      </p:tavLst>
                                    </p:anim>
                                    <p:anim calcmode="lin" valueType="num">
                                      <p:cBhvr additive="base">
                                        <p:cTn id="24" dur="75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BD803207-5B39-470B-A7DB-8D5B9D89DF88}"/>
              </a:ext>
            </a:extLst>
          </p:cNvPr>
          <p:cNvGrpSpPr/>
          <p:nvPr/>
        </p:nvGrpSpPr>
        <p:grpSpPr>
          <a:xfrm>
            <a:off x="8127028" y="549172"/>
            <a:ext cx="3695871" cy="1878093"/>
            <a:chOff x="8127028" y="549172"/>
            <a:chExt cx="3695871" cy="1878093"/>
          </a:xfrm>
        </p:grpSpPr>
        <p:grpSp>
          <p:nvGrpSpPr>
            <p:cNvPr id="58" name="Group 57">
              <a:extLst>
                <a:ext uri="{FF2B5EF4-FFF2-40B4-BE49-F238E27FC236}">
                  <a16:creationId xmlns:a16="http://schemas.microsoft.com/office/drawing/2014/main" id="{FB9BA8F6-7977-430A-BA9A-F7F403DD9F6C}"/>
                </a:ext>
              </a:extLst>
            </p:cNvPr>
            <p:cNvGrpSpPr/>
            <p:nvPr/>
          </p:nvGrpSpPr>
          <p:grpSpPr>
            <a:xfrm>
              <a:off x="8127028" y="549172"/>
              <a:ext cx="3695871" cy="1878093"/>
              <a:chOff x="8127028" y="549172"/>
              <a:chExt cx="3695871" cy="1878093"/>
            </a:xfrm>
          </p:grpSpPr>
          <p:sp>
            <p:nvSpPr>
              <p:cNvPr id="356" name="Rectangle: Rounded Corners 355"/>
              <p:cNvSpPr/>
              <p:nvPr/>
            </p:nvSpPr>
            <p:spPr>
              <a:xfrm>
                <a:off x="8127028" y="733366"/>
                <a:ext cx="3247434" cy="1693899"/>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sp>
            <p:nvSpPr>
              <p:cNvPr id="456" name="Rectangle: Rounded Corners 455"/>
              <p:cNvSpPr/>
              <p:nvPr/>
            </p:nvSpPr>
            <p:spPr>
              <a:xfrm>
                <a:off x="8702065" y="549172"/>
                <a:ext cx="3120834"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MICROSOFT HUNTING TEAMS</a:t>
                </a:r>
              </a:p>
            </p:txBody>
          </p:sp>
        </p:grpSp>
        <p:sp>
          <p:nvSpPr>
            <p:cNvPr id="441" name="people_12" title="Icon of three people">
              <a:extLst>
                <a:ext uri="{FF2B5EF4-FFF2-40B4-BE49-F238E27FC236}">
                  <a16:creationId xmlns:a16="http://schemas.microsoft.com/office/drawing/2014/main" id="{8E38FEE1-60B4-47EB-B6F9-FFEA1A8EB654}"/>
                </a:ext>
              </a:extLst>
            </p:cNvPr>
            <p:cNvSpPr>
              <a:spLocks noChangeAspect="1" noEditPoints="1"/>
            </p:cNvSpPr>
            <p:nvPr/>
          </p:nvSpPr>
          <p:spPr bwMode="auto">
            <a:xfrm>
              <a:off x="9137756" y="11196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p:nvGrpSpPr>
        <p:grpSpPr>
          <a:xfrm>
            <a:off x="584716" y="1416969"/>
            <a:ext cx="3447917" cy="3480868"/>
            <a:chOff x="326299" y="1303161"/>
            <a:chExt cx="3447917" cy="3480868"/>
          </a:xfrm>
        </p:grpSpPr>
        <p:sp>
          <p:nvSpPr>
            <p:cNvPr id="533" name="Rectangle: Rounded Corners 532"/>
            <p:cNvSpPr/>
            <p:nvPr/>
          </p:nvSpPr>
          <p:spPr>
            <a:xfrm>
              <a:off x="326299" y="1484133"/>
              <a:ext cx="2725625" cy="3299896"/>
            </a:xfrm>
            <a:prstGeom prst="roundRect">
              <a:avLst>
                <a:gd name="adj" fmla="val 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chemeClr val="dk1"/>
                </a:solidFill>
                <a:effectLst/>
                <a:uLnTx/>
                <a:uFillTx/>
              </a:endParaRPr>
            </a:p>
          </p:txBody>
        </p:sp>
        <p:sp>
          <p:nvSpPr>
            <p:cNvPr id="527" name="Rectangle: Rounded Corners 526"/>
            <p:cNvSpPr/>
            <p:nvPr/>
          </p:nvSpPr>
          <p:spPr>
            <a:xfrm>
              <a:off x="1808861" y="1303161"/>
              <a:ext cx="1965355" cy="397878"/>
            </a:xfrm>
            <a:prstGeom prst="roundRect">
              <a:avLst>
                <a:gd name="adj" fmla="val 0"/>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defRPr/>
              </a:pPr>
              <a:r>
                <a:rPr lang="en-US" sz="1600" b="1" kern="0">
                  <a:gradFill>
                    <a:gsLst>
                      <a:gs pos="1250">
                        <a:schemeClr val="tx1"/>
                      </a:gs>
                      <a:gs pos="100000">
                        <a:schemeClr val="tx1"/>
                      </a:gs>
                    </a:gsLst>
                    <a:lin ang="5400000" scaled="0"/>
                  </a:gradFill>
                </a:rPr>
                <a:t>CAPABILITY LEVEL</a:t>
              </a:r>
            </a:p>
          </p:txBody>
        </p:sp>
      </p:grpSp>
      <p:sp>
        <p:nvSpPr>
          <p:cNvPr id="350" name="Explosion: 8 Points 349"/>
          <p:cNvSpPr/>
          <p:nvPr/>
        </p:nvSpPr>
        <p:spPr>
          <a:xfrm>
            <a:off x="9995955" y="12151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7" name="Explosion: 8 Points 456"/>
          <p:cNvSpPr/>
          <p:nvPr/>
        </p:nvSpPr>
        <p:spPr>
          <a:xfrm>
            <a:off x="10148355" y="13675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8" name="Explosion: 8 Points 457"/>
          <p:cNvSpPr/>
          <p:nvPr/>
        </p:nvSpPr>
        <p:spPr>
          <a:xfrm>
            <a:off x="10300755" y="15199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9" name="Explosion: 8 Points 458"/>
          <p:cNvSpPr/>
          <p:nvPr/>
        </p:nvSpPr>
        <p:spPr>
          <a:xfrm>
            <a:off x="10453155" y="16723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nvGrpSpPr>
          <p:cNvPr id="121" name="Group 120"/>
          <p:cNvGrpSpPr/>
          <p:nvPr/>
        </p:nvGrpSpPr>
        <p:grpSpPr>
          <a:xfrm>
            <a:off x="7831174" y="4264709"/>
            <a:ext cx="4060257" cy="2312813"/>
            <a:chOff x="7831174" y="4264709"/>
            <a:chExt cx="4060257" cy="2312813"/>
          </a:xfrm>
        </p:grpSpPr>
        <p:sp>
          <p:nvSpPr>
            <p:cNvPr id="129" name="Rectangle: Rounded Corners 128"/>
            <p:cNvSpPr/>
            <p:nvPr/>
          </p:nvSpPr>
          <p:spPr>
            <a:xfrm>
              <a:off x="7831174" y="4264709"/>
              <a:ext cx="3718228" cy="214763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64" name="Group 63"/>
            <p:cNvGrpSpPr/>
            <p:nvPr/>
          </p:nvGrpSpPr>
          <p:grpSpPr>
            <a:xfrm>
              <a:off x="7960340" y="4500070"/>
              <a:ext cx="1276599" cy="888411"/>
              <a:chOff x="4246264" y="3635180"/>
              <a:chExt cx="3029667" cy="2108406"/>
            </a:xfrm>
          </p:grpSpPr>
          <p:grpSp>
            <p:nvGrpSpPr>
              <p:cNvPr id="65" name="Group 64"/>
              <p:cNvGrpSpPr/>
              <p:nvPr/>
            </p:nvGrpSpPr>
            <p:grpSpPr>
              <a:xfrm>
                <a:off x="4246264" y="3635180"/>
                <a:ext cx="3029667" cy="2108406"/>
                <a:chOff x="1367129" y="4130361"/>
                <a:chExt cx="3029667" cy="2108406"/>
              </a:xfrm>
            </p:grpSpPr>
            <p:sp>
              <p:nvSpPr>
                <p:cNvPr id="113" name="Rectangle 112"/>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14" name="Picture 113"/>
                <p:cNvPicPr>
                  <a:picLocks noChangeAspect="1"/>
                </p:cNvPicPr>
                <p:nvPr/>
              </p:nvPicPr>
              <p:blipFill>
                <a:blip r:embed="rId3"/>
                <a:stretch>
                  <a:fillRect/>
                </a:stretch>
              </p:blipFill>
              <p:spPr>
                <a:xfrm>
                  <a:off x="2772050" y="4372036"/>
                  <a:ext cx="219824" cy="119200"/>
                </a:xfrm>
                <a:prstGeom prst="rect">
                  <a:avLst/>
                </a:prstGeom>
              </p:spPr>
            </p:pic>
            <p:pic>
              <p:nvPicPr>
                <p:cNvPr id="115" name="Picture 114"/>
                <p:cNvPicPr>
                  <a:picLocks noChangeAspect="1"/>
                </p:cNvPicPr>
                <p:nvPr/>
              </p:nvPicPr>
              <p:blipFill>
                <a:blip r:embed="rId4"/>
                <a:stretch>
                  <a:fillRect/>
                </a:stretch>
              </p:blipFill>
              <p:spPr>
                <a:xfrm>
                  <a:off x="2785526" y="4130361"/>
                  <a:ext cx="192873" cy="166387"/>
                </a:xfrm>
                <a:prstGeom prst="rect">
                  <a:avLst/>
                </a:prstGeom>
              </p:spPr>
            </p:pic>
            <p:cxnSp>
              <p:nvCxnSpPr>
                <p:cNvPr id="116" name="Straight Connector 115"/>
                <p:cNvCxnSpPr>
                  <a:stCxn id="115" idx="2"/>
                  <a:endCxn id="11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66" name="Elbow Connector 760"/>
              <p:cNvCxnSpPr>
                <a:stCxn id="114" idx="2"/>
                <a:endCxn id="71"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67" name="Group 66"/>
              <p:cNvGrpSpPr>
                <a:grpSpLocks noChangeAspect="1"/>
              </p:cNvGrpSpPr>
              <p:nvPr/>
            </p:nvGrpSpPr>
            <p:grpSpPr>
              <a:xfrm>
                <a:off x="4978009" y="5152530"/>
                <a:ext cx="408637" cy="314345"/>
                <a:chOff x="10788170" y="2647113"/>
                <a:chExt cx="815784" cy="604054"/>
              </a:xfrm>
            </p:grpSpPr>
            <p:pic>
              <p:nvPicPr>
                <p:cNvPr id="111" name="Picture 110"/>
                <p:cNvPicPr>
                  <a:picLocks noChangeAspect="1"/>
                </p:cNvPicPr>
                <p:nvPr/>
              </p:nvPicPr>
              <p:blipFill>
                <a:blip r:embed="rId5"/>
                <a:stretch>
                  <a:fillRect/>
                </a:stretch>
              </p:blipFill>
              <p:spPr>
                <a:xfrm>
                  <a:off x="10788170" y="2647113"/>
                  <a:ext cx="815784" cy="604054"/>
                </a:xfrm>
                <a:prstGeom prst="rect">
                  <a:avLst/>
                </a:prstGeom>
              </p:spPr>
            </p:pic>
            <p:pic>
              <p:nvPicPr>
                <p:cNvPr id="112" name="Picture 111"/>
                <p:cNvPicPr>
                  <a:picLocks noChangeAspect="1"/>
                </p:cNvPicPr>
                <p:nvPr/>
              </p:nvPicPr>
              <p:blipFill>
                <a:blip r:embed="rId6"/>
                <a:stretch>
                  <a:fillRect/>
                </a:stretch>
              </p:blipFill>
              <p:spPr>
                <a:xfrm>
                  <a:off x="11085436" y="2746695"/>
                  <a:ext cx="221253" cy="272686"/>
                </a:xfrm>
                <a:prstGeom prst="rect">
                  <a:avLst/>
                </a:prstGeom>
              </p:spPr>
            </p:pic>
          </p:grpSp>
          <p:grpSp>
            <p:nvGrpSpPr>
              <p:cNvPr id="68" name="Group 67"/>
              <p:cNvGrpSpPr/>
              <p:nvPr/>
            </p:nvGrpSpPr>
            <p:grpSpPr>
              <a:xfrm>
                <a:off x="6566045" y="5152530"/>
                <a:ext cx="537999" cy="401022"/>
                <a:chOff x="1395946" y="5604922"/>
                <a:chExt cx="604490" cy="450584"/>
              </a:xfrm>
            </p:grpSpPr>
            <p:grpSp>
              <p:nvGrpSpPr>
                <p:cNvPr id="102" name="Group 101"/>
                <p:cNvGrpSpPr/>
                <p:nvPr/>
              </p:nvGrpSpPr>
              <p:grpSpPr>
                <a:xfrm>
                  <a:off x="1395946" y="5604922"/>
                  <a:ext cx="469645" cy="337019"/>
                  <a:chOff x="1972668" y="5793151"/>
                  <a:chExt cx="1003518" cy="720129"/>
                </a:xfrm>
              </p:grpSpPr>
              <p:pic>
                <p:nvPicPr>
                  <p:cNvPr id="109" name="Picture 108"/>
                  <p:cNvPicPr>
                    <a:picLocks noChangeAspect="1"/>
                  </p:cNvPicPr>
                  <p:nvPr/>
                </p:nvPicPr>
                <p:blipFill>
                  <a:blip r:embed="rId7"/>
                  <a:stretch>
                    <a:fillRect/>
                  </a:stretch>
                </p:blipFill>
                <p:spPr>
                  <a:xfrm>
                    <a:off x="1972668" y="5793151"/>
                    <a:ext cx="1003518" cy="720129"/>
                  </a:xfrm>
                  <a:prstGeom prst="rect">
                    <a:avLst/>
                  </a:prstGeom>
                </p:spPr>
              </p:pic>
              <p:pic>
                <p:nvPicPr>
                  <p:cNvPr id="110" name="Picture 109"/>
                  <p:cNvPicPr>
                    <a:picLocks noChangeAspect="1"/>
                  </p:cNvPicPr>
                  <p:nvPr/>
                </p:nvPicPr>
                <p:blipFill>
                  <a:blip r:embed="rId8"/>
                  <a:stretch>
                    <a:fillRect/>
                  </a:stretch>
                </p:blipFill>
                <p:spPr>
                  <a:xfrm>
                    <a:off x="2333397" y="5962056"/>
                    <a:ext cx="281157" cy="276848"/>
                  </a:xfrm>
                  <a:prstGeom prst="rect">
                    <a:avLst/>
                  </a:prstGeom>
                </p:spPr>
              </p:pic>
            </p:grpSp>
            <p:grpSp>
              <p:nvGrpSpPr>
                <p:cNvPr id="103" name="Group 102"/>
                <p:cNvGrpSpPr/>
                <p:nvPr/>
              </p:nvGrpSpPr>
              <p:grpSpPr>
                <a:xfrm>
                  <a:off x="1463369" y="5661705"/>
                  <a:ext cx="469645" cy="337019"/>
                  <a:chOff x="1972668" y="5793151"/>
                  <a:chExt cx="1003518" cy="720129"/>
                </a:xfrm>
              </p:grpSpPr>
              <p:pic>
                <p:nvPicPr>
                  <p:cNvPr id="107" name="Picture 106"/>
                  <p:cNvPicPr>
                    <a:picLocks noChangeAspect="1"/>
                  </p:cNvPicPr>
                  <p:nvPr/>
                </p:nvPicPr>
                <p:blipFill>
                  <a:blip r:embed="rId7"/>
                  <a:stretch>
                    <a:fillRect/>
                  </a:stretch>
                </p:blipFill>
                <p:spPr>
                  <a:xfrm>
                    <a:off x="1972668" y="5793151"/>
                    <a:ext cx="1003518" cy="720129"/>
                  </a:xfrm>
                  <a:prstGeom prst="rect">
                    <a:avLst/>
                  </a:prstGeom>
                </p:spPr>
              </p:pic>
              <p:pic>
                <p:nvPicPr>
                  <p:cNvPr id="108" name="Picture 107"/>
                  <p:cNvPicPr>
                    <a:picLocks noChangeAspect="1"/>
                  </p:cNvPicPr>
                  <p:nvPr/>
                </p:nvPicPr>
                <p:blipFill>
                  <a:blip r:embed="rId8"/>
                  <a:stretch>
                    <a:fillRect/>
                  </a:stretch>
                </p:blipFill>
                <p:spPr>
                  <a:xfrm>
                    <a:off x="2333397" y="5962056"/>
                    <a:ext cx="281157" cy="276848"/>
                  </a:xfrm>
                  <a:prstGeom prst="rect">
                    <a:avLst/>
                  </a:prstGeom>
                </p:spPr>
              </p:pic>
            </p:grpSp>
            <p:grpSp>
              <p:nvGrpSpPr>
                <p:cNvPr id="104" name="Group 103"/>
                <p:cNvGrpSpPr/>
                <p:nvPr/>
              </p:nvGrpSpPr>
              <p:grpSpPr>
                <a:xfrm>
                  <a:off x="1530791" y="5718487"/>
                  <a:ext cx="469645" cy="337019"/>
                  <a:chOff x="1972668" y="5793151"/>
                  <a:chExt cx="1003518" cy="720129"/>
                </a:xfrm>
              </p:grpSpPr>
              <p:pic>
                <p:nvPicPr>
                  <p:cNvPr id="105" name="Picture 104"/>
                  <p:cNvPicPr>
                    <a:picLocks noChangeAspect="1"/>
                  </p:cNvPicPr>
                  <p:nvPr/>
                </p:nvPicPr>
                <p:blipFill>
                  <a:blip r:embed="rId7"/>
                  <a:stretch>
                    <a:fillRect/>
                  </a:stretch>
                </p:blipFill>
                <p:spPr>
                  <a:xfrm>
                    <a:off x="1972668" y="5793151"/>
                    <a:ext cx="1003518" cy="720129"/>
                  </a:xfrm>
                  <a:prstGeom prst="rect">
                    <a:avLst/>
                  </a:prstGeom>
                </p:spPr>
              </p:pic>
              <p:pic>
                <p:nvPicPr>
                  <p:cNvPr id="106" name="Picture 105"/>
                  <p:cNvPicPr>
                    <a:picLocks noChangeAspect="1"/>
                  </p:cNvPicPr>
                  <p:nvPr/>
                </p:nvPicPr>
                <p:blipFill>
                  <a:blip r:embed="rId8"/>
                  <a:stretch>
                    <a:fillRect/>
                  </a:stretch>
                </p:blipFill>
                <p:spPr>
                  <a:xfrm>
                    <a:off x="2333397" y="5962056"/>
                    <a:ext cx="281157" cy="276848"/>
                  </a:xfrm>
                  <a:prstGeom prst="rect">
                    <a:avLst/>
                  </a:prstGeom>
                </p:spPr>
              </p:pic>
            </p:grpSp>
          </p:grpSp>
          <p:grpSp>
            <p:nvGrpSpPr>
              <p:cNvPr id="69" name="Group 68"/>
              <p:cNvGrpSpPr/>
              <p:nvPr/>
            </p:nvGrpSpPr>
            <p:grpSpPr>
              <a:xfrm>
                <a:off x="5651848" y="5152530"/>
                <a:ext cx="476031" cy="348497"/>
                <a:chOff x="2436437" y="5804238"/>
                <a:chExt cx="534863" cy="391567"/>
              </a:xfrm>
            </p:grpSpPr>
            <p:grpSp>
              <p:nvGrpSpPr>
                <p:cNvPr id="88" name="Group 4"/>
                <p:cNvGrpSpPr>
                  <a:grpSpLocks noChangeAspect="1"/>
                </p:cNvGrpSpPr>
                <p:nvPr/>
              </p:nvGrpSpPr>
              <p:grpSpPr bwMode="auto">
                <a:xfrm>
                  <a:off x="2436437" y="5804238"/>
                  <a:ext cx="468313" cy="336550"/>
                  <a:chOff x="1758" y="3702"/>
                  <a:chExt cx="295" cy="212"/>
                </a:xfrm>
              </p:grpSpPr>
              <p:sp>
                <p:nvSpPr>
                  <p:cNvPr id="97"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9" name="Group 88"/>
                <p:cNvGrpSpPr/>
                <p:nvPr/>
              </p:nvGrpSpPr>
              <p:grpSpPr>
                <a:xfrm>
                  <a:off x="2502987" y="5859255"/>
                  <a:ext cx="468313" cy="336550"/>
                  <a:chOff x="2790825" y="5876925"/>
                  <a:chExt cx="468313" cy="336550"/>
                </a:xfrm>
              </p:grpSpPr>
              <p:grpSp>
                <p:nvGrpSpPr>
                  <p:cNvPr id="90" name="Group 4"/>
                  <p:cNvGrpSpPr>
                    <a:grpSpLocks noChangeAspect="1"/>
                  </p:cNvGrpSpPr>
                  <p:nvPr/>
                </p:nvGrpSpPr>
                <p:grpSpPr bwMode="auto">
                  <a:xfrm>
                    <a:off x="2790825" y="5876925"/>
                    <a:ext cx="468313" cy="336550"/>
                    <a:chOff x="1758" y="3702"/>
                    <a:chExt cx="295" cy="212"/>
                  </a:xfrm>
                </p:grpSpPr>
                <p:sp>
                  <p:nvSpPr>
                    <p:cNvPr id="92"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91" name="Picture 90"/>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70" name="Group 69"/>
              <p:cNvGrpSpPr/>
              <p:nvPr/>
            </p:nvGrpSpPr>
            <p:grpSpPr>
              <a:xfrm>
                <a:off x="4475442" y="5152530"/>
                <a:ext cx="343943" cy="341220"/>
                <a:chOff x="1200954" y="5961729"/>
                <a:chExt cx="343943" cy="341220"/>
              </a:xfrm>
            </p:grpSpPr>
            <p:sp>
              <p:nvSpPr>
                <p:cNvPr id="85" name="Rectangle 84"/>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71" name="Picture 70"/>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72" name="Picture 71"/>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73" name="Group 72"/>
              <p:cNvGrpSpPr/>
              <p:nvPr/>
            </p:nvGrpSpPr>
            <p:grpSpPr>
              <a:xfrm>
                <a:off x="4396007" y="4060934"/>
                <a:ext cx="1201668" cy="556042"/>
                <a:chOff x="10004567" y="4052190"/>
                <a:chExt cx="1276844" cy="590828"/>
              </a:xfrm>
            </p:grpSpPr>
            <p:pic>
              <p:nvPicPr>
                <p:cNvPr id="83" name="Picture 82"/>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84" name="Picture 83"/>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74" name="Elbow Connector 760"/>
              <p:cNvCxnSpPr>
                <a:stCxn id="114" idx="3"/>
                <a:endCxn id="72"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5" name="Elbow Connector 760"/>
              <p:cNvCxnSpPr>
                <a:stCxn id="78" idx="2"/>
                <a:endCxn id="109"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6" name="Elbow Connector 760"/>
              <p:cNvCxnSpPr>
                <a:stCxn id="114" idx="2"/>
                <a:endCxn id="83"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7" name="Elbow Connector 760"/>
              <p:cNvCxnSpPr>
                <a:stCxn id="114" idx="2"/>
                <a:endCxn id="84"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3"/>
              <a:stretch>
                <a:fillRect/>
              </a:stretch>
            </p:blipFill>
            <p:spPr>
              <a:xfrm>
                <a:off x="5659173" y="4634389"/>
                <a:ext cx="219824" cy="119200"/>
              </a:xfrm>
              <a:prstGeom prst="rect">
                <a:avLst/>
              </a:prstGeom>
            </p:spPr>
          </p:pic>
          <p:cxnSp>
            <p:nvCxnSpPr>
              <p:cNvPr id="79" name="Elbow Connector 760"/>
              <p:cNvCxnSpPr>
                <a:stCxn id="85" idx="0"/>
                <a:endCxn id="78"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0" name="Elbow Connector 760"/>
              <p:cNvCxnSpPr>
                <a:stCxn id="111" idx="0"/>
                <a:endCxn id="78"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1" name="Elbow Connector 760"/>
              <p:cNvCxnSpPr>
                <a:endCxn id="78"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stretch>
                <a:fillRect/>
              </a:stretch>
            </p:blipFill>
            <p:spPr>
              <a:xfrm>
                <a:off x="5671702" y="4944545"/>
                <a:ext cx="219824" cy="119200"/>
              </a:xfrm>
              <a:prstGeom prst="rect">
                <a:avLst/>
              </a:prstGeom>
            </p:spPr>
          </p:pic>
        </p:grpSp>
        <p:grpSp>
          <p:nvGrpSpPr>
            <p:cNvPr id="132" name="Group 131"/>
            <p:cNvGrpSpPr/>
            <p:nvPr/>
          </p:nvGrpSpPr>
          <p:grpSpPr>
            <a:xfrm>
              <a:off x="8112740" y="4652470"/>
              <a:ext cx="1276599" cy="888411"/>
              <a:chOff x="4246264" y="3635180"/>
              <a:chExt cx="3029667" cy="2108406"/>
            </a:xfrm>
          </p:grpSpPr>
          <p:grpSp>
            <p:nvGrpSpPr>
              <p:cNvPr id="133" name="Group 132"/>
              <p:cNvGrpSpPr/>
              <p:nvPr/>
            </p:nvGrpSpPr>
            <p:grpSpPr>
              <a:xfrm>
                <a:off x="4246264" y="3635180"/>
                <a:ext cx="3029667" cy="2108406"/>
                <a:chOff x="1367129" y="4130361"/>
                <a:chExt cx="3029667" cy="2108406"/>
              </a:xfrm>
            </p:grpSpPr>
            <p:sp>
              <p:nvSpPr>
                <p:cNvPr id="181" name="Rectangle 180"/>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82" name="Picture 181"/>
                <p:cNvPicPr>
                  <a:picLocks noChangeAspect="1"/>
                </p:cNvPicPr>
                <p:nvPr/>
              </p:nvPicPr>
              <p:blipFill>
                <a:blip r:embed="rId3"/>
                <a:stretch>
                  <a:fillRect/>
                </a:stretch>
              </p:blipFill>
              <p:spPr>
                <a:xfrm>
                  <a:off x="2772050" y="4372036"/>
                  <a:ext cx="219824" cy="119200"/>
                </a:xfrm>
                <a:prstGeom prst="rect">
                  <a:avLst/>
                </a:prstGeom>
              </p:spPr>
            </p:pic>
            <p:pic>
              <p:nvPicPr>
                <p:cNvPr id="183" name="Picture 182"/>
                <p:cNvPicPr>
                  <a:picLocks noChangeAspect="1"/>
                </p:cNvPicPr>
                <p:nvPr/>
              </p:nvPicPr>
              <p:blipFill>
                <a:blip r:embed="rId4"/>
                <a:stretch>
                  <a:fillRect/>
                </a:stretch>
              </p:blipFill>
              <p:spPr>
                <a:xfrm>
                  <a:off x="2785526" y="4130361"/>
                  <a:ext cx="192873" cy="166387"/>
                </a:xfrm>
                <a:prstGeom prst="rect">
                  <a:avLst/>
                </a:prstGeom>
              </p:spPr>
            </p:pic>
            <p:cxnSp>
              <p:nvCxnSpPr>
                <p:cNvPr id="184" name="Straight Connector 183"/>
                <p:cNvCxnSpPr>
                  <a:stCxn id="183" idx="2"/>
                  <a:endCxn id="182"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34" name="Elbow Connector 760"/>
              <p:cNvCxnSpPr>
                <a:stCxn id="182" idx="2"/>
                <a:endCxn id="139"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a:grpSpLocks noChangeAspect="1"/>
              </p:cNvGrpSpPr>
              <p:nvPr/>
            </p:nvGrpSpPr>
            <p:grpSpPr>
              <a:xfrm>
                <a:off x="4978009" y="5152530"/>
                <a:ext cx="408637" cy="314345"/>
                <a:chOff x="10788170" y="2647113"/>
                <a:chExt cx="815784" cy="604054"/>
              </a:xfrm>
            </p:grpSpPr>
            <p:pic>
              <p:nvPicPr>
                <p:cNvPr id="179" name="Picture 178"/>
                <p:cNvPicPr>
                  <a:picLocks noChangeAspect="1"/>
                </p:cNvPicPr>
                <p:nvPr/>
              </p:nvPicPr>
              <p:blipFill>
                <a:blip r:embed="rId5"/>
                <a:stretch>
                  <a:fillRect/>
                </a:stretch>
              </p:blipFill>
              <p:spPr>
                <a:xfrm>
                  <a:off x="10788170" y="2647113"/>
                  <a:ext cx="815784" cy="604054"/>
                </a:xfrm>
                <a:prstGeom prst="rect">
                  <a:avLst/>
                </a:prstGeom>
              </p:spPr>
            </p:pic>
            <p:pic>
              <p:nvPicPr>
                <p:cNvPr id="180" name="Picture 179"/>
                <p:cNvPicPr>
                  <a:picLocks noChangeAspect="1"/>
                </p:cNvPicPr>
                <p:nvPr/>
              </p:nvPicPr>
              <p:blipFill>
                <a:blip r:embed="rId6"/>
                <a:stretch>
                  <a:fillRect/>
                </a:stretch>
              </p:blipFill>
              <p:spPr>
                <a:xfrm>
                  <a:off x="11085436" y="2746695"/>
                  <a:ext cx="221253" cy="272686"/>
                </a:xfrm>
                <a:prstGeom prst="rect">
                  <a:avLst/>
                </a:prstGeom>
              </p:spPr>
            </p:pic>
          </p:grpSp>
          <p:grpSp>
            <p:nvGrpSpPr>
              <p:cNvPr id="136" name="Group 135"/>
              <p:cNvGrpSpPr/>
              <p:nvPr/>
            </p:nvGrpSpPr>
            <p:grpSpPr>
              <a:xfrm>
                <a:off x="6566045" y="5152530"/>
                <a:ext cx="537999" cy="401022"/>
                <a:chOff x="1395946" y="5604922"/>
                <a:chExt cx="604490" cy="450584"/>
              </a:xfrm>
            </p:grpSpPr>
            <p:grpSp>
              <p:nvGrpSpPr>
                <p:cNvPr id="170" name="Group 169"/>
                <p:cNvGrpSpPr/>
                <p:nvPr/>
              </p:nvGrpSpPr>
              <p:grpSpPr>
                <a:xfrm>
                  <a:off x="1395946" y="5604922"/>
                  <a:ext cx="469645" cy="337019"/>
                  <a:chOff x="1972668" y="5793151"/>
                  <a:chExt cx="1003518" cy="720129"/>
                </a:xfrm>
              </p:grpSpPr>
              <p:pic>
                <p:nvPicPr>
                  <p:cNvPr id="177" name="Picture 176"/>
                  <p:cNvPicPr>
                    <a:picLocks noChangeAspect="1"/>
                  </p:cNvPicPr>
                  <p:nvPr/>
                </p:nvPicPr>
                <p:blipFill>
                  <a:blip r:embed="rId7"/>
                  <a:stretch>
                    <a:fillRect/>
                  </a:stretch>
                </p:blipFill>
                <p:spPr>
                  <a:xfrm>
                    <a:off x="1972668" y="5793151"/>
                    <a:ext cx="1003518" cy="720129"/>
                  </a:xfrm>
                  <a:prstGeom prst="rect">
                    <a:avLst/>
                  </a:prstGeom>
                </p:spPr>
              </p:pic>
              <p:pic>
                <p:nvPicPr>
                  <p:cNvPr id="178" name="Picture 177"/>
                  <p:cNvPicPr>
                    <a:picLocks noChangeAspect="1"/>
                  </p:cNvPicPr>
                  <p:nvPr/>
                </p:nvPicPr>
                <p:blipFill>
                  <a:blip r:embed="rId8"/>
                  <a:stretch>
                    <a:fillRect/>
                  </a:stretch>
                </p:blipFill>
                <p:spPr>
                  <a:xfrm>
                    <a:off x="2333397" y="5962056"/>
                    <a:ext cx="281157" cy="276848"/>
                  </a:xfrm>
                  <a:prstGeom prst="rect">
                    <a:avLst/>
                  </a:prstGeom>
                </p:spPr>
              </p:pic>
            </p:grpSp>
            <p:grpSp>
              <p:nvGrpSpPr>
                <p:cNvPr id="171" name="Group 170"/>
                <p:cNvGrpSpPr/>
                <p:nvPr/>
              </p:nvGrpSpPr>
              <p:grpSpPr>
                <a:xfrm>
                  <a:off x="1463369" y="5661705"/>
                  <a:ext cx="469645" cy="337019"/>
                  <a:chOff x="1972668" y="5793151"/>
                  <a:chExt cx="1003518" cy="720129"/>
                </a:xfrm>
              </p:grpSpPr>
              <p:pic>
                <p:nvPicPr>
                  <p:cNvPr id="175" name="Picture 174"/>
                  <p:cNvPicPr>
                    <a:picLocks noChangeAspect="1"/>
                  </p:cNvPicPr>
                  <p:nvPr/>
                </p:nvPicPr>
                <p:blipFill>
                  <a:blip r:embed="rId7"/>
                  <a:stretch>
                    <a:fillRect/>
                  </a:stretch>
                </p:blipFill>
                <p:spPr>
                  <a:xfrm>
                    <a:off x="1972668" y="5793151"/>
                    <a:ext cx="1003518" cy="720129"/>
                  </a:xfrm>
                  <a:prstGeom prst="rect">
                    <a:avLst/>
                  </a:prstGeom>
                </p:spPr>
              </p:pic>
              <p:pic>
                <p:nvPicPr>
                  <p:cNvPr id="176" name="Picture 175"/>
                  <p:cNvPicPr>
                    <a:picLocks noChangeAspect="1"/>
                  </p:cNvPicPr>
                  <p:nvPr/>
                </p:nvPicPr>
                <p:blipFill>
                  <a:blip r:embed="rId8"/>
                  <a:stretch>
                    <a:fillRect/>
                  </a:stretch>
                </p:blipFill>
                <p:spPr>
                  <a:xfrm>
                    <a:off x="2333397" y="5962056"/>
                    <a:ext cx="281157" cy="276848"/>
                  </a:xfrm>
                  <a:prstGeom prst="rect">
                    <a:avLst/>
                  </a:prstGeom>
                </p:spPr>
              </p:pic>
            </p:grpSp>
            <p:grpSp>
              <p:nvGrpSpPr>
                <p:cNvPr id="172" name="Group 171"/>
                <p:cNvGrpSpPr/>
                <p:nvPr/>
              </p:nvGrpSpPr>
              <p:grpSpPr>
                <a:xfrm>
                  <a:off x="1530791" y="5718487"/>
                  <a:ext cx="469645" cy="337019"/>
                  <a:chOff x="1972668" y="5793151"/>
                  <a:chExt cx="1003518" cy="720129"/>
                </a:xfrm>
              </p:grpSpPr>
              <p:pic>
                <p:nvPicPr>
                  <p:cNvPr id="173" name="Picture 172"/>
                  <p:cNvPicPr>
                    <a:picLocks noChangeAspect="1"/>
                  </p:cNvPicPr>
                  <p:nvPr/>
                </p:nvPicPr>
                <p:blipFill>
                  <a:blip r:embed="rId7"/>
                  <a:stretch>
                    <a:fillRect/>
                  </a:stretch>
                </p:blipFill>
                <p:spPr>
                  <a:xfrm>
                    <a:off x="1972668" y="5793151"/>
                    <a:ext cx="1003518" cy="720129"/>
                  </a:xfrm>
                  <a:prstGeom prst="rect">
                    <a:avLst/>
                  </a:prstGeom>
                </p:spPr>
              </p:pic>
              <p:pic>
                <p:nvPicPr>
                  <p:cNvPr id="174" name="Picture 173"/>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37" name="Group 136"/>
              <p:cNvGrpSpPr/>
              <p:nvPr/>
            </p:nvGrpSpPr>
            <p:grpSpPr>
              <a:xfrm>
                <a:off x="5651848" y="5152530"/>
                <a:ext cx="476031" cy="348497"/>
                <a:chOff x="2436437" y="5804238"/>
                <a:chExt cx="534863" cy="391567"/>
              </a:xfrm>
            </p:grpSpPr>
            <p:grpSp>
              <p:nvGrpSpPr>
                <p:cNvPr id="156" name="Group 4"/>
                <p:cNvGrpSpPr>
                  <a:grpSpLocks noChangeAspect="1"/>
                </p:cNvGrpSpPr>
                <p:nvPr/>
              </p:nvGrpSpPr>
              <p:grpSpPr bwMode="auto">
                <a:xfrm>
                  <a:off x="2436437" y="5804238"/>
                  <a:ext cx="468313" cy="336550"/>
                  <a:chOff x="1758" y="3702"/>
                  <a:chExt cx="295" cy="212"/>
                </a:xfrm>
              </p:grpSpPr>
              <p:sp>
                <p:nvSpPr>
                  <p:cNvPr id="165"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2502987" y="5859255"/>
                  <a:ext cx="468313" cy="336550"/>
                  <a:chOff x="2790825" y="5876925"/>
                  <a:chExt cx="468313" cy="336550"/>
                </a:xfrm>
              </p:grpSpPr>
              <p:grpSp>
                <p:nvGrpSpPr>
                  <p:cNvPr id="158" name="Group 4"/>
                  <p:cNvGrpSpPr>
                    <a:grpSpLocks noChangeAspect="1"/>
                  </p:cNvGrpSpPr>
                  <p:nvPr/>
                </p:nvGrpSpPr>
                <p:grpSpPr bwMode="auto">
                  <a:xfrm>
                    <a:off x="2790825" y="5876925"/>
                    <a:ext cx="468313" cy="336550"/>
                    <a:chOff x="1758" y="3702"/>
                    <a:chExt cx="295" cy="212"/>
                  </a:xfrm>
                </p:grpSpPr>
                <p:sp>
                  <p:nvSpPr>
                    <p:cNvPr id="160"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59" name="Picture 158"/>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8" name="Group 137"/>
              <p:cNvGrpSpPr/>
              <p:nvPr/>
            </p:nvGrpSpPr>
            <p:grpSpPr>
              <a:xfrm>
                <a:off x="4475442" y="5152530"/>
                <a:ext cx="343943" cy="341220"/>
                <a:chOff x="1200954" y="5961729"/>
                <a:chExt cx="343943" cy="341220"/>
              </a:xfrm>
            </p:grpSpPr>
            <p:sp>
              <p:nvSpPr>
                <p:cNvPr id="153" name="Rectangle 152"/>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39" name="Picture 138"/>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40" name="Picture 139"/>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41" name="Group 140"/>
              <p:cNvGrpSpPr/>
              <p:nvPr/>
            </p:nvGrpSpPr>
            <p:grpSpPr>
              <a:xfrm>
                <a:off x="4396007" y="4060934"/>
                <a:ext cx="1201668" cy="556042"/>
                <a:chOff x="10004567" y="4052190"/>
                <a:chExt cx="1276844" cy="590828"/>
              </a:xfrm>
            </p:grpSpPr>
            <p:pic>
              <p:nvPicPr>
                <p:cNvPr id="151" name="Picture 150"/>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152" name="Picture 151"/>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42" name="Elbow Connector 760"/>
              <p:cNvCxnSpPr>
                <a:stCxn id="182" idx="3"/>
                <a:endCxn id="140"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3" name="Elbow Connector 760"/>
              <p:cNvCxnSpPr>
                <a:stCxn id="146" idx="2"/>
                <a:endCxn id="177"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4" name="Elbow Connector 760"/>
              <p:cNvCxnSpPr>
                <a:stCxn id="182" idx="2"/>
                <a:endCxn id="151"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 name="Elbow Connector 760"/>
              <p:cNvCxnSpPr>
                <a:stCxn id="182" idx="2"/>
                <a:endCxn id="152"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3"/>
              <a:stretch>
                <a:fillRect/>
              </a:stretch>
            </p:blipFill>
            <p:spPr>
              <a:xfrm>
                <a:off x="5659173" y="4634389"/>
                <a:ext cx="219824" cy="119200"/>
              </a:xfrm>
              <a:prstGeom prst="rect">
                <a:avLst/>
              </a:prstGeom>
            </p:spPr>
          </p:pic>
          <p:cxnSp>
            <p:nvCxnSpPr>
              <p:cNvPr id="147" name="Elbow Connector 760"/>
              <p:cNvCxnSpPr>
                <a:stCxn id="153" idx="0"/>
                <a:endCxn id="146"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8" name="Elbow Connector 760"/>
              <p:cNvCxnSpPr>
                <a:stCxn id="179" idx="0"/>
                <a:endCxn id="146"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9" name="Elbow Connector 760"/>
              <p:cNvCxnSpPr>
                <a:endCxn id="146"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0" name="Picture 149"/>
              <p:cNvPicPr>
                <a:picLocks noChangeAspect="1"/>
              </p:cNvPicPr>
              <p:nvPr/>
            </p:nvPicPr>
            <p:blipFill>
              <a:blip r:embed="rId3"/>
              <a:stretch>
                <a:fillRect/>
              </a:stretch>
            </p:blipFill>
            <p:spPr>
              <a:xfrm>
                <a:off x="5671702" y="4944545"/>
                <a:ext cx="219824" cy="119200"/>
              </a:xfrm>
              <a:prstGeom prst="rect">
                <a:avLst/>
              </a:prstGeom>
            </p:spPr>
          </p:pic>
        </p:grpSp>
        <p:grpSp>
          <p:nvGrpSpPr>
            <p:cNvPr id="185" name="Group 184"/>
            <p:cNvGrpSpPr/>
            <p:nvPr/>
          </p:nvGrpSpPr>
          <p:grpSpPr>
            <a:xfrm>
              <a:off x="8265140" y="4804870"/>
              <a:ext cx="1276599" cy="888411"/>
              <a:chOff x="4246264" y="3635180"/>
              <a:chExt cx="3029667" cy="2108406"/>
            </a:xfrm>
          </p:grpSpPr>
          <p:grpSp>
            <p:nvGrpSpPr>
              <p:cNvPr id="186" name="Group 185"/>
              <p:cNvGrpSpPr/>
              <p:nvPr/>
            </p:nvGrpSpPr>
            <p:grpSpPr>
              <a:xfrm>
                <a:off x="4246264" y="3635180"/>
                <a:ext cx="3029667" cy="2108406"/>
                <a:chOff x="1367129" y="4130361"/>
                <a:chExt cx="3029667" cy="2108406"/>
              </a:xfrm>
            </p:grpSpPr>
            <p:sp>
              <p:nvSpPr>
                <p:cNvPr id="234" name="Rectangle 23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35" name="Picture 234"/>
                <p:cNvPicPr>
                  <a:picLocks noChangeAspect="1"/>
                </p:cNvPicPr>
                <p:nvPr/>
              </p:nvPicPr>
              <p:blipFill>
                <a:blip r:embed="rId3"/>
                <a:stretch>
                  <a:fillRect/>
                </a:stretch>
              </p:blipFill>
              <p:spPr>
                <a:xfrm>
                  <a:off x="2772050" y="4372036"/>
                  <a:ext cx="219824" cy="119200"/>
                </a:xfrm>
                <a:prstGeom prst="rect">
                  <a:avLst/>
                </a:prstGeom>
              </p:spPr>
            </p:pic>
            <p:pic>
              <p:nvPicPr>
                <p:cNvPr id="236" name="Picture 235"/>
                <p:cNvPicPr>
                  <a:picLocks noChangeAspect="1"/>
                </p:cNvPicPr>
                <p:nvPr/>
              </p:nvPicPr>
              <p:blipFill>
                <a:blip r:embed="rId4"/>
                <a:stretch>
                  <a:fillRect/>
                </a:stretch>
              </p:blipFill>
              <p:spPr>
                <a:xfrm>
                  <a:off x="2785526" y="4130361"/>
                  <a:ext cx="192873" cy="166387"/>
                </a:xfrm>
                <a:prstGeom prst="rect">
                  <a:avLst/>
                </a:prstGeom>
              </p:spPr>
            </p:pic>
            <p:cxnSp>
              <p:nvCxnSpPr>
                <p:cNvPr id="237" name="Straight Connector 236"/>
                <p:cNvCxnSpPr>
                  <a:stCxn id="236" idx="2"/>
                  <a:endCxn id="23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87" name="Elbow Connector 760"/>
              <p:cNvCxnSpPr>
                <a:stCxn id="235" idx="2"/>
                <a:endCxn id="192"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8" name="Group 187"/>
              <p:cNvGrpSpPr>
                <a:grpSpLocks noChangeAspect="1"/>
              </p:cNvGrpSpPr>
              <p:nvPr/>
            </p:nvGrpSpPr>
            <p:grpSpPr>
              <a:xfrm>
                <a:off x="4978009" y="5152530"/>
                <a:ext cx="408637" cy="314345"/>
                <a:chOff x="10788170" y="2647113"/>
                <a:chExt cx="815784" cy="604054"/>
              </a:xfrm>
            </p:grpSpPr>
            <p:pic>
              <p:nvPicPr>
                <p:cNvPr id="232" name="Picture 231"/>
                <p:cNvPicPr>
                  <a:picLocks noChangeAspect="1"/>
                </p:cNvPicPr>
                <p:nvPr/>
              </p:nvPicPr>
              <p:blipFill>
                <a:blip r:embed="rId5"/>
                <a:stretch>
                  <a:fillRect/>
                </a:stretch>
              </p:blipFill>
              <p:spPr>
                <a:xfrm>
                  <a:off x="10788170" y="2647113"/>
                  <a:ext cx="815784" cy="604054"/>
                </a:xfrm>
                <a:prstGeom prst="rect">
                  <a:avLst/>
                </a:prstGeom>
              </p:spPr>
            </p:pic>
            <p:pic>
              <p:nvPicPr>
                <p:cNvPr id="233" name="Picture 232"/>
                <p:cNvPicPr>
                  <a:picLocks noChangeAspect="1"/>
                </p:cNvPicPr>
                <p:nvPr/>
              </p:nvPicPr>
              <p:blipFill>
                <a:blip r:embed="rId6"/>
                <a:stretch>
                  <a:fillRect/>
                </a:stretch>
              </p:blipFill>
              <p:spPr>
                <a:xfrm>
                  <a:off x="11085436" y="2746695"/>
                  <a:ext cx="221253" cy="272686"/>
                </a:xfrm>
                <a:prstGeom prst="rect">
                  <a:avLst/>
                </a:prstGeom>
              </p:spPr>
            </p:pic>
          </p:grpSp>
          <p:grpSp>
            <p:nvGrpSpPr>
              <p:cNvPr id="189" name="Group 188"/>
              <p:cNvGrpSpPr/>
              <p:nvPr/>
            </p:nvGrpSpPr>
            <p:grpSpPr>
              <a:xfrm>
                <a:off x="6566045" y="5152530"/>
                <a:ext cx="537999" cy="401022"/>
                <a:chOff x="1395946" y="5604922"/>
                <a:chExt cx="604490" cy="450584"/>
              </a:xfrm>
            </p:grpSpPr>
            <p:grpSp>
              <p:nvGrpSpPr>
                <p:cNvPr id="223" name="Group 222"/>
                <p:cNvGrpSpPr/>
                <p:nvPr/>
              </p:nvGrpSpPr>
              <p:grpSpPr>
                <a:xfrm>
                  <a:off x="1395946" y="5604922"/>
                  <a:ext cx="469645" cy="337019"/>
                  <a:chOff x="1972668" y="5793151"/>
                  <a:chExt cx="1003518" cy="720129"/>
                </a:xfrm>
              </p:grpSpPr>
              <p:pic>
                <p:nvPicPr>
                  <p:cNvPr id="230" name="Picture 229"/>
                  <p:cNvPicPr>
                    <a:picLocks noChangeAspect="1"/>
                  </p:cNvPicPr>
                  <p:nvPr/>
                </p:nvPicPr>
                <p:blipFill>
                  <a:blip r:embed="rId7"/>
                  <a:stretch>
                    <a:fillRect/>
                  </a:stretch>
                </p:blipFill>
                <p:spPr>
                  <a:xfrm>
                    <a:off x="1972668" y="5793151"/>
                    <a:ext cx="1003518" cy="720129"/>
                  </a:xfrm>
                  <a:prstGeom prst="rect">
                    <a:avLst/>
                  </a:prstGeom>
                </p:spPr>
              </p:pic>
              <p:pic>
                <p:nvPicPr>
                  <p:cNvPr id="231" name="Picture 230"/>
                  <p:cNvPicPr>
                    <a:picLocks noChangeAspect="1"/>
                  </p:cNvPicPr>
                  <p:nvPr/>
                </p:nvPicPr>
                <p:blipFill>
                  <a:blip r:embed="rId8"/>
                  <a:stretch>
                    <a:fillRect/>
                  </a:stretch>
                </p:blipFill>
                <p:spPr>
                  <a:xfrm>
                    <a:off x="2333397" y="5962056"/>
                    <a:ext cx="281157" cy="276848"/>
                  </a:xfrm>
                  <a:prstGeom prst="rect">
                    <a:avLst/>
                  </a:prstGeom>
                </p:spPr>
              </p:pic>
            </p:grpSp>
            <p:grpSp>
              <p:nvGrpSpPr>
                <p:cNvPr id="224" name="Group 223"/>
                <p:cNvGrpSpPr/>
                <p:nvPr/>
              </p:nvGrpSpPr>
              <p:grpSpPr>
                <a:xfrm>
                  <a:off x="1463369" y="5661705"/>
                  <a:ext cx="469645" cy="337019"/>
                  <a:chOff x="1972668" y="5793151"/>
                  <a:chExt cx="1003518" cy="720129"/>
                </a:xfrm>
              </p:grpSpPr>
              <p:pic>
                <p:nvPicPr>
                  <p:cNvPr id="228" name="Picture 227"/>
                  <p:cNvPicPr>
                    <a:picLocks noChangeAspect="1"/>
                  </p:cNvPicPr>
                  <p:nvPr/>
                </p:nvPicPr>
                <p:blipFill>
                  <a:blip r:embed="rId7"/>
                  <a:stretch>
                    <a:fillRect/>
                  </a:stretch>
                </p:blipFill>
                <p:spPr>
                  <a:xfrm>
                    <a:off x="1972668" y="5793151"/>
                    <a:ext cx="1003518" cy="720129"/>
                  </a:xfrm>
                  <a:prstGeom prst="rect">
                    <a:avLst/>
                  </a:prstGeom>
                </p:spPr>
              </p:pic>
              <p:pic>
                <p:nvPicPr>
                  <p:cNvPr id="229" name="Picture 228"/>
                  <p:cNvPicPr>
                    <a:picLocks noChangeAspect="1"/>
                  </p:cNvPicPr>
                  <p:nvPr/>
                </p:nvPicPr>
                <p:blipFill>
                  <a:blip r:embed="rId8"/>
                  <a:stretch>
                    <a:fillRect/>
                  </a:stretch>
                </p:blipFill>
                <p:spPr>
                  <a:xfrm>
                    <a:off x="2333397" y="5962056"/>
                    <a:ext cx="281157" cy="276848"/>
                  </a:xfrm>
                  <a:prstGeom prst="rect">
                    <a:avLst/>
                  </a:prstGeom>
                </p:spPr>
              </p:pic>
            </p:grpSp>
            <p:grpSp>
              <p:nvGrpSpPr>
                <p:cNvPr id="225" name="Group 224"/>
                <p:cNvGrpSpPr/>
                <p:nvPr/>
              </p:nvGrpSpPr>
              <p:grpSpPr>
                <a:xfrm>
                  <a:off x="1530791" y="5718487"/>
                  <a:ext cx="469645" cy="337019"/>
                  <a:chOff x="1972668" y="5793151"/>
                  <a:chExt cx="1003518" cy="720129"/>
                </a:xfrm>
              </p:grpSpPr>
              <p:pic>
                <p:nvPicPr>
                  <p:cNvPr id="226" name="Picture 225"/>
                  <p:cNvPicPr>
                    <a:picLocks noChangeAspect="1"/>
                  </p:cNvPicPr>
                  <p:nvPr/>
                </p:nvPicPr>
                <p:blipFill>
                  <a:blip r:embed="rId7"/>
                  <a:stretch>
                    <a:fillRect/>
                  </a:stretch>
                </p:blipFill>
                <p:spPr>
                  <a:xfrm>
                    <a:off x="1972668" y="5793151"/>
                    <a:ext cx="1003518" cy="720129"/>
                  </a:xfrm>
                  <a:prstGeom prst="rect">
                    <a:avLst/>
                  </a:prstGeom>
                </p:spPr>
              </p:pic>
              <p:pic>
                <p:nvPicPr>
                  <p:cNvPr id="227" name="Picture 22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90" name="Group 189"/>
              <p:cNvGrpSpPr/>
              <p:nvPr/>
            </p:nvGrpSpPr>
            <p:grpSpPr>
              <a:xfrm>
                <a:off x="5651848" y="5152530"/>
                <a:ext cx="476031" cy="348497"/>
                <a:chOff x="2436437" y="5804238"/>
                <a:chExt cx="534863" cy="391567"/>
              </a:xfrm>
            </p:grpSpPr>
            <p:grpSp>
              <p:nvGrpSpPr>
                <p:cNvPr id="209" name="Group 4"/>
                <p:cNvGrpSpPr>
                  <a:grpSpLocks noChangeAspect="1"/>
                </p:cNvGrpSpPr>
                <p:nvPr/>
              </p:nvGrpSpPr>
              <p:grpSpPr bwMode="auto">
                <a:xfrm>
                  <a:off x="2436437" y="5804238"/>
                  <a:ext cx="468313" cy="336550"/>
                  <a:chOff x="1758" y="3702"/>
                  <a:chExt cx="295" cy="212"/>
                </a:xfrm>
              </p:grpSpPr>
              <p:sp>
                <p:nvSpPr>
                  <p:cNvPr id="218"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0" name="Group 209"/>
                <p:cNvGrpSpPr/>
                <p:nvPr/>
              </p:nvGrpSpPr>
              <p:grpSpPr>
                <a:xfrm>
                  <a:off x="2502987" y="5859255"/>
                  <a:ext cx="468313" cy="336550"/>
                  <a:chOff x="2790825" y="5876925"/>
                  <a:chExt cx="468313" cy="336550"/>
                </a:xfrm>
              </p:grpSpPr>
              <p:grpSp>
                <p:nvGrpSpPr>
                  <p:cNvPr id="211" name="Group 4"/>
                  <p:cNvGrpSpPr>
                    <a:grpSpLocks noChangeAspect="1"/>
                  </p:cNvGrpSpPr>
                  <p:nvPr/>
                </p:nvGrpSpPr>
                <p:grpSpPr bwMode="auto">
                  <a:xfrm>
                    <a:off x="2790825" y="5876925"/>
                    <a:ext cx="468313" cy="336550"/>
                    <a:chOff x="1758" y="3702"/>
                    <a:chExt cx="295" cy="212"/>
                  </a:xfrm>
                </p:grpSpPr>
                <p:sp>
                  <p:nvSpPr>
                    <p:cNvPr id="213"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12" name="Picture 211"/>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91" name="Group 190"/>
              <p:cNvGrpSpPr/>
              <p:nvPr/>
            </p:nvGrpSpPr>
            <p:grpSpPr>
              <a:xfrm>
                <a:off x="4475442" y="5152530"/>
                <a:ext cx="343943" cy="341220"/>
                <a:chOff x="1200954" y="5961729"/>
                <a:chExt cx="343943" cy="341220"/>
              </a:xfrm>
            </p:grpSpPr>
            <p:sp>
              <p:nvSpPr>
                <p:cNvPr id="206" name="Rectangle 20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92" name="Picture 191"/>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93" name="Picture 192"/>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94" name="Group 193"/>
              <p:cNvGrpSpPr/>
              <p:nvPr/>
            </p:nvGrpSpPr>
            <p:grpSpPr>
              <a:xfrm>
                <a:off x="4396007" y="4060934"/>
                <a:ext cx="1201668" cy="556042"/>
                <a:chOff x="10004567" y="4052190"/>
                <a:chExt cx="1276844" cy="590828"/>
              </a:xfrm>
            </p:grpSpPr>
            <p:pic>
              <p:nvPicPr>
                <p:cNvPr id="204" name="Picture 203"/>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05" name="Picture 204"/>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95" name="Elbow Connector 760"/>
              <p:cNvCxnSpPr>
                <a:stCxn id="235" idx="3"/>
                <a:endCxn id="193"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6" name="Elbow Connector 760"/>
              <p:cNvCxnSpPr>
                <a:stCxn id="199" idx="2"/>
                <a:endCxn id="230"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Elbow Connector 760"/>
              <p:cNvCxnSpPr>
                <a:stCxn id="235" idx="2"/>
                <a:endCxn id="204"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8" name="Elbow Connector 760"/>
              <p:cNvCxnSpPr>
                <a:stCxn id="235" idx="2"/>
                <a:endCxn id="205"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99" name="Picture 198"/>
              <p:cNvPicPr>
                <a:picLocks noChangeAspect="1"/>
              </p:cNvPicPr>
              <p:nvPr/>
            </p:nvPicPr>
            <p:blipFill>
              <a:blip r:embed="rId3"/>
              <a:stretch>
                <a:fillRect/>
              </a:stretch>
            </p:blipFill>
            <p:spPr>
              <a:xfrm>
                <a:off x="5659173" y="4634389"/>
                <a:ext cx="219824" cy="119200"/>
              </a:xfrm>
              <a:prstGeom prst="rect">
                <a:avLst/>
              </a:prstGeom>
            </p:spPr>
          </p:pic>
          <p:cxnSp>
            <p:nvCxnSpPr>
              <p:cNvPr id="200" name="Elbow Connector 760"/>
              <p:cNvCxnSpPr>
                <a:stCxn id="206" idx="0"/>
                <a:endCxn id="199"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1" name="Elbow Connector 760"/>
              <p:cNvCxnSpPr>
                <a:stCxn id="232" idx="0"/>
                <a:endCxn id="199"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2" name="Elbow Connector 760"/>
              <p:cNvCxnSpPr>
                <a:endCxn id="199"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3" name="Picture 202"/>
              <p:cNvPicPr>
                <a:picLocks noChangeAspect="1"/>
              </p:cNvPicPr>
              <p:nvPr/>
            </p:nvPicPr>
            <p:blipFill>
              <a:blip r:embed="rId3"/>
              <a:stretch>
                <a:fillRect/>
              </a:stretch>
            </p:blipFill>
            <p:spPr>
              <a:xfrm>
                <a:off x="5671702" y="4944545"/>
                <a:ext cx="219824" cy="119200"/>
              </a:xfrm>
              <a:prstGeom prst="rect">
                <a:avLst/>
              </a:prstGeom>
            </p:spPr>
          </p:pic>
        </p:grpSp>
        <p:grpSp>
          <p:nvGrpSpPr>
            <p:cNvPr id="238" name="Group 237"/>
            <p:cNvGrpSpPr/>
            <p:nvPr/>
          </p:nvGrpSpPr>
          <p:grpSpPr>
            <a:xfrm>
              <a:off x="8417540" y="4957270"/>
              <a:ext cx="1276599" cy="888411"/>
              <a:chOff x="4246264" y="3635180"/>
              <a:chExt cx="3029667" cy="2108406"/>
            </a:xfrm>
          </p:grpSpPr>
          <p:grpSp>
            <p:nvGrpSpPr>
              <p:cNvPr id="239" name="Group 238"/>
              <p:cNvGrpSpPr/>
              <p:nvPr/>
            </p:nvGrpSpPr>
            <p:grpSpPr>
              <a:xfrm>
                <a:off x="4246264" y="3635180"/>
                <a:ext cx="3029667" cy="2108406"/>
                <a:chOff x="1367129" y="4130361"/>
                <a:chExt cx="3029667" cy="2108406"/>
              </a:xfrm>
            </p:grpSpPr>
            <p:sp>
              <p:nvSpPr>
                <p:cNvPr id="287" name="Rectangle 286"/>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88" name="Picture 287"/>
                <p:cNvPicPr>
                  <a:picLocks noChangeAspect="1"/>
                </p:cNvPicPr>
                <p:nvPr/>
              </p:nvPicPr>
              <p:blipFill>
                <a:blip r:embed="rId3"/>
                <a:stretch>
                  <a:fillRect/>
                </a:stretch>
              </p:blipFill>
              <p:spPr>
                <a:xfrm>
                  <a:off x="2772050" y="4372036"/>
                  <a:ext cx="219824" cy="119200"/>
                </a:xfrm>
                <a:prstGeom prst="rect">
                  <a:avLst/>
                </a:prstGeom>
              </p:spPr>
            </p:pic>
            <p:pic>
              <p:nvPicPr>
                <p:cNvPr id="289" name="Picture 288"/>
                <p:cNvPicPr>
                  <a:picLocks noChangeAspect="1"/>
                </p:cNvPicPr>
                <p:nvPr/>
              </p:nvPicPr>
              <p:blipFill>
                <a:blip r:embed="rId4"/>
                <a:stretch>
                  <a:fillRect/>
                </a:stretch>
              </p:blipFill>
              <p:spPr>
                <a:xfrm>
                  <a:off x="2785526" y="4130361"/>
                  <a:ext cx="192873" cy="166387"/>
                </a:xfrm>
                <a:prstGeom prst="rect">
                  <a:avLst/>
                </a:prstGeom>
              </p:spPr>
            </p:pic>
            <p:cxnSp>
              <p:nvCxnSpPr>
                <p:cNvPr id="290" name="Straight Connector 289"/>
                <p:cNvCxnSpPr>
                  <a:stCxn id="289" idx="2"/>
                  <a:endCxn id="288"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40" name="Elbow Connector 760"/>
              <p:cNvCxnSpPr>
                <a:stCxn id="288" idx="2"/>
                <a:endCxn id="245"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41" name="Group 240"/>
              <p:cNvGrpSpPr>
                <a:grpSpLocks noChangeAspect="1"/>
              </p:cNvGrpSpPr>
              <p:nvPr/>
            </p:nvGrpSpPr>
            <p:grpSpPr>
              <a:xfrm>
                <a:off x="4978009" y="5152530"/>
                <a:ext cx="408637" cy="314345"/>
                <a:chOff x="10788170" y="2647113"/>
                <a:chExt cx="815784" cy="604054"/>
              </a:xfrm>
            </p:grpSpPr>
            <p:pic>
              <p:nvPicPr>
                <p:cNvPr id="285" name="Picture 284"/>
                <p:cNvPicPr>
                  <a:picLocks noChangeAspect="1"/>
                </p:cNvPicPr>
                <p:nvPr/>
              </p:nvPicPr>
              <p:blipFill>
                <a:blip r:embed="rId5"/>
                <a:stretch>
                  <a:fillRect/>
                </a:stretch>
              </p:blipFill>
              <p:spPr>
                <a:xfrm>
                  <a:off x="10788170" y="2647113"/>
                  <a:ext cx="815784" cy="604054"/>
                </a:xfrm>
                <a:prstGeom prst="rect">
                  <a:avLst/>
                </a:prstGeom>
              </p:spPr>
            </p:pic>
            <p:pic>
              <p:nvPicPr>
                <p:cNvPr id="286" name="Picture 285"/>
                <p:cNvPicPr>
                  <a:picLocks noChangeAspect="1"/>
                </p:cNvPicPr>
                <p:nvPr/>
              </p:nvPicPr>
              <p:blipFill>
                <a:blip r:embed="rId6"/>
                <a:stretch>
                  <a:fillRect/>
                </a:stretch>
              </p:blipFill>
              <p:spPr>
                <a:xfrm>
                  <a:off x="11085436" y="2746695"/>
                  <a:ext cx="221253" cy="272686"/>
                </a:xfrm>
                <a:prstGeom prst="rect">
                  <a:avLst/>
                </a:prstGeom>
              </p:spPr>
            </p:pic>
          </p:grpSp>
          <p:grpSp>
            <p:nvGrpSpPr>
              <p:cNvPr id="242" name="Group 241"/>
              <p:cNvGrpSpPr/>
              <p:nvPr/>
            </p:nvGrpSpPr>
            <p:grpSpPr>
              <a:xfrm>
                <a:off x="6566045" y="5152530"/>
                <a:ext cx="537999" cy="401022"/>
                <a:chOff x="1395946" y="5604922"/>
                <a:chExt cx="604490" cy="450584"/>
              </a:xfrm>
            </p:grpSpPr>
            <p:grpSp>
              <p:nvGrpSpPr>
                <p:cNvPr id="276" name="Group 275"/>
                <p:cNvGrpSpPr/>
                <p:nvPr/>
              </p:nvGrpSpPr>
              <p:grpSpPr>
                <a:xfrm>
                  <a:off x="1395946" y="5604922"/>
                  <a:ext cx="469645" cy="337019"/>
                  <a:chOff x="1972668" y="5793151"/>
                  <a:chExt cx="1003518" cy="720129"/>
                </a:xfrm>
              </p:grpSpPr>
              <p:pic>
                <p:nvPicPr>
                  <p:cNvPr id="283" name="Picture 282"/>
                  <p:cNvPicPr>
                    <a:picLocks noChangeAspect="1"/>
                  </p:cNvPicPr>
                  <p:nvPr/>
                </p:nvPicPr>
                <p:blipFill>
                  <a:blip r:embed="rId7"/>
                  <a:stretch>
                    <a:fillRect/>
                  </a:stretch>
                </p:blipFill>
                <p:spPr>
                  <a:xfrm>
                    <a:off x="1972668" y="5793151"/>
                    <a:ext cx="1003518" cy="720129"/>
                  </a:xfrm>
                  <a:prstGeom prst="rect">
                    <a:avLst/>
                  </a:prstGeom>
                </p:spPr>
              </p:pic>
              <p:pic>
                <p:nvPicPr>
                  <p:cNvPr id="284" name="Picture 283"/>
                  <p:cNvPicPr>
                    <a:picLocks noChangeAspect="1"/>
                  </p:cNvPicPr>
                  <p:nvPr/>
                </p:nvPicPr>
                <p:blipFill>
                  <a:blip r:embed="rId8"/>
                  <a:stretch>
                    <a:fillRect/>
                  </a:stretch>
                </p:blipFill>
                <p:spPr>
                  <a:xfrm>
                    <a:off x="2333397" y="5962056"/>
                    <a:ext cx="281157" cy="276848"/>
                  </a:xfrm>
                  <a:prstGeom prst="rect">
                    <a:avLst/>
                  </a:prstGeom>
                </p:spPr>
              </p:pic>
            </p:grpSp>
            <p:grpSp>
              <p:nvGrpSpPr>
                <p:cNvPr id="277" name="Group 276"/>
                <p:cNvGrpSpPr/>
                <p:nvPr/>
              </p:nvGrpSpPr>
              <p:grpSpPr>
                <a:xfrm>
                  <a:off x="1463369" y="5661705"/>
                  <a:ext cx="469645" cy="337019"/>
                  <a:chOff x="1972668" y="5793151"/>
                  <a:chExt cx="1003518" cy="720129"/>
                </a:xfrm>
              </p:grpSpPr>
              <p:pic>
                <p:nvPicPr>
                  <p:cNvPr id="281" name="Picture 280"/>
                  <p:cNvPicPr>
                    <a:picLocks noChangeAspect="1"/>
                  </p:cNvPicPr>
                  <p:nvPr/>
                </p:nvPicPr>
                <p:blipFill>
                  <a:blip r:embed="rId7"/>
                  <a:stretch>
                    <a:fillRect/>
                  </a:stretch>
                </p:blipFill>
                <p:spPr>
                  <a:xfrm>
                    <a:off x="1972668" y="5793151"/>
                    <a:ext cx="1003518" cy="720129"/>
                  </a:xfrm>
                  <a:prstGeom prst="rect">
                    <a:avLst/>
                  </a:prstGeom>
                </p:spPr>
              </p:pic>
              <p:pic>
                <p:nvPicPr>
                  <p:cNvPr id="282" name="Picture 281"/>
                  <p:cNvPicPr>
                    <a:picLocks noChangeAspect="1"/>
                  </p:cNvPicPr>
                  <p:nvPr/>
                </p:nvPicPr>
                <p:blipFill>
                  <a:blip r:embed="rId8"/>
                  <a:stretch>
                    <a:fillRect/>
                  </a:stretch>
                </p:blipFill>
                <p:spPr>
                  <a:xfrm>
                    <a:off x="2333397" y="5962056"/>
                    <a:ext cx="281157" cy="276848"/>
                  </a:xfrm>
                  <a:prstGeom prst="rect">
                    <a:avLst/>
                  </a:prstGeom>
                </p:spPr>
              </p:pic>
            </p:grpSp>
            <p:grpSp>
              <p:nvGrpSpPr>
                <p:cNvPr id="278" name="Group 277"/>
                <p:cNvGrpSpPr/>
                <p:nvPr/>
              </p:nvGrpSpPr>
              <p:grpSpPr>
                <a:xfrm>
                  <a:off x="1530791" y="5718487"/>
                  <a:ext cx="469645" cy="337019"/>
                  <a:chOff x="1972668" y="5793151"/>
                  <a:chExt cx="1003518" cy="720129"/>
                </a:xfrm>
              </p:grpSpPr>
              <p:pic>
                <p:nvPicPr>
                  <p:cNvPr id="279" name="Picture 278"/>
                  <p:cNvPicPr>
                    <a:picLocks noChangeAspect="1"/>
                  </p:cNvPicPr>
                  <p:nvPr/>
                </p:nvPicPr>
                <p:blipFill>
                  <a:blip r:embed="rId7"/>
                  <a:stretch>
                    <a:fillRect/>
                  </a:stretch>
                </p:blipFill>
                <p:spPr>
                  <a:xfrm>
                    <a:off x="1972668" y="5793151"/>
                    <a:ext cx="1003518" cy="720129"/>
                  </a:xfrm>
                  <a:prstGeom prst="rect">
                    <a:avLst/>
                  </a:prstGeom>
                </p:spPr>
              </p:pic>
              <p:pic>
                <p:nvPicPr>
                  <p:cNvPr id="280" name="Picture 279"/>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3" name="Group 242"/>
              <p:cNvGrpSpPr/>
              <p:nvPr/>
            </p:nvGrpSpPr>
            <p:grpSpPr>
              <a:xfrm>
                <a:off x="5651848" y="5152530"/>
                <a:ext cx="476031" cy="348497"/>
                <a:chOff x="2436437" y="5804238"/>
                <a:chExt cx="534863" cy="391567"/>
              </a:xfrm>
            </p:grpSpPr>
            <p:grpSp>
              <p:nvGrpSpPr>
                <p:cNvPr id="262" name="Group 4"/>
                <p:cNvGrpSpPr>
                  <a:grpSpLocks noChangeAspect="1"/>
                </p:cNvGrpSpPr>
                <p:nvPr/>
              </p:nvGrpSpPr>
              <p:grpSpPr bwMode="auto">
                <a:xfrm>
                  <a:off x="2436437" y="5804238"/>
                  <a:ext cx="468313" cy="336550"/>
                  <a:chOff x="1758" y="3702"/>
                  <a:chExt cx="295" cy="212"/>
                </a:xfrm>
              </p:grpSpPr>
              <p:sp>
                <p:nvSpPr>
                  <p:cNvPr id="27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3" name="Group 262"/>
                <p:cNvGrpSpPr/>
                <p:nvPr/>
              </p:nvGrpSpPr>
              <p:grpSpPr>
                <a:xfrm>
                  <a:off x="2502987" y="5859255"/>
                  <a:ext cx="468313" cy="336550"/>
                  <a:chOff x="2790825" y="5876925"/>
                  <a:chExt cx="468313" cy="336550"/>
                </a:xfrm>
              </p:grpSpPr>
              <p:grpSp>
                <p:nvGrpSpPr>
                  <p:cNvPr id="264" name="Group 4"/>
                  <p:cNvGrpSpPr>
                    <a:grpSpLocks noChangeAspect="1"/>
                  </p:cNvGrpSpPr>
                  <p:nvPr/>
                </p:nvGrpSpPr>
                <p:grpSpPr bwMode="auto">
                  <a:xfrm>
                    <a:off x="2790825" y="5876925"/>
                    <a:ext cx="468313" cy="336550"/>
                    <a:chOff x="1758" y="3702"/>
                    <a:chExt cx="295" cy="212"/>
                  </a:xfrm>
                </p:grpSpPr>
                <p:sp>
                  <p:nvSpPr>
                    <p:cNvPr id="26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5" name="Picture 264"/>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44" name="Group 243"/>
              <p:cNvGrpSpPr/>
              <p:nvPr/>
            </p:nvGrpSpPr>
            <p:grpSpPr>
              <a:xfrm>
                <a:off x="4475442" y="5152530"/>
                <a:ext cx="343943" cy="341220"/>
                <a:chOff x="1200954" y="5961729"/>
                <a:chExt cx="343943" cy="341220"/>
              </a:xfrm>
            </p:grpSpPr>
            <p:sp>
              <p:nvSpPr>
                <p:cNvPr id="259" name="Rectangle 258"/>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0"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45" name="Picture 244"/>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46" name="Picture 245"/>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247" name="Group 246"/>
              <p:cNvGrpSpPr/>
              <p:nvPr/>
            </p:nvGrpSpPr>
            <p:grpSpPr>
              <a:xfrm>
                <a:off x="4396007" y="4060934"/>
                <a:ext cx="1201668" cy="556042"/>
                <a:chOff x="10004567" y="4052190"/>
                <a:chExt cx="1276844" cy="590828"/>
              </a:xfrm>
            </p:grpSpPr>
            <p:pic>
              <p:nvPicPr>
                <p:cNvPr id="257" name="Picture 256"/>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58" name="Picture 257"/>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248" name="Elbow Connector 760"/>
              <p:cNvCxnSpPr>
                <a:stCxn id="288" idx="3"/>
                <a:endCxn id="246"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9" name="Elbow Connector 760"/>
              <p:cNvCxnSpPr>
                <a:stCxn id="252" idx="2"/>
                <a:endCxn id="283"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0" name="Elbow Connector 760"/>
              <p:cNvCxnSpPr>
                <a:stCxn id="288" idx="2"/>
                <a:endCxn id="257"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1" name="Elbow Connector 760"/>
              <p:cNvCxnSpPr>
                <a:stCxn id="288" idx="2"/>
                <a:endCxn id="258"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2" name="Picture 251"/>
              <p:cNvPicPr>
                <a:picLocks noChangeAspect="1"/>
              </p:cNvPicPr>
              <p:nvPr/>
            </p:nvPicPr>
            <p:blipFill>
              <a:blip r:embed="rId3"/>
              <a:stretch>
                <a:fillRect/>
              </a:stretch>
            </p:blipFill>
            <p:spPr>
              <a:xfrm>
                <a:off x="5659173" y="4634389"/>
                <a:ext cx="219824" cy="119200"/>
              </a:xfrm>
              <a:prstGeom prst="rect">
                <a:avLst/>
              </a:prstGeom>
            </p:spPr>
          </p:pic>
          <p:cxnSp>
            <p:nvCxnSpPr>
              <p:cNvPr id="253" name="Elbow Connector 760"/>
              <p:cNvCxnSpPr>
                <a:stCxn id="259" idx="0"/>
                <a:endCxn id="2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4" name="Elbow Connector 760"/>
              <p:cNvCxnSpPr>
                <a:stCxn id="285" idx="0"/>
                <a:endCxn id="2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5" name="Elbow Connector 760"/>
              <p:cNvCxnSpPr>
                <a:endCxn id="2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6" name="Picture 255"/>
              <p:cNvPicPr>
                <a:picLocks noChangeAspect="1"/>
              </p:cNvPicPr>
              <p:nvPr/>
            </p:nvPicPr>
            <p:blipFill>
              <a:blip r:embed="rId3"/>
              <a:stretch>
                <a:fillRect/>
              </a:stretch>
            </p:blipFill>
            <p:spPr>
              <a:xfrm>
                <a:off x="5671702" y="4944545"/>
                <a:ext cx="219824" cy="119200"/>
              </a:xfrm>
              <a:prstGeom prst="rect">
                <a:avLst/>
              </a:prstGeom>
            </p:spPr>
          </p:pic>
        </p:grpSp>
        <p:grpSp>
          <p:nvGrpSpPr>
            <p:cNvPr id="291" name="Group 290"/>
            <p:cNvGrpSpPr/>
            <p:nvPr/>
          </p:nvGrpSpPr>
          <p:grpSpPr>
            <a:xfrm>
              <a:off x="8569940" y="5109670"/>
              <a:ext cx="1276599" cy="888411"/>
              <a:chOff x="4246264" y="3635180"/>
              <a:chExt cx="3029667" cy="2108406"/>
            </a:xfrm>
          </p:grpSpPr>
          <p:grpSp>
            <p:nvGrpSpPr>
              <p:cNvPr id="292" name="Group 291"/>
              <p:cNvGrpSpPr/>
              <p:nvPr/>
            </p:nvGrpSpPr>
            <p:grpSpPr>
              <a:xfrm>
                <a:off x="4246264" y="3635180"/>
                <a:ext cx="3029667" cy="2108406"/>
                <a:chOff x="1367129" y="4130361"/>
                <a:chExt cx="3029667" cy="2108406"/>
              </a:xfrm>
            </p:grpSpPr>
            <p:sp>
              <p:nvSpPr>
                <p:cNvPr id="340" name="Rectangle 339"/>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341" name="Picture 340"/>
                <p:cNvPicPr>
                  <a:picLocks noChangeAspect="1"/>
                </p:cNvPicPr>
                <p:nvPr/>
              </p:nvPicPr>
              <p:blipFill>
                <a:blip r:embed="rId3"/>
                <a:stretch>
                  <a:fillRect/>
                </a:stretch>
              </p:blipFill>
              <p:spPr>
                <a:xfrm>
                  <a:off x="2772050" y="4372036"/>
                  <a:ext cx="219824" cy="119200"/>
                </a:xfrm>
                <a:prstGeom prst="rect">
                  <a:avLst/>
                </a:prstGeom>
              </p:spPr>
            </p:pic>
            <p:pic>
              <p:nvPicPr>
                <p:cNvPr id="342" name="Picture 341"/>
                <p:cNvPicPr>
                  <a:picLocks noChangeAspect="1"/>
                </p:cNvPicPr>
                <p:nvPr/>
              </p:nvPicPr>
              <p:blipFill>
                <a:blip r:embed="rId4"/>
                <a:stretch>
                  <a:fillRect/>
                </a:stretch>
              </p:blipFill>
              <p:spPr>
                <a:xfrm>
                  <a:off x="2785526" y="4130361"/>
                  <a:ext cx="192873" cy="166387"/>
                </a:xfrm>
                <a:prstGeom prst="rect">
                  <a:avLst/>
                </a:prstGeom>
              </p:spPr>
            </p:pic>
            <p:cxnSp>
              <p:nvCxnSpPr>
                <p:cNvPr id="343" name="Straight Connector 342"/>
                <p:cNvCxnSpPr>
                  <a:stCxn id="342" idx="2"/>
                  <a:endCxn id="341"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93" name="Elbow Connector 760"/>
              <p:cNvCxnSpPr>
                <a:stCxn id="341" idx="2"/>
                <a:endCxn id="298"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94" name="Group 293"/>
              <p:cNvGrpSpPr>
                <a:grpSpLocks noChangeAspect="1"/>
              </p:cNvGrpSpPr>
              <p:nvPr/>
            </p:nvGrpSpPr>
            <p:grpSpPr>
              <a:xfrm>
                <a:off x="4978009" y="5152530"/>
                <a:ext cx="408637" cy="314345"/>
                <a:chOff x="10788170" y="2647113"/>
                <a:chExt cx="815784" cy="604054"/>
              </a:xfrm>
            </p:grpSpPr>
            <p:pic>
              <p:nvPicPr>
                <p:cNvPr id="338" name="Picture 337"/>
                <p:cNvPicPr>
                  <a:picLocks noChangeAspect="1"/>
                </p:cNvPicPr>
                <p:nvPr/>
              </p:nvPicPr>
              <p:blipFill>
                <a:blip r:embed="rId5"/>
                <a:stretch>
                  <a:fillRect/>
                </a:stretch>
              </p:blipFill>
              <p:spPr>
                <a:xfrm>
                  <a:off x="10788170" y="2647113"/>
                  <a:ext cx="815784" cy="604054"/>
                </a:xfrm>
                <a:prstGeom prst="rect">
                  <a:avLst/>
                </a:prstGeom>
              </p:spPr>
            </p:pic>
            <p:pic>
              <p:nvPicPr>
                <p:cNvPr id="339" name="Picture 338"/>
                <p:cNvPicPr>
                  <a:picLocks noChangeAspect="1"/>
                </p:cNvPicPr>
                <p:nvPr/>
              </p:nvPicPr>
              <p:blipFill>
                <a:blip r:embed="rId6"/>
                <a:stretch>
                  <a:fillRect/>
                </a:stretch>
              </p:blipFill>
              <p:spPr>
                <a:xfrm>
                  <a:off x="11085436" y="2746695"/>
                  <a:ext cx="221253" cy="272686"/>
                </a:xfrm>
                <a:prstGeom prst="rect">
                  <a:avLst/>
                </a:prstGeom>
              </p:spPr>
            </p:pic>
          </p:grpSp>
          <p:grpSp>
            <p:nvGrpSpPr>
              <p:cNvPr id="295" name="Group 294"/>
              <p:cNvGrpSpPr/>
              <p:nvPr/>
            </p:nvGrpSpPr>
            <p:grpSpPr>
              <a:xfrm>
                <a:off x="6566045" y="5152530"/>
                <a:ext cx="537999" cy="401022"/>
                <a:chOff x="1395946" y="5604922"/>
                <a:chExt cx="604490" cy="450584"/>
              </a:xfrm>
            </p:grpSpPr>
            <p:grpSp>
              <p:nvGrpSpPr>
                <p:cNvPr id="329" name="Group 328"/>
                <p:cNvGrpSpPr/>
                <p:nvPr/>
              </p:nvGrpSpPr>
              <p:grpSpPr>
                <a:xfrm>
                  <a:off x="1395946" y="5604922"/>
                  <a:ext cx="469645" cy="337019"/>
                  <a:chOff x="1972668" y="5793151"/>
                  <a:chExt cx="1003518" cy="720129"/>
                </a:xfrm>
              </p:grpSpPr>
              <p:pic>
                <p:nvPicPr>
                  <p:cNvPr id="336" name="Picture 335"/>
                  <p:cNvPicPr>
                    <a:picLocks noChangeAspect="1"/>
                  </p:cNvPicPr>
                  <p:nvPr/>
                </p:nvPicPr>
                <p:blipFill>
                  <a:blip r:embed="rId7"/>
                  <a:stretch>
                    <a:fillRect/>
                  </a:stretch>
                </p:blipFill>
                <p:spPr>
                  <a:xfrm>
                    <a:off x="1972668" y="5793151"/>
                    <a:ext cx="1003518" cy="720129"/>
                  </a:xfrm>
                  <a:prstGeom prst="rect">
                    <a:avLst/>
                  </a:prstGeom>
                </p:spPr>
              </p:pic>
              <p:pic>
                <p:nvPicPr>
                  <p:cNvPr id="337" name="Picture 336"/>
                  <p:cNvPicPr>
                    <a:picLocks noChangeAspect="1"/>
                  </p:cNvPicPr>
                  <p:nvPr/>
                </p:nvPicPr>
                <p:blipFill>
                  <a:blip r:embed="rId8"/>
                  <a:stretch>
                    <a:fillRect/>
                  </a:stretch>
                </p:blipFill>
                <p:spPr>
                  <a:xfrm>
                    <a:off x="2333397" y="5962056"/>
                    <a:ext cx="281157" cy="276848"/>
                  </a:xfrm>
                  <a:prstGeom prst="rect">
                    <a:avLst/>
                  </a:prstGeom>
                </p:spPr>
              </p:pic>
            </p:grpSp>
            <p:grpSp>
              <p:nvGrpSpPr>
                <p:cNvPr id="330" name="Group 329"/>
                <p:cNvGrpSpPr/>
                <p:nvPr/>
              </p:nvGrpSpPr>
              <p:grpSpPr>
                <a:xfrm>
                  <a:off x="1463369" y="5661705"/>
                  <a:ext cx="469645" cy="337019"/>
                  <a:chOff x="1972668" y="5793151"/>
                  <a:chExt cx="1003518" cy="720129"/>
                </a:xfrm>
              </p:grpSpPr>
              <p:pic>
                <p:nvPicPr>
                  <p:cNvPr id="334" name="Picture 333"/>
                  <p:cNvPicPr>
                    <a:picLocks noChangeAspect="1"/>
                  </p:cNvPicPr>
                  <p:nvPr/>
                </p:nvPicPr>
                <p:blipFill>
                  <a:blip r:embed="rId7"/>
                  <a:stretch>
                    <a:fillRect/>
                  </a:stretch>
                </p:blipFill>
                <p:spPr>
                  <a:xfrm>
                    <a:off x="1972668" y="5793151"/>
                    <a:ext cx="1003518" cy="720129"/>
                  </a:xfrm>
                  <a:prstGeom prst="rect">
                    <a:avLst/>
                  </a:prstGeom>
                </p:spPr>
              </p:pic>
              <p:pic>
                <p:nvPicPr>
                  <p:cNvPr id="335" name="Picture 334"/>
                  <p:cNvPicPr>
                    <a:picLocks noChangeAspect="1"/>
                  </p:cNvPicPr>
                  <p:nvPr/>
                </p:nvPicPr>
                <p:blipFill>
                  <a:blip r:embed="rId8"/>
                  <a:stretch>
                    <a:fillRect/>
                  </a:stretch>
                </p:blipFill>
                <p:spPr>
                  <a:xfrm>
                    <a:off x="2333397" y="5962056"/>
                    <a:ext cx="281157" cy="276848"/>
                  </a:xfrm>
                  <a:prstGeom prst="rect">
                    <a:avLst/>
                  </a:prstGeom>
                </p:spPr>
              </p:pic>
            </p:grpSp>
            <p:grpSp>
              <p:nvGrpSpPr>
                <p:cNvPr id="331" name="Group 330"/>
                <p:cNvGrpSpPr/>
                <p:nvPr/>
              </p:nvGrpSpPr>
              <p:grpSpPr>
                <a:xfrm>
                  <a:off x="1530791" y="5718487"/>
                  <a:ext cx="469645" cy="337019"/>
                  <a:chOff x="1972668" y="5793151"/>
                  <a:chExt cx="1003518" cy="720129"/>
                </a:xfrm>
              </p:grpSpPr>
              <p:pic>
                <p:nvPicPr>
                  <p:cNvPr id="332" name="Picture 331"/>
                  <p:cNvPicPr>
                    <a:picLocks noChangeAspect="1"/>
                  </p:cNvPicPr>
                  <p:nvPr/>
                </p:nvPicPr>
                <p:blipFill>
                  <a:blip r:embed="rId7"/>
                  <a:stretch>
                    <a:fillRect/>
                  </a:stretch>
                </p:blipFill>
                <p:spPr>
                  <a:xfrm>
                    <a:off x="1972668" y="5793151"/>
                    <a:ext cx="1003518" cy="720129"/>
                  </a:xfrm>
                  <a:prstGeom prst="rect">
                    <a:avLst/>
                  </a:prstGeom>
                </p:spPr>
              </p:pic>
              <p:pic>
                <p:nvPicPr>
                  <p:cNvPr id="333" name="Picture 332"/>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96" name="Group 295"/>
              <p:cNvGrpSpPr/>
              <p:nvPr/>
            </p:nvGrpSpPr>
            <p:grpSpPr>
              <a:xfrm>
                <a:off x="5651848" y="5152530"/>
                <a:ext cx="476031" cy="348497"/>
                <a:chOff x="2436437" y="5804238"/>
                <a:chExt cx="534863" cy="391567"/>
              </a:xfrm>
            </p:grpSpPr>
            <p:grpSp>
              <p:nvGrpSpPr>
                <p:cNvPr id="315" name="Group 4"/>
                <p:cNvGrpSpPr>
                  <a:grpSpLocks noChangeAspect="1"/>
                </p:cNvGrpSpPr>
                <p:nvPr/>
              </p:nvGrpSpPr>
              <p:grpSpPr bwMode="auto">
                <a:xfrm>
                  <a:off x="2436437" y="5804238"/>
                  <a:ext cx="468313" cy="336550"/>
                  <a:chOff x="1758" y="3702"/>
                  <a:chExt cx="295" cy="212"/>
                </a:xfrm>
              </p:grpSpPr>
              <p:sp>
                <p:nvSpPr>
                  <p:cNvPr id="32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6" name="Group 315"/>
                <p:cNvGrpSpPr/>
                <p:nvPr/>
              </p:nvGrpSpPr>
              <p:grpSpPr>
                <a:xfrm>
                  <a:off x="2502987" y="5859255"/>
                  <a:ext cx="468313" cy="336550"/>
                  <a:chOff x="2790825" y="5876925"/>
                  <a:chExt cx="468313" cy="336550"/>
                </a:xfrm>
              </p:grpSpPr>
              <p:grpSp>
                <p:nvGrpSpPr>
                  <p:cNvPr id="317" name="Group 4"/>
                  <p:cNvGrpSpPr>
                    <a:grpSpLocks noChangeAspect="1"/>
                  </p:cNvGrpSpPr>
                  <p:nvPr/>
                </p:nvGrpSpPr>
                <p:grpSpPr bwMode="auto">
                  <a:xfrm>
                    <a:off x="2790825" y="5876925"/>
                    <a:ext cx="468313" cy="336550"/>
                    <a:chOff x="1758" y="3702"/>
                    <a:chExt cx="295" cy="212"/>
                  </a:xfrm>
                </p:grpSpPr>
                <p:sp>
                  <p:nvSpPr>
                    <p:cNvPr id="31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18" name="Picture 31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97" name="Group 296"/>
              <p:cNvGrpSpPr/>
              <p:nvPr/>
            </p:nvGrpSpPr>
            <p:grpSpPr>
              <a:xfrm>
                <a:off x="4475442" y="5152530"/>
                <a:ext cx="343943" cy="341220"/>
                <a:chOff x="1200954" y="5961729"/>
                <a:chExt cx="343943" cy="341220"/>
              </a:xfrm>
            </p:grpSpPr>
            <p:sp>
              <p:nvSpPr>
                <p:cNvPr id="312" name="Rectangle 311"/>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98" name="Picture 297"/>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99" name="Picture 298"/>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00" name="Group 299"/>
              <p:cNvGrpSpPr/>
              <p:nvPr/>
            </p:nvGrpSpPr>
            <p:grpSpPr>
              <a:xfrm>
                <a:off x="4396007" y="4060934"/>
                <a:ext cx="1201668" cy="556042"/>
                <a:chOff x="10004567" y="4052190"/>
                <a:chExt cx="1276844" cy="590828"/>
              </a:xfrm>
            </p:grpSpPr>
            <p:pic>
              <p:nvPicPr>
                <p:cNvPr id="310" name="Picture 309"/>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311" name="Picture 310"/>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301" name="Elbow Connector 760"/>
              <p:cNvCxnSpPr>
                <a:stCxn id="341" idx="3"/>
                <a:endCxn id="299"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Elbow Connector 760"/>
              <p:cNvCxnSpPr>
                <a:stCxn id="305" idx="2"/>
                <a:endCxn id="33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Elbow Connector 760"/>
              <p:cNvCxnSpPr>
                <a:stCxn id="341" idx="2"/>
                <a:endCxn id="310"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Elbow Connector 760"/>
              <p:cNvCxnSpPr>
                <a:stCxn id="341" idx="2"/>
                <a:endCxn id="311"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5" name="Picture 304"/>
              <p:cNvPicPr>
                <a:picLocks noChangeAspect="1"/>
              </p:cNvPicPr>
              <p:nvPr/>
            </p:nvPicPr>
            <p:blipFill>
              <a:blip r:embed="rId3"/>
              <a:stretch>
                <a:fillRect/>
              </a:stretch>
            </p:blipFill>
            <p:spPr>
              <a:xfrm>
                <a:off x="5659173" y="4634389"/>
                <a:ext cx="219824" cy="119200"/>
              </a:xfrm>
              <a:prstGeom prst="rect">
                <a:avLst/>
              </a:prstGeom>
            </p:spPr>
          </p:pic>
          <p:cxnSp>
            <p:nvCxnSpPr>
              <p:cNvPr id="306" name="Elbow Connector 760"/>
              <p:cNvCxnSpPr>
                <a:stCxn id="312" idx="0"/>
                <a:endCxn id="305"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Elbow Connector 760"/>
              <p:cNvCxnSpPr>
                <a:stCxn id="338" idx="0"/>
                <a:endCxn id="305"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Elbow Connector 760"/>
              <p:cNvCxnSpPr>
                <a:endCxn id="305"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9" name="Picture 308"/>
              <p:cNvPicPr>
                <a:picLocks noChangeAspect="1"/>
              </p:cNvPicPr>
              <p:nvPr/>
            </p:nvPicPr>
            <p:blipFill>
              <a:blip r:embed="rId3"/>
              <a:stretch>
                <a:fillRect/>
              </a:stretch>
            </p:blipFill>
            <p:spPr>
              <a:xfrm>
                <a:off x="5671702" y="4944545"/>
                <a:ext cx="219824" cy="119200"/>
              </a:xfrm>
              <a:prstGeom prst="rect">
                <a:avLst/>
              </a:prstGeom>
            </p:spPr>
          </p:pic>
        </p:grpSp>
        <p:sp>
          <p:nvSpPr>
            <p:cNvPr id="453" name="Rectangle: Rounded Corners 452"/>
            <p:cNvSpPr/>
            <p:nvPr/>
          </p:nvSpPr>
          <p:spPr>
            <a:xfrm>
              <a:off x="9235348" y="6149351"/>
              <a:ext cx="2656083"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OTHER ORGANIZATIONS</a:t>
              </a:r>
            </a:p>
          </p:txBody>
        </p:sp>
      </p:grpSp>
      <p:grpSp>
        <p:nvGrpSpPr>
          <p:cNvPr id="419" name="Group 418"/>
          <p:cNvGrpSpPr/>
          <p:nvPr/>
        </p:nvGrpSpPr>
        <p:grpSpPr>
          <a:xfrm>
            <a:off x="765735" y="1960568"/>
            <a:ext cx="630975" cy="580762"/>
            <a:chOff x="551501" y="1733149"/>
            <a:chExt cx="630975" cy="580762"/>
          </a:xfrm>
          <a:solidFill>
            <a:schemeClr val="accent1"/>
          </a:solidFill>
        </p:grpSpPr>
        <p:grpSp>
          <p:nvGrpSpPr>
            <p:cNvPr id="120" name="Group 119"/>
            <p:cNvGrpSpPr/>
            <p:nvPr/>
          </p:nvGrpSpPr>
          <p:grpSpPr>
            <a:xfrm>
              <a:off x="551501" y="1733149"/>
              <a:ext cx="630975" cy="580762"/>
              <a:chOff x="418738" y="4928215"/>
              <a:chExt cx="630975" cy="580762"/>
            </a:xfrm>
            <a:grpFill/>
          </p:grpSpPr>
          <p:sp>
            <p:nvSpPr>
              <p:cNvPr id="3" name="Rectangle 2"/>
              <p:cNvSpPr/>
              <p:nvPr/>
            </p:nvSpPr>
            <p:spPr>
              <a:xfrm>
                <a:off x="418738" y="5370950"/>
                <a:ext cx="130369" cy="13802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Rectangle 361"/>
              <p:cNvSpPr/>
              <p:nvPr/>
            </p:nvSpPr>
            <p:spPr>
              <a:xfrm>
                <a:off x="587390" y="5261715"/>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a:xfrm>
                <a:off x="753367" y="5076244"/>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Rectangle 364"/>
              <p:cNvSpPr/>
              <p:nvPr/>
            </p:nvSpPr>
            <p:spPr>
              <a:xfrm>
                <a:off x="919344" y="4928215"/>
                <a:ext cx="130369" cy="5807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9" name="Rectangle 378"/>
            <p:cNvSpPr/>
            <p:nvPr/>
          </p:nvSpPr>
          <p:spPr>
            <a:xfrm>
              <a:off x="717478" y="2066649"/>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Rectangle 379"/>
            <p:cNvSpPr/>
            <p:nvPr/>
          </p:nvSpPr>
          <p:spPr>
            <a:xfrm>
              <a:off x="883455" y="1881178"/>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6" name="Rectangle 375"/>
          <p:cNvSpPr/>
          <p:nvPr/>
        </p:nvSpPr>
        <p:spPr>
          <a:xfrm>
            <a:off x="1652527" y="1945864"/>
            <a:ext cx="1622560" cy="584775"/>
          </a:xfrm>
          <a:prstGeom prst="rect">
            <a:avLst/>
          </a:prstGeom>
        </p:spPr>
        <p:txBody>
          <a:bodyPr wrap="non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Full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Network Effect </a:t>
            </a:r>
          </a:p>
        </p:txBody>
      </p:sp>
      <p:sp>
        <p:nvSpPr>
          <p:cNvPr id="2" name="Title 1"/>
          <p:cNvSpPr>
            <a:spLocks noGrp="1"/>
          </p:cNvSpPr>
          <p:nvPr>
            <p:ph type="title"/>
          </p:nvPr>
        </p:nvSpPr>
        <p:spPr>
          <a:xfrm>
            <a:off x="588263" y="457201"/>
            <a:ext cx="11018520" cy="861774"/>
          </a:xfrm>
        </p:spPr>
        <p:txBody>
          <a:bodyPr/>
          <a:lstStyle/>
          <a:p>
            <a:pPr lvl="0"/>
            <a:r>
              <a:rPr lang="en-US"/>
              <a:t>Integrating external context</a:t>
            </a:r>
            <a:br>
              <a:rPr lang="en-US"/>
            </a:br>
            <a:endParaRPr lang="en-US" sz="2000" b="0"/>
          </a:p>
        </p:txBody>
      </p:sp>
      <p:sp>
        <p:nvSpPr>
          <p:cNvPr id="4" name="Freeform 128"/>
          <p:cNvSpPr>
            <a:spLocks noChangeAspect="1"/>
          </p:cNvSpPr>
          <p:nvPr/>
        </p:nvSpPr>
        <p:spPr bwMode="black">
          <a:xfrm>
            <a:off x="6770328" y="1662510"/>
            <a:ext cx="4132298" cy="22827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solidFill>
          </a:ln>
          <a:extLst/>
        </p:spPr>
        <p:txBody>
          <a:bodyPr vert="horz" wrap="square" lIns="91414" tIns="45706" rIns="91414" bIns="45706" numCol="1" anchor="t" anchorCtr="0" compatLnSpc="1">
            <a:prstTxWarp prst="textNoShape">
              <a:avLst/>
            </a:prstTxWarp>
          </a:bodyPr>
          <a:lstStyle/>
          <a:p>
            <a:pPr marL="0" marR="0" lvl="0" indent="0" algn="ctr"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18" name="Group 117"/>
          <p:cNvGrpSpPr/>
          <p:nvPr/>
        </p:nvGrpSpPr>
        <p:grpSpPr>
          <a:xfrm>
            <a:off x="3631191" y="4262319"/>
            <a:ext cx="3699741" cy="2106860"/>
            <a:chOff x="2003210" y="3683658"/>
            <a:chExt cx="3308742" cy="1883417"/>
          </a:xfrm>
        </p:grpSpPr>
        <p:sp>
          <p:nvSpPr>
            <p:cNvPr id="130" name="Rectangle: Rounded Corners 129"/>
            <p:cNvSpPr/>
            <p:nvPr/>
          </p:nvSpPr>
          <p:spPr>
            <a:xfrm>
              <a:off x="2003210" y="3683658"/>
              <a:ext cx="3308742" cy="1883417"/>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57" name="Group 56"/>
            <p:cNvGrpSpPr/>
            <p:nvPr/>
          </p:nvGrpSpPr>
          <p:grpSpPr>
            <a:xfrm>
              <a:off x="2299130" y="4409731"/>
              <a:ext cx="1276599" cy="888411"/>
              <a:chOff x="4246264" y="3635180"/>
              <a:chExt cx="3029667" cy="2108406"/>
            </a:xfrm>
          </p:grpSpPr>
          <p:grpSp>
            <p:nvGrpSpPr>
              <p:cNvPr id="5" name="Group 4"/>
              <p:cNvGrpSpPr/>
              <p:nvPr/>
            </p:nvGrpSpPr>
            <p:grpSpPr>
              <a:xfrm>
                <a:off x="4246264" y="3635180"/>
                <a:ext cx="3029667" cy="2108406"/>
                <a:chOff x="1367129" y="4130361"/>
                <a:chExt cx="3029667" cy="2108406"/>
              </a:xfrm>
            </p:grpSpPr>
            <p:sp>
              <p:nvSpPr>
                <p:cNvPr id="6" name="Rectangle 5"/>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7" name="Picture 6"/>
                <p:cNvPicPr>
                  <a:picLocks noChangeAspect="1"/>
                </p:cNvPicPr>
                <p:nvPr/>
              </p:nvPicPr>
              <p:blipFill>
                <a:blip r:embed="rId3"/>
                <a:stretch>
                  <a:fillRect/>
                </a:stretch>
              </p:blipFill>
              <p:spPr>
                <a:xfrm>
                  <a:off x="2772050" y="4372036"/>
                  <a:ext cx="219824" cy="119200"/>
                </a:xfrm>
                <a:prstGeom prst="rect">
                  <a:avLst/>
                </a:prstGeom>
              </p:spPr>
            </p:pic>
            <p:pic>
              <p:nvPicPr>
                <p:cNvPr id="8" name="Picture 7"/>
                <p:cNvPicPr>
                  <a:picLocks noChangeAspect="1"/>
                </p:cNvPicPr>
                <p:nvPr/>
              </p:nvPicPr>
              <p:blipFill>
                <a:blip r:embed="rId4"/>
                <a:stretch>
                  <a:fillRect/>
                </a:stretch>
              </p:blipFill>
              <p:spPr>
                <a:xfrm>
                  <a:off x="2785526" y="4130361"/>
                  <a:ext cx="192873" cy="166387"/>
                </a:xfrm>
                <a:prstGeom prst="rect">
                  <a:avLst/>
                </a:prstGeom>
              </p:spPr>
            </p:pic>
            <p:cxnSp>
              <p:nvCxnSpPr>
                <p:cNvPr id="9" name="Straight Connector 8"/>
                <p:cNvCxnSpPr>
                  <a:stCxn id="8" idx="2"/>
                  <a:endCxn id="7"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0" name="Elbow Connector 760"/>
              <p:cNvCxnSpPr>
                <a:stCxn id="7" idx="2"/>
                <a:endCxn id="43"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1" name="Group 10"/>
              <p:cNvGrpSpPr>
                <a:grpSpLocks noChangeAspect="1"/>
              </p:cNvGrpSpPr>
              <p:nvPr/>
            </p:nvGrpSpPr>
            <p:grpSpPr>
              <a:xfrm>
                <a:off x="4978009" y="5152530"/>
                <a:ext cx="408637" cy="314345"/>
                <a:chOff x="10788170" y="2647113"/>
                <a:chExt cx="815784" cy="604054"/>
              </a:xfrm>
            </p:grpSpPr>
            <p:pic>
              <p:nvPicPr>
                <p:cNvPr id="12" name="Picture 11"/>
                <p:cNvPicPr>
                  <a:picLocks noChangeAspect="1"/>
                </p:cNvPicPr>
                <p:nvPr/>
              </p:nvPicPr>
              <p:blipFill>
                <a:blip r:embed="rId5"/>
                <a:stretch>
                  <a:fillRect/>
                </a:stretch>
              </p:blipFill>
              <p:spPr>
                <a:xfrm>
                  <a:off x="10788170" y="2647113"/>
                  <a:ext cx="815784" cy="604054"/>
                </a:xfrm>
                <a:prstGeom prst="rect">
                  <a:avLst/>
                </a:prstGeom>
              </p:spPr>
            </p:pic>
            <p:pic>
              <p:nvPicPr>
                <p:cNvPr id="13" name="Picture 12"/>
                <p:cNvPicPr>
                  <a:picLocks noChangeAspect="1"/>
                </p:cNvPicPr>
                <p:nvPr/>
              </p:nvPicPr>
              <p:blipFill>
                <a:blip r:embed="rId6"/>
                <a:stretch>
                  <a:fillRect/>
                </a:stretch>
              </p:blipFill>
              <p:spPr>
                <a:xfrm>
                  <a:off x="11085436" y="2746695"/>
                  <a:ext cx="221253" cy="272686"/>
                </a:xfrm>
                <a:prstGeom prst="rect">
                  <a:avLst/>
                </a:prstGeom>
              </p:spPr>
            </p:pic>
          </p:grpSp>
          <p:grpSp>
            <p:nvGrpSpPr>
              <p:cNvPr id="14" name="Group 13"/>
              <p:cNvGrpSpPr/>
              <p:nvPr/>
            </p:nvGrpSpPr>
            <p:grpSpPr>
              <a:xfrm>
                <a:off x="6566045" y="5152530"/>
                <a:ext cx="537999" cy="401022"/>
                <a:chOff x="1395946" y="5604922"/>
                <a:chExt cx="604490" cy="450584"/>
              </a:xfrm>
            </p:grpSpPr>
            <p:grpSp>
              <p:nvGrpSpPr>
                <p:cNvPr id="15" name="Group 14"/>
                <p:cNvGrpSpPr/>
                <p:nvPr/>
              </p:nvGrpSpPr>
              <p:grpSpPr>
                <a:xfrm>
                  <a:off x="1395946" y="5604922"/>
                  <a:ext cx="469645" cy="337019"/>
                  <a:chOff x="1972668" y="5793151"/>
                  <a:chExt cx="1003518" cy="720129"/>
                </a:xfrm>
              </p:grpSpPr>
              <p:pic>
                <p:nvPicPr>
                  <p:cNvPr id="22" name="Picture 21"/>
                  <p:cNvPicPr>
                    <a:picLocks noChangeAspect="1"/>
                  </p:cNvPicPr>
                  <p:nvPr/>
                </p:nvPicPr>
                <p:blipFill>
                  <a:blip r:embed="rId7"/>
                  <a:stretch>
                    <a:fillRect/>
                  </a:stretch>
                </p:blipFill>
                <p:spPr>
                  <a:xfrm>
                    <a:off x="1972668" y="5793151"/>
                    <a:ext cx="1003518" cy="720129"/>
                  </a:xfrm>
                  <a:prstGeom prst="rect">
                    <a:avLst/>
                  </a:prstGeom>
                </p:spPr>
              </p:pic>
              <p:pic>
                <p:nvPicPr>
                  <p:cNvPr id="23" name="Picture 22"/>
                  <p:cNvPicPr>
                    <a:picLocks noChangeAspect="1"/>
                  </p:cNvPicPr>
                  <p:nvPr/>
                </p:nvPicPr>
                <p:blipFill>
                  <a:blip r:embed="rId8"/>
                  <a:stretch>
                    <a:fillRect/>
                  </a:stretch>
                </p:blipFill>
                <p:spPr>
                  <a:xfrm>
                    <a:off x="2333397" y="5962056"/>
                    <a:ext cx="281157" cy="276848"/>
                  </a:xfrm>
                  <a:prstGeom prst="rect">
                    <a:avLst/>
                  </a:prstGeom>
                </p:spPr>
              </p:pic>
            </p:grpSp>
            <p:grpSp>
              <p:nvGrpSpPr>
                <p:cNvPr id="16" name="Group 15"/>
                <p:cNvGrpSpPr/>
                <p:nvPr/>
              </p:nvGrpSpPr>
              <p:grpSpPr>
                <a:xfrm>
                  <a:off x="1463369" y="5661705"/>
                  <a:ext cx="469645" cy="337019"/>
                  <a:chOff x="1972668" y="5793151"/>
                  <a:chExt cx="1003518" cy="720129"/>
                </a:xfrm>
              </p:grpSpPr>
              <p:pic>
                <p:nvPicPr>
                  <p:cNvPr id="20" name="Picture 19"/>
                  <p:cNvPicPr>
                    <a:picLocks noChangeAspect="1"/>
                  </p:cNvPicPr>
                  <p:nvPr/>
                </p:nvPicPr>
                <p:blipFill>
                  <a:blip r:embed="rId7"/>
                  <a:stretch>
                    <a:fillRect/>
                  </a:stretch>
                </p:blipFill>
                <p:spPr>
                  <a:xfrm>
                    <a:off x="1972668" y="5793151"/>
                    <a:ext cx="1003518" cy="720129"/>
                  </a:xfrm>
                  <a:prstGeom prst="rect">
                    <a:avLst/>
                  </a:prstGeom>
                </p:spPr>
              </p:pic>
              <p:pic>
                <p:nvPicPr>
                  <p:cNvPr id="21" name="Picture 20"/>
                  <p:cNvPicPr>
                    <a:picLocks noChangeAspect="1"/>
                  </p:cNvPicPr>
                  <p:nvPr/>
                </p:nvPicPr>
                <p:blipFill>
                  <a:blip r:embed="rId8"/>
                  <a:stretch>
                    <a:fillRect/>
                  </a:stretch>
                </p:blipFill>
                <p:spPr>
                  <a:xfrm>
                    <a:off x="2333397" y="5962056"/>
                    <a:ext cx="281157" cy="276848"/>
                  </a:xfrm>
                  <a:prstGeom prst="rect">
                    <a:avLst/>
                  </a:prstGeom>
                </p:spPr>
              </p:pic>
            </p:grpSp>
            <p:grpSp>
              <p:nvGrpSpPr>
                <p:cNvPr id="17" name="Group 16"/>
                <p:cNvGrpSpPr/>
                <p:nvPr/>
              </p:nvGrpSpPr>
              <p:grpSpPr>
                <a:xfrm>
                  <a:off x="1530791" y="5718487"/>
                  <a:ext cx="469645" cy="337019"/>
                  <a:chOff x="1972668" y="5793151"/>
                  <a:chExt cx="1003518" cy="720129"/>
                </a:xfrm>
              </p:grpSpPr>
              <p:pic>
                <p:nvPicPr>
                  <p:cNvPr id="18" name="Picture 17"/>
                  <p:cNvPicPr>
                    <a:picLocks noChangeAspect="1"/>
                  </p:cNvPicPr>
                  <p:nvPr/>
                </p:nvPicPr>
                <p:blipFill>
                  <a:blip r:embed="rId7"/>
                  <a:stretch>
                    <a:fillRect/>
                  </a:stretch>
                </p:blipFill>
                <p:spPr>
                  <a:xfrm>
                    <a:off x="1972668" y="5793151"/>
                    <a:ext cx="1003518" cy="720129"/>
                  </a:xfrm>
                  <a:prstGeom prst="rect">
                    <a:avLst/>
                  </a:prstGeom>
                </p:spPr>
              </p:pic>
              <p:pic>
                <p:nvPicPr>
                  <p:cNvPr id="19" name="Picture 1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 name="Group 23"/>
              <p:cNvGrpSpPr/>
              <p:nvPr/>
            </p:nvGrpSpPr>
            <p:grpSpPr>
              <a:xfrm>
                <a:off x="5651848" y="5152530"/>
                <a:ext cx="476031" cy="348497"/>
                <a:chOff x="2436437" y="5804238"/>
                <a:chExt cx="534863" cy="391567"/>
              </a:xfrm>
            </p:grpSpPr>
            <p:grpSp>
              <p:nvGrpSpPr>
                <p:cNvPr id="25" name="Group 4"/>
                <p:cNvGrpSpPr>
                  <a:grpSpLocks noChangeAspect="1"/>
                </p:cNvGrpSpPr>
                <p:nvPr/>
              </p:nvGrpSpPr>
              <p:grpSpPr bwMode="auto">
                <a:xfrm>
                  <a:off x="2436437" y="5804238"/>
                  <a:ext cx="468313" cy="336550"/>
                  <a:chOff x="1758" y="3702"/>
                  <a:chExt cx="295" cy="212"/>
                </a:xfrm>
              </p:grpSpPr>
              <p:sp>
                <p:nvSpPr>
                  <p:cNvPr id="3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 name="Group 25"/>
                <p:cNvGrpSpPr/>
                <p:nvPr/>
              </p:nvGrpSpPr>
              <p:grpSpPr>
                <a:xfrm>
                  <a:off x="2502987" y="5859255"/>
                  <a:ext cx="468313" cy="336550"/>
                  <a:chOff x="2790825" y="5876925"/>
                  <a:chExt cx="468313" cy="336550"/>
                </a:xfrm>
              </p:grpSpPr>
              <p:grpSp>
                <p:nvGrpSpPr>
                  <p:cNvPr id="27" name="Group 4"/>
                  <p:cNvGrpSpPr>
                    <a:grpSpLocks noChangeAspect="1"/>
                  </p:cNvGrpSpPr>
                  <p:nvPr/>
                </p:nvGrpSpPr>
                <p:grpSpPr bwMode="auto">
                  <a:xfrm>
                    <a:off x="2790825" y="5876925"/>
                    <a:ext cx="468313" cy="336550"/>
                    <a:chOff x="1758" y="3702"/>
                    <a:chExt cx="295" cy="212"/>
                  </a:xfrm>
                </p:grpSpPr>
                <p:sp>
                  <p:nvSpPr>
                    <p:cNvPr id="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39" name="Group 38"/>
              <p:cNvGrpSpPr/>
              <p:nvPr/>
            </p:nvGrpSpPr>
            <p:grpSpPr>
              <a:xfrm>
                <a:off x="4475442" y="5152530"/>
                <a:ext cx="343943" cy="341220"/>
                <a:chOff x="1200954" y="5961729"/>
                <a:chExt cx="343943" cy="341220"/>
              </a:xfrm>
            </p:grpSpPr>
            <p:sp>
              <p:nvSpPr>
                <p:cNvPr id="40" name="Rectangle 39"/>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43" name="Picture 42"/>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44" name="Picture 43"/>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45" name="Group 44"/>
              <p:cNvGrpSpPr/>
              <p:nvPr/>
            </p:nvGrpSpPr>
            <p:grpSpPr>
              <a:xfrm>
                <a:off x="4396007" y="4060934"/>
                <a:ext cx="1201668" cy="556042"/>
                <a:chOff x="10004567" y="4052190"/>
                <a:chExt cx="1276844" cy="590828"/>
              </a:xfrm>
            </p:grpSpPr>
            <p:pic>
              <p:nvPicPr>
                <p:cNvPr id="46" name="Picture 45"/>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7" name="Picture 46"/>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8" name="Elbow Connector 760"/>
              <p:cNvCxnSpPr>
                <a:stCxn id="7" idx="3"/>
                <a:endCxn id="44"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Elbow Connector 760"/>
              <p:cNvCxnSpPr>
                <a:stCxn id="52" idx="2"/>
                <a:endCxn id="22"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0" name="Elbow Connector 760"/>
              <p:cNvCxnSpPr>
                <a:stCxn id="7" idx="2"/>
                <a:endCxn id="46"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Elbow Connector 760"/>
              <p:cNvCxnSpPr>
                <a:stCxn id="7" idx="2"/>
                <a:endCxn id="47"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stretch>
                <a:fillRect/>
              </a:stretch>
            </p:blipFill>
            <p:spPr>
              <a:xfrm>
                <a:off x="5659173" y="4634389"/>
                <a:ext cx="219824" cy="119200"/>
              </a:xfrm>
              <a:prstGeom prst="rect">
                <a:avLst/>
              </a:prstGeom>
            </p:spPr>
          </p:pic>
          <p:cxnSp>
            <p:nvCxnSpPr>
              <p:cNvPr id="53" name="Elbow Connector 760"/>
              <p:cNvCxnSpPr>
                <a:stCxn id="40" idx="0"/>
                <a:endCxn id="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 name="Elbow Connector 760"/>
              <p:cNvCxnSpPr>
                <a:stCxn id="12" idx="0"/>
                <a:endCxn id="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 name="Elbow Connector 760"/>
              <p:cNvCxnSpPr>
                <a:endCxn id="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stretch>
                <a:fillRect/>
              </a:stretch>
            </p:blipFill>
            <p:spPr>
              <a:xfrm>
                <a:off x="5671702" y="4944545"/>
                <a:ext cx="219824" cy="119200"/>
              </a:xfrm>
              <a:prstGeom prst="rect">
                <a:avLst/>
              </a:prstGeom>
            </p:spPr>
          </p:pic>
        </p:grpSp>
      </p:grpSp>
      <p:sp>
        <p:nvSpPr>
          <p:cNvPr id="344" name="Explosion: 8 Points 343"/>
          <p:cNvSpPr/>
          <p:nvPr/>
        </p:nvSpPr>
        <p:spPr>
          <a:xfrm>
            <a:off x="6229086" y="5284253"/>
            <a:ext cx="656457" cy="469885"/>
          </a:xfrm>
          <a:prstGeom prst="irregularSeal1">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Arrow: Up 116"/>
          <p:cNvSpPr/>
          <p:nvPr/>
        </p:nvSpPr>
        <p:spPr>
          <a:xfrm>
            <a:off x="1381201" y="1733897"/>
            <a:ext cx="261428" cy="80743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Rectangle 356"/>
          <p:cNvSpPr/>
          <p:nvPr/>
        </p:nvSpPr>
        <p:spPr>
          <a:xfrm>
            <a:off x="1263666" y="1871343"/>
            <a:ext cx="130369" cy="5807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66" name="Group 365"/>
          <p:cNvGrpSpPr/>
          <p:nvPr/>
        </p:nvGrpSpPr>
        <p:grpSpPr>
          <a:xfrm>
            <a:off x="7492147" y="2607163"/>
            <a:ext cx="961257" cy="774685"/>
            <a:chOff x="7020420" y="2542082"/>
            <a:chExt cx="961257" cy="774685"/>
          </a:xfrm>
        </p:grpSpPr>
        <p:sp>
          <p:nvSpPr>
            <p:cNvPr id="367" name="Explosion: 8 Points 366"/>
            <p:cNvSpPr/>
            <p:nvPr/>
          </p:nvSpPr>
          <p:spPr>
            <a:xfrm>
              <a:off x="7020420" y="25420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8" name="Explosion: 8 Points 367"/>
            <p:cNvSpPr/>
            <p:nvPr/>
          </p:nvSpPr>
          <p:spPr>
            <a:xfrm>
              <a:off x="7172820" y="26944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9" name="Explosion: 8 Points 368"/>
            <p:cNvSpPr/>
            <p:nvPr/>
          </p:nvSpPr>
          <p:spPr>
            <a:xfrm>
              <a:off x="7325220" y="28468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345" name="TextBox 344"/>
          <p:cNvSpPr txBox="1"/>
          <p:nvPr/>
        </p:nvSpPr>
        <p:spPr>
          <a:xfrm>
            <a:off x="6127245" y="5753653"/>
            <a:ext cx="915465" cy="307777"/>
          </a:xfrm>
          <a:prstGeom prst="rect">
            <a:avLst/>
          </a:prstGeom>
          <a:noFill/>
        </p:spPr>
        <p:txBody>
          <a:bodyPr wrap="square" rtlCol="0">
            <a:spAutoFit/>
          </a:bodyPr>
          <a:lstStyle/>
          <a:p>
            <a:pPr>
              <a:defRPr/>
            </a:pPr>
            <a:r>
              <a:rPr lang="en-US" sz="1400" i="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Incident</a:t>
            </a:r>
          </a:p>
        </p:txBody>
      </p:sp>
      <p:sp>
        <p:nvSpPr>
          <p:cNvPr id="384" name="Rectangle 383"/>
          <p:cNvSpPr/>
          <p:nvPr/>
        </p:nvSpPr>
        <p:spPr>
          <a:xfrm>
            <a:off x="1640514" y="3478759"/>
            <a:ext cx="227293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Learning </a:t>
            </a:r>
            <a:b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Organization</a:t>
            </a:r>
          </a:p>
        </p:txBody>
      </p:sp>
      <p:grpSp>
        <p:nvGrpSpPr>
          <p:cNvPr id="385" name="Group 384"/>
          <p:cNvGrpSpPr/>
          <p:nvPr/>
        </p:nvGrpSpPr>
        <p:grpSpPr>
          <a:xfrm>
            <a:off x="765735" y="3442985"/>
            <a:ext cx="630975" cy="580762"/>
            <a:chOff x="418738" y="4928215"/>
            <a:chExt cx="630975" cy="580762"/>
          </a:xfrm>
        </p:grpSpPr>
        <p:sp>
          <p:nvSpPr>
            <p:cNvPr id="386" name="Rectangle 385"/>
            <p:cNvSpPr/>
            <p:nvPr/>
          </p:nvSpPr>
          <p:spPr>
            <a:xfrm>
              <a:off x="418738" y="5370950"/>
              <a:ext cx="130369" cy="13802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Rectangle 388"/>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8" name="Group 417"/>
          <p:cNvGrpSpPr/>
          <p:nvPr/>
        </p:nvGrpSpPr>
        <p:grpSpPr>
          <a:xfrm>
            <a:off x="770925" y="2697605"/>
            <a:ext cx="2831666" cy="632202"/>
            <a:chOff x="475176" y="2728149"/>
            <a:chExt cx="2831666" cy="632202"/>
          </a:xfrm>
        </p:grpSpPr>
        <p:sp>
          <p:nvSpPr>
            <p:cNvPr id="383" name="Rectangle 382"/>
            <p:cNvSpPr/>
            <p:nvPr/>
          </p:nvSpPr>
          <p:spPr>
            <a:xfrm>
              <a:off x="1344622" y="2775576"/>
              <a:ext cx="196222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Externally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Aware</a:t>
              </a:r>
            </a:p>
          </p:txBody>
        </p:sp>
        <p:grpSp>
          <p:nvGrpSpPr>
            <p:cNvPr id="377" name="Group 376"/>
            <p:cNvGrpSpPr/>
            <p:nvPr/>
          </p:nvGrpSpPr>
          <p:grpSpPr>
            <a:xfrm>
              <a:off x="475176" y="2728149"/>
              <a:ext cx="630975" cy="580762"/>
              <a:chOff x="402948" y="2907915"/>
              <a:chExt cx="630975" cy="580762"/>
            </a:xfrm>
          </p:grpSpPr>
          <p:grpSp>
            <p:nvGrpSpPr>
              <p:cNvPr id="394" name="Group 393"/>
              <p:cNvGrpSpPr/>
              <p:nvPr/>
            </p:nvGrpSpPr>
            <p:grpSpPr>
              <a:xfrm>
                <a:off x="402948" y="2907915"/>
                <a:ext cx="630975" cy="580762"/>
                <a:chOff x="418738" y="4928215"/>
                <a:chExt cx="630975" cy="580762"/>
              </a:xfrm>
            </p:grpSpPr>
            <p:sp>
              <p:nvSpPr>
                <p:cNvPr id="395" name="Rectangle 39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Rectangle 395"/>
                <p:cNvSpPr/>
                <p:nvPr/>
              </p:nvSpPr>
              <p:spPr>
                <a:xfrm>
                  <a:off x="587390" y="5261715"/>
                  <a:ext cx="130369" cy="24726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Rectangle 396"/>
                <p:cNvSpPr/>
                <p:nvPr/>
              </p:nvSpPr>
              <p:spPr>
                <a:xfrm>
                  <a:off x="753367" y="5076244"/>
                  <a:ext cx="130369" cy="4327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Rectangle 39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9" name="Rectangle 398"/>
              <p:cNvSpPr/>
              <p:nvPr/>
            </p:nvSpPr>
            <p:spPr>
              <a:xfrm>
                <a:off x="568925" y="3241415"/>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00" name="Rectangle 399"/>
          <p:cNvSpPr/>
          <p:nvPr/>
        </p:nvSpPr>
        <p:spPr>
          <a:xfrm>
            <a:off x="1102879" y="2845634"/>
            <a:ext cx="130369" cy="4327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a:off x="937180" y="3774759"/>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04" name="Group 403"/>
          <p:cNvGrpSpPr/>
          <p:nvPr/>
        </p:nvGrpSpPr>
        <p:grpSpPr>
          <a:xfrm>
            <a:off x="765735" y="4167706"/>
            <a:ext cx="630975" cy="580762"/>
            <a:chOff x="418738" y="4928215"/>
            <a:chExt cx="630975" cy="580762"/>
          </a:xfrm>
        </p:grpSpPr>
        <p:sp>
          <p:nvSpPr>
            <p:cNvPr id="405" name="Rectangle 40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Rectangle 405"/>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Rectangle 406"/>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Rectangle 40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9" name="Rectangle 408"/>
          <p:cNvSpPr/>
          <p:nvPr/>
        </p:nvSpPr>
        <p:spPr>
          <a:xfrm>
            <a:off x="1646048" y="4173628"/>
            <a:ext cx="108876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Basic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sp>
        <p:nvSpPr>
          <p:cNvPr id="410" name="TextBox 409"/>
          <p:cNvSpPr txBox="1"/>
          <p:nvPr/>
        </p:nvSpPr>
        <p:spPr>
          <a:xfrm>
            <a:off x="4807005" y="4246426"/>
            <a:ext cx="1292445" cy="338554"/>
          </a:xfrm>
          <a:prstGeom prst="rect">
            <a:avLst/>
          </a:prstGeom>
          <a:noFill/>
        </p:spPr>
        <p:txBody>
          <a:bodyPr wrap="square" rtlCol="0">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grpSp>
        <p:nvGrpSpPr>
          <p:cNvPr id="417" name="Group 416"/>
          <p:cNvGrpSpPr/>
          <p:nvPr/>
        </p:nvGrpSpPr>
        <p:grpSpPr>
          <a:xfrm>
            <a:off x="4799381" y="1637867"/>
            <a:ext cx="1827258" cy="1882955"/>
            <a:chOff x="4134915" y="1348143"/>
            <a:chExt cx="1827258" cy="1882955"/>
          </a:xfrm>
        </p:grpSpPr>
        <p:sp>
          <p:nvSpPr>
            <p:cNvPr id="131" name="Rectangle: Rounded Corners 130"/>
            <p:cNvSpPr/>
            <p:nvPr/>
          </p:nvSpPr>
          <p:spPr>
            <a:xfrm>
              <a:off x="4134915" y="1348143"/>
              <a:ext cx="1827258" cy="1882955"/>
            </a:xfrm>
            <a:prstGeom prst="roundRect">
              <a:avLst>
                <a:gd name="adj" fmla="val 0"/>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b="1" kern="0"/>
            </a:p>
          </p:txBody>
        </p:sp>
        <p:sp>
          <p:nvSpPr>
            <p:cNvPr id="348" name="Explosion: 8 Points 347"/>
            <p:cNvSpPr/>
            <p:nvPr/>
          </p:nvSpPr>
          <p:spPr>
            <a:xfrm>
              <a:off x="4331514" y="2424383"/>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Explosion: 8 Points 411"/>
            <p:cNvSpPr/>
            <p:nvPr/>
          </p:nvSpPr>
          <p:spPr>
            <a:xfrm>
              <a:off x="4738638" y="254897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Explosion: 8 Points 412"/>
            <p:cNvSpPr/>
            <p:nvPr/>
          </p:nvSpPr>
          <p:spPr>
            <a:xfrm>
              <a:off x="5145762" y="267356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4" name="Explosion: 8 Points 413"/>
          <p:cNvSpPr/>
          <p:nvPr/>
        </p:nvSpPr>
        <p:spPr>
          <a:xfrm>
            <a:off x="4995980" y="2022210"/>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Explosion: 8 Points 414"/>
          <p:cNvSpPr/>
          <p:nvPr/>
        </p:nvSpPr>
        <p:spPr>
          <a:xfrm>
            <a:off x="5403104" y="214680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Explosion: 8 Points 415"/>
          <p:cNvSpPr/>
          <p:nvPr/>
        </p:nvSpPr>
        <p:spPr>
          <a:xfrm>
            <a:off x="5810228" y="227139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1" name="Group 420"/>
          <p:cNvGrpSpPr/>
          <p:nvPr/>
        </p:nvGrpSpPr>
        <p:grpSpPr>
          <a:xfrm>
            <a:off x="8025492" y="2402497"/>
            <a:ext cx="1685780" cy="1271751"/>
            <a:chOff x="6753665" y="2387736"/>
            <a:chExt cx="1685780" cy="1271751"/>
          </a:xfrm>
        </p:grpSpPr>
        <p:sp>
          <p:nvSpPr>
            <p:cNvPr id="422" name="Explosion: 8 Points 421"/>
            <p:cNvSpPr/>
            <p:nvPr/>
          </p:nvSpPr>
          <p:spPr>
            <a:xfrm>
              <a:off x="6753665" y="2387736"/>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3" name="Explosion: 8 Points 422"/>
            <p:cNvSpPr/>
            <p:nvPr/>
          </p:nvSpPr>
          <p:spPr>
            <a:xfrm>
              <a:off x="7782988" y="3045999"/>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4" name="Explosion: 8 Points 423"/>
            <p:cNvSpPr/>
            <p:nvPr/>
          </p:nvSpPr>
          <p:spPr>
            <a:xfrm>
              <a:off x="6882965" y="3189602"/>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25" name="Group 424"/>
          <p:cNvGrpSpPr/>
          <p:nvPr/>
        </p:nvGrpSpPr>
        <p:grpSpPr>
          <a:xfrm>
            <a:off x="8450702" y="2362096"/>
            <a:ext cx="1854052" cy="998017"/>
            <a:chOff x="6478500" y="2185316"/>
            <a:chExt cx="1854052" cy="998017"/>
          </a:xfrm>
        </p:grpSpPr>
        <p:sp>
          <p:nvSpPr>
            <p:cNvPr id="426" name="Explosion: 8 Points 425"/>
            <p:cNvSpPr/>
            <p:nvPr/>
          </p:nvSpPr>
          <p:spPr>
            <a:xfrm>
              <a:off x="6996096" y="2185316"/>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7" name="Explosion: 8 Points 426"/>
            <p:cNvSpPr/>
            <p:nvPr/>
          </p:nvSpPr>
          <p:spPr>
            <a:xfrm>
              <a:off x="7676095" y="27134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8" name="Explosion: 8 Points 427"/>
            <p:cNvSpPr/>
            <p:nvPr/>
          </p:nvSpPr>
          <p:spPr>
            <a:xfrm>
              <a:off x="6478500" y="2560263"/>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3" name="Group 432"/>
          <p:cNvGrpSpPr/>
          <p:nvPr/>
        </p:nvGrpSpPr>
        <p:grpSpPr>
          <a:xfrm>
            <a:off x="8545194" y="2455826"/>
            <a:ext cx="1460006" cy="1184348"/>
            <a:chOff x="6206272" y="2609134"/>
            <a:chExt cx="1460006" cy="1184348"/>
          </a:xfrm>
        </p:grpSpPr>
        <p:sp>
          <p:nvSpPr>
            <p:cNvPr id="434" name="Explosion: 8 Points 433"/>
            <p:cNvSpPr/>
            <p:nvPr/>
          </p:nvSpPr>
          <p:spPr>
            <a:xfrm>
              <a:off x="7009821" y="274701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5" name="Explosion: 8 Points 434"/>
            <p:cNvSpPr/>
            <p:nvPr/>
          </p:nvSpPr>
          <p:spPr>
            <a:xfrm>
              <a:off x="6206272" y="260913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6" name="Explosion: 8 Points 435"/>
            <p:cNvSpPr/>
            <p:nvPr/>
          </p:nvSpPr>
          <p:spPr>
            <a:xfrm>
              <a:off x="6225512" y="3323597"/>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7" name="Group 436"/>
          <p:cNvGrpSpPr/>
          <p:nvPr/>
        </p:nvGrpSpPr>
        <p:grpSpPr>
          <a:xfrm>
            <a:off x="8106779" y="2123666"/>
            <a:ext cx="1508078" cy="1104868"/>
            <a:chOff x="6729475" y="2542082"/>
            <a:chExt cx="1508078" cy="1104868"/>
          </a:xfrm>
        </p:grpSpPr>
        <p:sp>
          <p:nvSpPr>
            <p:cNvPr id="438" name="Explosion: 8 Points 437"/>
            <p:cNvSpPr/>
            <p:nvPr/>
          </p:nvSpPr>
          <p:spPr>
            <a:xfrm>
              <a:off x="7020420" y="2542082"/>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9" name="Explosion: 8 Points 438"/>
            <p:cNvSpPr/>
            <p:nvPr/>
          </p:nvSpPr>
          <p:spPr>
            <a:xfrm>
              <a:off x="7581096" y="3177065"/>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40" name="Explosion: 8 Points 439"/>
            <p:cNvSpPr/>
            <p:nvPr/>
          </p:nvSpPr>
          <p:spPr>
            <a:xfrm>
              <a:off x="6729475" y="3145557"/>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454" name="Rectangle: Rounded Corners 453"/>
          <p:cNvSpPr/>
          <p:nvPr/>
        </p:nvSpPr>
        <p:spPr>
          <a:xfrm>
            <a:off x="5481061" y="6156797"/>
            <a:ext cx="20996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YOUR ENVIRONMENT </a:t>
            </a:r>
          </a:p>
        </p:txBody>
      </p:sp>
      <p:sp>
        <p:nvSpPr>
          <p:cNvPr id="455" name="Rectangle: Rounded Corners 454"/>
          <p:cNvSpPr/>
          <p:nvPr/>
        </p:nvSpPr>
        <p:spPr>
          <a:xfrm>
            <a:off x="5530333" y="1411871"/>
            <a:ext cx="15742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THREAT FEED</a:t>
            </a:r>
          </a:p>
        </p:txBody>
      </p:sp>
      <p:sp>
        <p:nvSpPr>
          <p:cNvPr id="460" name="Rectangle: Rounded Corners 459"/>
          <p:cNvSpPr/>
          <p:nvPr/>
        </p:nvSpPr>
        <p:spPr>
          <a:xfrm>
            <a:off x="10436391" y="2607256"/>
            <a:ext cx="1505168" cy="923389"/>
          </a:xfrm>
          <a:prstGeom prst="roundRect">
            <a:avLst>
              <a:gd name="adj" fmla="val 0"/>
            </a:avLst>
          </a:prstGeom>
          <a:ln w="762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chorCtr="0"/>
          <a:lstStyle/>
          <a:p>
            <a:pPr marR="0" lvl="0" indent="0" algn="ctr" fontAlgn="auto">
              <a:lnSpc>
                <a:spcPct val="100000"/>
              </a:lnSpc>
              <a:spcBef>
                <a:spcPts val="0"/>
              </a:spcBef>
              <a:spcAft>
                <a:spcPts val="0"/>
              </a:spcAft>
              <a:buClrTx/>
              <a:buSzTx/>
              <a:buFontTx/>
              <a:buNone/>
              <a:tabLst/>
              <a:defRPr/>
            </a:pPr>
            <a:r>
              <a:rPr lang="en-US" sz="1600" b="1" kern="0">
                <a:gradFill>
                  <a:gsLst>
                    <a:gs pos="1250">
                      <a:schemeClr val="accent1"/>
                    </a:gs>
                    <a:gs pos="100000">
                      <a:schemeClr val="accent1"/>
                    </a:gs>
                  </a:gsLst>
                  <a:lin ang="5400000" scaled="0"/>
                </a:gradFill>
              </a:rPr>
              <a:t>INTELLIGENT SECURITY GRAPH</a:t>
            </a:r>
          </a:p>
        </p:txBody>
      </p:sp>
      <p:sp>
        <p:nvSpPr>
          <p:cNvPr id="501" name="Rectangle 500"/>
          <p:cNvSpPr/>
          <p:nvPr/>
        </p:nvSpPr>
        <p:spPr>
          <a:xfrm>
            <a:off x="584716" y="5040456"/>
            <a:ext cx="2853564" cy="1592145"/>
          </a:xfrm>
          <a:prstGeom prst="rect">
            <a:avLst/>
          </a:prstGeom>
          <a:solidFill>
            <a:schemeClr val="bg1"/>
          </a:solidFill>
          <a:ln w="10795" cap="flat" cmpd="sng" algn="ctr">
            <a:noFill/>
            <a:prstDash val="solid"/>
          </a:ln>
          <a:effectLst/>
        </p:spPr>
        <p:txBody>
          <a:bodyPr rtlCol="0" anchor="ctr"/>
          <a:lstStyle/>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tx1"/>
                    </a:gs>
                    <a:gs pos="100000">
                      <a:schemeClr val="tx1"/>
                    </a:gs>
                  </a:gsLst>
                  <a:lin ang="5400000" scaled="0"/>
                </a:gradFill>
                <a:effectLst/>
                <a:uLnTx/>
                <a:uFillTx/>
                <a:latin typeface="Segoe UI"/>
                <a:ea typeface="+mn-ea"/>
                <a:cs typeface="+mn-cs"/>
              </a:rPr>
              <a:t>Maximize Visibility</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rPr>
              <a:t>Internal</a:t>
            </a:r>
            <a:r>
              <a:rPr kumimoji="0" lang="en-US" sz="1000" b="0"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 </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External</a:t>
            </a:r>
            <a:endPar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ndParaRP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Reduce manual steps (and errors)</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Integrate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Automate</a:t>
            </a: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Maximize human analyst impact</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Deep expertise and intelligence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Continuous Learning</a:t>
            </a:r>
          </a:p>
        </p:txBody>
      </p:sp>
      <p:sp>
        <p:nvSpPr>
          <p:cNvPr id="503" name="Isosceles Triangle 502"/>
          <p:cNvSpPr/>
          <p:nvPr/>
        </p:nvSpPr>
        <p:spPr bwMode="black">
          <a:xfrm rot="5400000">
            <a:off x="656984" y="5474989"/>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513" name="Isosceles Triangle 512"/>
          <p:cNvSpPr/>
          <p:nvPr/>
        </p:nvSpPr>
        <p:spPr bwMode="black">
          <a:xfrm rot="5400000">
            <a:off x="656984" y="6428688"/>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465" name="Explosion: 8 Points 464"/>
          <p:cNvSpPr/>
          <p:nvPr/>
        </p:nvSpPr>
        <p:spPr>
          <a:xfrm>
            <a:off x="3882018" y="4563748"/>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Explosion: 8 Points 465"/>
          <p:cNvSpPr/>
          <p:nvPr/>
        </p:nvSpPr>
        <p:spPr>
          <a:xfrm>
            <a:off x="4167332" y="4563748"/>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Explosion: 8 Points 463"/>
          <p:cNvSpPr/>
          <p:nvPr/>
        </p:nvSpPr>
        <p:spPr>
          <a:xfrm>
            <a:off x="4452646" y="45637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3" name="Explosion: 8 Points 462"/>
          <p:cNvSpPr/>
          <p:nvPr/>
        </p:nvSpPr>
        <p:spPr>
          <a:xfrm>
            <a:off x="4737960" y="4563748"/>
            <a:ext cx="656457" cy="469885"/>
          </a:xfrm>
          <a:prstGeom prst="irregularSeal1">
            <a:avLst/>
          </a:prstGeom>
          <a:solidFill>
            <a:schemeClr val="bg1"/>
          </a:solid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2" name="Explosion: 8 Points 461"/>
          <p:cNvSpPr/>
          <p:nvPr/>
        </p:nvSpPr>
        <p:spPr>
          <a:xfrm>
            <a:off x="5023274" y="4563748"/>
            <a:ext cx="538708" cy="469885"/>
          </a:xfrm>
          <a:prstGeom prst="irregularSeal1">
            <a:avLst/>
          </a:prstGeom>
          <a:solidFill>
            <a:schemeClr val="bg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Explosion: 8 Points 359"/>
          <p:cNvSpPr/>
          <p:nvPr/>
        </p:nvSpPr>
        <p:spPr>
          <a:xfrm>
            <a:off x="5190839" y="4563748"/>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Explosion: 8 Points 466"/>
          <p:cNvSpPr/>
          <p:nvPr/>
        </p:nvSpPr>
        <p:spPr>
          <a:xfrm>
            <a:off x="9746457" y="4803919"/>
            <a:ext cx="656457" cy="469885"/>
          </a:xfrm>
          <a:prstGeom prst="irregularSeal1">
            <a:avLst/>
          </a:prstGeom>
          <a:solidFill>
            <a:srgbClr val="00BCF2"/>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Explosion: 8 Points 467"/>
          <p:cNvSpPr/>
          <p:nvPr/>
        </p:nvSpPr>
        <p:spPr>
          <a:xfrm>
            <a:off x="9916119" y="5214840"/>
            <a:ext cx="656457" cy="469885"/>
          </a:xfrm>
          <a:prstGeom prst="irregularSeal1">
            <a:avLst/>
          </a:prstGeom>
          <a:solidFill>
            <a:srgbClr val="00188F"/>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Explosion: 8 Points 468"/>
          <p:cNvSpPr/>
          <p:nvPr/>
        </p:nvSpPr>
        <p:spPr>
          <a:xfrm>
            <a:off x="9453751" y="4475590"/>
            <a:ext cx="656457" cy="469885"/>
          </a:xfrm>
          <a:prstGeom prst="irregularSeal1">
            <a:avLst/>
          </a:prstGeom>
          <a:solidFill>
            <a:schemeClr val="accent1"/>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Explosion: 8 Points 472"/>
          <p:cNvSpPr/>
          <p:nvPr/>
        </p:nvSpPr>
        <p:spPr>
          <a:xfrm>
            <a:off x="7629581" y="3170289"/>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0" name="Explosion: 8 Points 479"/>
          <p:cNvSpPr/>
          <p:nvPr/>
        </p:nvSpPr>
        <p:spPr>
          <a:xfrm>
            <a:off x="10896469" y="5611781"/>
            <a:ext cx="538708" cy="469885"/>
          </a:xfrm>
          <a:prstGeom prst="irregularSeal1">
            <a:avLst/>
          </a:prstGeom>
          <a:solidFill>
            <a:schemeClr val="bg1"/>
          </a:solid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Explosion: 8 Points 480"/>
          <p:cNvSpPr/>
          <p:nvPr/>
        </p:nvSpPr>
        <p:spPr>
          <a:xfrm>
            <a:off x="10806437" y="5390210"/>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Explosion: 8 Points 475"/>
          <p:cNvSpPr/>
          <p:nvPr/>
        </p:nvSpPr>
        <p:spPr>
          <a:xfrm>
            <a:off x="10716403" y="5168637"/>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7" name="Explosion: 8 Points 476"/>
          <p:cNvSpPr/>
          <p:nvPr/>
        </p:nvSpPr>
        <p:spPr>
          <a:xfrm>
            <a:off x="10626369" y="4947064"/>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Explosion: 8 Points 477"/>
          <p:cNvSpPr/>
          <p:nvPr/>
        </p:nvSpPr>
        <p:spPr>
          <a:xfrm>
            <a:off x="10536335" y="4725491"/>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Explosion: 8 Points 478"/>
          <p:cNvSpPr/>
          <p:nvPr/>
        </p:nvSpPr>
        <p:spPr>
          <a:xfrm>
            <a:off x="10446301" y="4503918"/>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4" name="Group 443">
            <a:extLst>
              <a:ext uri="{FF2B5EF4-FFF2-40B4-BE49-F238E27FC236}">
                <a16:creationId xmlns:a16="http://schemas.microsoft.com/office/drawing/2014/main" id="{42F1D82A-32DF-47B2-ACB0-E0244FA70129}"/>
              </a:ext>
            </a:extLst>
          </p:cNvPr>
          <p:cNvGrpSpPr/>
          <p:nvPr/>
        </p:nvGrpSpPr>
        <p:grpSpPr>
          <a:xfrm rot="10800000">
            <a:off x="6916824" y="3803511"/>
            <a:ext cx="648125" cy="809324"/>
            <a:chOff x="6027310" y="4162204"/>
            <a:chExt cx="465547" cy="351249"/>
          </a:xfrm>
        </p:grpSpPr>
        <p:cxnSp>
          <p:nvCxnSpPr>
            <p:cNvPr id="448" name="Straight Connector 447">
              <a:extLst>
                <a:ext uri="{FF2B5EF4-FFF2-40B4-BE49-F238E27FC236}">
                  <a16:creationId xmlns:a16="http://schemas.microsoft.com/office/drawing/2014/main" id="{C8249FD6-A858-4BA9-A1EF-CF99DCC8521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2DB471FA-D111-4FFE-8B0C-ED9BF9A1E31B}"/>
                </a:ext>
              </a:extLst>
            </p:cNvPr>
            <p:cNvGrpSpPr/>
            <p:nvPr/>
          </p:nvGrpSpPr>
          <p:grpSpPr>
            <a:xfrm rot="10800000" flipH="1" flipV="1">
              <a:off x="6027312" y="4162204"/>
              <a:ext cx="465545" cy="298985"/>
              <a:chOff x="1047932" y="583137"/>
              <a:chExt cx="1686473" cy="1683734"/>
            </a:xfrm>
          </p:grpSpPr>
          <p:cxnSp>
            <p:nvCxnSpPr>
              <p:cNvPr id="450" name="Straight Connector 449">
                <a:extLst>
                  <a:ext uri="{FF2B5EF4-FFF2-40B4-BE49-F238E27FC236}">
                    <a16:creationId xmlns:a16="http://schemas.microsoft.com/office/drawing/2014/main" id="{A513B6A7-0BBE-4D07-9CAE-210F3A56EB9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51" name="Arc 450">
                <a:extLst>
                  <a:ext uri="{FF2B5EF4-FFF2-40B4-BE49-F238E27FC236}">
                    <a16:creationId xmlns:a16="http://schemas.microsoft.com/office/drawing/2014/main" id="{42275696-081F-4CB1-8BBF-8C5B15CBDA84}"/>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70" name="Group 469">
            <a:extLst>
              <a:ext uri="{FF2B5EF4-FFF2-40B4-BE49-F238E27FC236}">
                <a16:creationId xmlns:a16="http://schemas.microsoft.com/office/drawing/2014/main" id="{72915A55-74C9-4ED5-A98A-EBD0F8D12A07}"/>
              </a:ext>
            </a:extLst>
          </p:cNvPr>
          <p:cNvGrpSpPr/>
          <p:nvPr/>
        </p:nvGrpSpPr>
        <p:grpSpPr>
          <a:xfrm>
            <a:off x="6913185" y="3431602"/>
            <a:ext cx="648125" cy="809324"/>
            <a:chOff x="6027310" y="4162204"/>
            <a:chExt cx="465547" cy="351249"/>
          </a:xfrm>
        </p:grpSpPr>
        <p:cxnSp>
          <p:nvCxnSpPr>
            <p:cNvPr id="471" name="Straight Connector 470">
              <a:extLst>
                <a:ext uri="{FF2B5EF4-FFF2-40B4-BE49-F238E27FC236}">
                  <a16:creationId xmlns:a16="http://schemas.microsoft.com/office/drawing/2014/main" id="{13BA26D0-6672-4ED3-A2DD-B32A7B9B459A}"/>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2" name="Group 471">
              <a:extLst>
                <a:ext uri="{FF2B5EF4-FFF2-40B4-BE49-F238E27FC236}">
                  <a16:creationId xmlns:a16="http://schemas.microsoft.com/office/drawing/2014/main" id="{8F7210B7-C28F-4BF1-A2EE-E6A4E597D8F7}"/>
                </a:ext>
              </a:extLst>
            </p:cNvPr>
            <p:cNvGrpSpPr/>
            <p:nvPr/>
          </p:nvGrpSpPr>
          <p:grpSpPr>
            <a:xfrm rot="10800000" flipH="1" flipV="1">
              <a:off x="6027312" y="4162204"/>
              <a:ext cx="465545" cy="298985"/>
              <a:chOff x="1047932" y="583137"/>
              <a:chExt cx="1686473" cy="1683734"/>
            </a:xfrm>
          </p:grpSpPr>
          <p:cxnSp>
            <p:nvCxnSpPr>
              <p:cNvPr id="474" name="Straight Connector 473">
                <a:extLst>
                  <a:ext uri="{FF2B5EF4-FFF2-40B4-BE49-F238E27FC236}">
                    <a16:creationId xmlns:a16="http://schemas.microsoft.com/office/drawing/2014/main" id="{97FAC368-4105-4BA7-94C2-CF51DD7BB02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75" name="Arc 474">
                <a:extLst>
                  <a:ext uri="{FF2B5EF4-FFF2-40B4-BE49-F238E27FC236}">
                    <a16:creationId xmlns:a16="http://schemas.microsoft.com/office/drawing/2014/main" id="{1E754954-5983-426D-89F8-83B67FEB5E1D}"/>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84" name="Group 483">
            <a:extLst>
              <a:ext uri="{FF2B5EF4-FFF2-40B4-BE49-F238E27FC236}">
                <a16:creationId xmlns:a16="http://schemas.microsoft.com/office/drawing/2014/main" id="{00C921C4-3F6C-4230-8EAC-FBB0FE06202A}"/>
              </a:ext>
            </a:extLst>
          </p:cNvPr>
          <p:cNvGrpSpPr/>
          <p:nvPr/>
        </p:nvGrpSpPr>
        <p:grpSpPr>
          <a:xfrm rot="7512031">
            <a:off x="9951306" y="3662447"/>
            <a:ext cx="648125" cy="809324"/>
            <a:chOff x="6027310" y="4162204"/>
            <a:chExt cx="465547" cy="351249"/>
          </a:xfrm>
        </p:grpSpPr>
        <p:cxnSp>
          <p:nvCxnSpPr>
            <p:cNvPr id="485" name="Straight Connector 484">
              <a:extLst>
                <a:ext uri="{FF2B5EF4-FFF2-40B4-BE49-F238E27FC236}">
                  <a16:creationId xmlns:a16="http://schemas.microsoft.com/office/drawing/2014/main" id="{4A92505C-CB33-404A-94A6-30CBDFE0E98E}"/>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6" name="Group 485">
              <a:extLst>
                <a:ext uri="{FF2B5EF4-FFF2-40B4-BE49-F238E27FC236}">
                  <a16:creationId xmlns:a16="http://schemas.microsoft.com/office/drawing/2014/main" id="{62C530FC-A28C-4A1C-A9B7-E197F741D3A4}"/>
                </a:ext>
              </a:extLst>
            </p:cNvPr>
            <p:cNvGrpSpPr/>
            <p:nvPr/>
          </p:nvGrpSpPr>
          <p:grpSpPr>
            <a:xfrm rot="10800000" flipH="1" flipV="1">
              <a:off x="6027312" y="4162204"/>
              <a:ext cx="465545" cy="298985"/>
              <a:chOff x="1047932" y="583137"/>
              <a:chExt cx="1686473" cy="1683734"/>
            </a:xfrm>
          </p:grpSpPr>
          <p:cxnSp>
            <p:nvCxnSpPr>
              <p:cNvPr id="487" name="Straight Connector 486">
                <a:extLst>
                  <a:ext uri="{FF2B5EF4-FFF2-40B4-BE49-F238E27FC236}">
                    <a16:creationId xmlns:a16="http://schemas.microsoft.com/office/drawing/2014/main" id="{81488D2F-DD09-4686-979C-4E7A91E24B1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95" name="Arc 494">
                <a:extLst>
                  <a:ext uri="{FF2B5EF4-FFF2-40B4-BE49-F238E27FC236}">
                    <a16:creationId xmlns:a16="http://schemas.microsoft.com/office/drawing/2014/main" id="{1A543B93-E15B-4E51-9C83-7F28A5A614AF}"/>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96" name="Group 495">
            <a:extLst>
              <a:ext uri="{FF2B5EF4-FFF2-40B4-BE49-F238E27FC236}">
                <a16:creationId xmlns:a16="http://schemas.microsoft.com/office/drawing/2014/main" id="{61FF468E-FF44-4DD6-9491-4E561C627E6C}"/>
              </a:ext>
            </a:extLst>
          </p:cNvPr>
          <p:cNvGrpSpPr/>
          <p:nvPr/>
        </p:nvGrpSpPr>
        <p:grpSpPr>
          <a:xfrm rot="18312031">
            <a:off x="9735145" y="3605114"/>
            <a:ext cx="648125" cy="809324"/>
            <a:chOff x="6027310" y="4162204"/>
            <a:chExt cx="465547" cy="351249"/>
          </a:xfrm>
        </p:grpSpPr>
        <p:cxnSp>
          <p:nvCxnSpPr>
            <p:cNvPr id="497" name="Straight Connector 496">
              <a:extLst>
                <a:ext uri="{FF2B5EF4-FFF2-40B4-BE49-F238E27FC236}">
                  <a16:creationId xmlns:a16="http://schemas.microsoft.com/office/drawing/2014/main" id="{63645AA4-2F6C-44D9-8A64-57366A3B63D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8" name="Group 497">
              <a:extLst>
                <a:ext uri="{FF2B5EF4-FFF2-40B4-BE49-F238E27FC236}">
                  <a16:creationId xmlns:a16="http://schemas.microsoft.com/office/drawing/2014/main" id="{A4DFAD4B-C520-41F1-A760-DA58628D2B4E}"/>
                </a:ext>
              </a:extLst>
            </p:cNvPr>
            <p:cNvGrpSpPr/>
            <p:nvPr/>
          </p:nvGrpSpPr>
          <p:grpSpPr>
            <a:xfrm rot="10800000" flipH="1" flipV="1">
              <a:off x="6027312" y="4162204"/>
              <a:ext cx="465545" cy="298985"/>
              <a:chOff x="1047932" y="583137"/>
              <a:chExt cx="1686473" cy="1683734"/>
            </a:xfrm>
          </p:grpSpPr>
          <p:cxnSp>
            <p:nvCxnSpPr>
              <p:cNvPr id="499" name="Straight Connector 498">
                <a:extLst>
                  <a:ext uri="{FF2B5EF4-FFF2-40B4-BE49-F238E27FC236}">
                    <a16:creationId xmlns:a16="http://schemas.microsoft.com/office/drawing/2014/main" id="{8154C159-D2CE-4683-8F30-2944980234C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0" name="Arc 499">
                <a:extLst>
                  <a:ext uri="{FF2B5EF4-FFF2-40B4-BE49-F238E27FC236}">
                    <a16:creationId xmlns:a16="http://schemas.microsoft.com/office/drawing/2014/main" id="{B6B37284-C3FC-4A27-98F7-E4BDA8857D02}"/>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08" name="Group 507">
            <a:extLst>
              <a:ext uri="{FF2B5EF4-FFF2-40B4-BE49-F238E27FC236}">
                <a16:creationId xmlns:a16="http://schemas.microsoft.com/office/drawing/2014/main" id="{343C2DDF-A148-47ED-A283-130E455EB475}"/>
              </a:ext>
            </a:extLst>
          </p:cNvPr>
          <p:cNvGrpSpPr/>
          <p:nvPr/>
        </p:nvGrpSpPr>
        <p:grpSpPr>
          <a:xfrm rot="4568489">
            <a:off x="6715884" y="2094714"/>
            <a:ext cx="648125" cy="809324"/>
            <a:chOff x="6027310" y="4162204"/>
            <a:chExt cx="465547" cy="351249"/>
          </a:xfrm>
        </p:grpSpPr>
        <p:cxnSp>
          <p:nvCxnSpPr>
            <p:cNvPr id="509" name="Straight Connector 508">
              <a:extLst>
                <a:ext uri="{FF2B5EF4-FFF2-40B4-BE49-F238E27FC236}">
                  <a16:creationId xmlns:a16="http://schemas.microsoft.com/office/drawing/2014/main" id="{A98D28DA-9ECA-4A14-953B-195700F8095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0" name="Group 509">
              <a:extLst>
                <a:ext uri="{FF2B5EF4-FFF2-40B4-BE49-F238E27FC236}">
                  <a16:creationId xmlns:a16="http://schemas.microsoft.com/office/drawing/2014/main" id="{4CD8CB32-E88A-426D-B53D-3AB8D4DA258D}"/>
                </a:ext>
              </a:extLst>
            </p:cNvPr>
            <p:cNvGrpSpPr/>
            <p:nvPr/>
          </p:nvGrpSpPr>
          <p:grpSpPr>
            <a:xfrm rot="10800000" flipH="1" flipV="1">
              <a:off x="6027312" y="4162204"/>
              <a:ext cx="465545" cy="298985"/>
              <a:chOff x="1047932" y="583137"/>
              <a:chExt cx="1686473" cy="1683734"/>
            </a:xfrm>
          </p:grpSpPr>
          <p:cxnSp>
            <p:nvCxnSpPr>
              <p:cNvPr id="511" name="Straight Connector 510">
                <a:extLst>
                  <a:ext uri="{FF2B5EF4-FFF2-40B4-BE49-F238E27FC236}">
                    <a16:creationId xmlns:a16="http://schemas.microsoft.com/office/drawing/2014/main" id="{63D40AB6-27D6-4ACC-938D-D50C494CAAFE}"/>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2" name="Arc 511">
                <a:extLst>
                  <a:ext uri="{FF2B5EF4-FFF2-40B4-BE49-F238E27FC236}">
                    <a16:creationId xmlns:a16="http://schemas.microsoft.com/office/drawing/2014/main" id="{487EC05B-E22E-4D58-8200-1ECB47B152D5}"/>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4" name="Group 513">
            <a:extLst>
              <a:ext uri="{FF2B5EF4-FFF2-40B4-BE49-F238E27FC236}">
                <a16:creationId xmlns:a16="http://schemas.microsoft.com/office/drawing/2014/main" id="{08F7F214-6B1F-4B46-8B95-6C7015BA00FF}"/>
              </a:ext>
            </a:extLst>
          </p:cNvPr>
          <p:cNvGrpSpPr/>
          <p:nvPr/>
        </p:nvGrpSpPr>
        <p:grpSpPr>
          <a:xfrm rot="15817205" flipV="1">
            <a:off x="9246687" y="1581574"/>
            <a:ext cx="648125" cy="809324"/>
            <a:chOff x="6027310" y="4162204"/>
            <a:chExt cx="465547" cy="351249"/>
          </a:xfrm>
        </p:grpSpPr>
        <p:cxnSp>
          <p:nvCxnSpPr>
            <p:cNvPr id="515" name="Straight Connector 514">
              <a:extLst>
                <a:ext uri="{FF2B5EF4-FFF2-40B4-BE49-F238E27FC236}">
                  <a16:creationId xmlns:a16="http://schemas.microsoft.com/office/drawing/2014/main" id="{31D5285B-3FC0-46DB-AF9C-ADB990CC7D8C}"/>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6" name="Group 515">
              <a:extLst>
                <a:ext uri="{FF2B5EF4-FFF2-40B4-BE49-F238E27FC236}">
                  <a16:creationId xmlns:a16="http://schemas.microsoft.com/office/drawing/2014/main" id="{A8EA8580-E5CD-46DD-978D-5CD4CDAF8701}"/>
                </a:ext>
              </a:extLst>
            </p:cNvPr>
            <p:cNvGrpSpPr/>
            <p:nvPr/>
          </p:nvGrpSpPr>
          <p:grpSpPr>
            <a:xfrm rot="10800000" flipH="1" flipV="1">
              <a:off x="6027312" y="4162204"/>
              <a:ext cx="465545" cy="298985"/>
              <a:chOff x="1047932" y="583137"/>
              <a:chExt cx="1686473" cy="1683734"/>
            </a:xfrm>
          </p:grpSpPr>
          <p:cxnSp>
            <p:nvCxnSpPr>
              <p:cNvPr id="517" name="Straight Connector 516">
                <a:extLst>
                  <a:ext uri="{FF2B5EF4-FFF2-40B4-BE49-F238E27FC236}">
                    <a16:creationId xmlns:a16="http://schemas.microsoft.com/office/drawing/2014/main" id="{86CB5615-923A-4339-AA19-405BB6ABE86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8" name="Arc 517">
                <a:extLst>
                  <a:ext uri="{FF2B5EF4-FFF2-40B4-BE49-F238E27FC236}">
                    <a16:creationId xmlns:a16="http://schemas.microsoft.com/office/drawing/2014/main" id="{0B4F7454-2BDE-42E4-A0D6-D6E5B554DCD3}"/>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9" name="Group 518">
            <a:extLst>
              <a:ext uri="{FF2B5EF4-FFF2-40B4-BE49-F238E27FC236}">
                <a16:creationId xmlns:a16="http://schemas.microsoft.com/office/drawing/2014/main" id="{C20C0543-2A76-450D-86AF-D3D48D2449E9}"/>
              </a:ext>
            </a:extLst>
          </p:cNvPr>
          <p:cNvGrpSpPr/>
          <p:nvPr/>
        </p:nvGrpSpPr>
        <p:grpSpPr>
          <a:xfrm rot="5017205" flipV="1">
            <a:off x="9089504" y="1574933"/>
            <a:ext cx="648125" cy="809324"/>
            <a:chOff x="6027310" y="4162204"/>
            <a:chExt cx="465547" cy="351249"/>
          </a:xfrm>
        </p:grpSpPr>
        <p:cxnSp>
          <p:nvCxnSpPr>
            <p:cNvPr id="520" name="Straight Connector 519">
              <a:extLst>
                <a:ext uri="{FF2B5EF4-FFF2-40B4-BE49-F238E27FC236}">
                  <a16:creationId xmlns:a16="http://schemas.microsoft.com/office/drawing/2014/main" id="{7E3C546A-68B2-4690-A7F8-617CC9BDE711}"/>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1" name="Group 520">
              <a:extLst>
                <a:ext uri="{FF2B5EF4-FFF2-40B4-BE49-F238E27FC236}">
                  <a16:creationId xmlns:a16="http://schemas.microsoft.com/office/drawing/2014/main" id="{AB58EACE-9353-46FD-81C4-D8A2C54C48B9}"/>
                </a:ext>
              </a:extLst>
            </p:cNvPr>
            <p:cNvGrpSpPr/>
            <p:nvPr/>
          </p:nvGrpSpPr>
          <p:grpSpPr>
            <a:xfrm rot="10800000" flipH="1" flipV="1">
              <a:off x="6027312" y="4162204"/>
              <a:ext cx="465545" cy="298985"/>
              <a:chOff x="1047932" y="583137"/>
              <a:chExt cx="1686473" cy="1683734"/>
            </a:xfrm>
          </p:grpSpPr>
          <p:cxnSp>
            <p:nvCxnSpPr>
              <p:cNvPr id="522" name="Straight Connector 521">
                <a:extLst>
                  <a:ext uri="{FF2B5EF4-FFF2-40B4-BE49-F238E27FC236}">
                    <a16:creationId xmlns:a16="http://schemas.microsoft.com/office/drawing/2014/main" id="{17D5CA26-3C2A-4FAE-BCC3-539E196B5A8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23" name="Arc 522">
                <a:extLst>
                  <a:ext uri="{FF2B5EF4-FFF2-40B4-BE49-F238E27FC236}">
                    <a16:creationId xmlns:a16="http://schemas.microsoft.com/office/drawing/2014/main" id="{5BE79A41-6DE9-4648-AD0F-6FF4681225EA}"/>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61" name="Group 460">
            <a:extLst>
              <a:ext uri="{FF2B5EF4-FFF2-40B4-BE49-F238E27FC236}">
                <a16:creationId xmlns:a16="http://schemas.microsoft.com/office/drawing/2014/main" id="{C91F8AF1-2153-4F3D-8C59-FA0B5CF26530}"/>
              </a:ext>
            </a:extLst>
          </p:cNvPr>
          <p:cNvGrpSpPr/>
          <p:nvPr/>
        </p:nvGrpSpPr>
        <p:grpSpPr>
          <a:xfrm rot="10800000" flipV="1">
            <a:off x="6033610" y="4743318"/>
            <a:ext cx="390952" cy="488188"/>
            <a:chOff x="6027310" y="4162204"/>
            <a:chExt cx="465547" cy="351249"/>
          </a:xfrm>
        </p:grpSpPr>
        <p:cxnSp>
          <p:nvCxnSpPr>
            <p:cNvPr id="482" name="Straight Connector 481">
              <a:extLst>
                <a:ext uri="{FF2B5EF4-FFF2-40B4-BE49-F238E27FC236}">
                  <a16:creationId xmlns:a16="http://schemas.microsoft.com/office/drawing/2014/main" id="{CB3B4E46-D415-42B8-8907-7D470E9F90E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3" name="Group 482">
              <a:extLst>
                <a:ext uri="{FF2B5EF4-FFF2-40B4-BE49-F238E27FC236}">
                  <a16:creationId xmlns:a16="http://schemas.microsoft.com/office/drawing/2014/main" id="{06FF4B45-1788-4A28-8AAF-CC5C444391F3}"/>
                </a:ext>
              </a:extLst>
            </p:cNvPr>
            <p:cNvGrpSpPr/>
            <p:nvPr/>
          </p:nvGrpSpPr>
          <p:grpSpPr>
            <a:xfrm rot="10800000" flipH="1" flipV="1">
              <a:off x="6027312" y="4162204"/>
              <a:ext cx="465545" cy="298985"/>
              <a:chOff x="1047932" y="583137"/>
              <a:chExt cx="1686473" cy="1683734"/>
            </a:xfrm>
          </p:grpSpPr>
          <p:cxnSp>
            <p:nvCxnSpPr>
              <p:cNvPr id="488" name="Straight Connector 487">
                <a:extLst>
                  <a:ext uri="{FF2B5EF4-FFF2-40B4-BE49-F238E27FC236}">
                    <a16:creationId xmlns:a16="http://schemas.microsoft.com/office/drawing/2014/main" id="{E3C26DCB-0C06-4BED-B90D-869D51AA0DC3}"/>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89" name="Arc 488">
                <a:extLst>
                  <a:ext uri="{FF2B5EF4-FFF2-40B4-BE49-F238E27FC236}">
                    <a16:creationId xmlns:a16="http://schemas.microsoft.com/office/drawing/2014/main" id="{F8706631-38B9-4E45-97C9-C1F9103EF96B}"/>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sp>
        <p:nvSpPr>
          <p:cNvPr id="490" name="Rectangle 489">
            <a:extLst>
              <a:ext uri="{FF2B5EF4-FFF2-40B4-BE49-F238E27FC236}">
                <a16:creationId xmlns:a16="http://schemas.microsoft.com/office/drawing/2014/main" id="{396B0C19-7E54-4100-AD40-497E9CD78C39}"/>
              </a:ext>
            </a:extLst>
          </p:cNvPr>
          <p:cNvSpPr/>
          <p:nvPr/>
        </p:nvSpPr>
        <p:spPr>
          <a:xfrm>
            <a:off x="496915" y="968012"/>
            <a:ext cx="4545283" cy="400110"/>
          </a:xfrm>
          <a:prstGeom prst="rect">
            <a:avLst/>
          </a:prstGeom>
        </p:spPr>
        <p:txBody>
          <a:bodyPr wrap="none">
            <a:spAutoFit/>
          </a:bodyPr>
          <a:lstStyle/>
          <a:p>
            <a:r>
              <a:rPr lang="en-US" sz="2000" spc="-51">
                <a:ln w="3175">
                  <a:noFill/>
                </a:ln>
                <a:gradFill>
                  <a:gsLst>
                    <a:gs pos="1250">
                      <a:srgbClr val="1A1A1A"/>
                    </a:gs>
                    <a:gs pos="100000">
                      <a:srgbClr val="1A1A1A"/>
                    </a:gs>
                  </a:gsLst>
                  <a:lin ang="5400000" scaled="0"/>
                </a:gradFill>
                <a:latin typeface="Segoe UI Semibold"/>
                <a:cs typeface="Segoe UI" pitchFamily="34" charset="0"/>
              </a:rPr>
              <a:t>With a connected defender community</a:t>
            </a:r>
            <a:endParaRPr lang="en-US"/>
          </a:p>
        </p:txBody>
      </p:sp>
    </p:spTree>
    <p:extLst>
      <p:ext uri="{BB962C8B-B14F-4D97-AF65-F5344CB8AC3E}">
        <p14:creationId xmlns:p14="http://schemas.microsoft.com/office/powerpoint/2010/main" val="31213149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fade">
                                      <p:cBhvr>
                                        <p:cTn id="10" dur="500"/>
                                        <p:tgtEl>
                                          <p:spTgt spid="40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5"/>
                                        </p:tgtEl>
                                        <p:attrNameLst>
                                          <p:attrName>style.visibility</p:attrName>
                                        </p:attrNameLst>
                                      </p:cBhvr>
                                      <p:to>
                                        <p:strVal val="visible"/>
                                      </p:to>
                                    </p:set>
                                    <p:animEffect transition="in" filter="fade">
                                      <p:cBhvr>
                                        <p:cTn id="14" dur="500"/>
                                        <p:tgtEl>
                                          <p:spTgt spid="345"/>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circle(out)">
                                      <p:cBhvr>
                                        <p:cTn id="17" dur="750"/>
                                        <p:tgtEl>
                                          <p:spTgt spid="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1"/>
                                        </p:tgtEl>
                                        <p:attrNameLst>
                                          <p:attrName>style.visibility</p:attrName>
                                        </p:attrNameLst>
                                      </p:cBhvr>
                                      <p:to>
                                        <p:strVal val="visible"/>
                                      </p:to>
                                    </p:set>
                                    <p:animEffect transition="in" filter="wipe(down)">
                                      <p:cBhvr>
                                        <p:cTn id="22" dur="500"/>
                                        <p:tgtEl>
                                          <p:spTgt spid="46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60"/>
                                        </p:tgtEl>
                                        <p:attrNameLst>
                                          <p:attrName>style.visibility</p:attrName>
                                        </p:attrNameLst>
                                      </p:cBhvr>
                                      <p:to>
                                        <p:strVal val="visible"/>
                                      </p:to>
                                    </p:set>
                                    <p:animEffect transition="in" filter="fade">
                                      <p:cBhvr>
                                        <p:cTn id="26" dur="500"/>
                                        <p:tgtEl>
                                          <p:spTgt spid="3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animEffect transition="in" filter="fade">
                                      <p:cBhvr>
                                        <p:cTn id="29" dur="500"/>
                                        <p:tgtEl>
                                          <p:spTgt spid="41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85"/>
                                        </p:tgtEl>
                                        <p:attrNameLst>
                                          <p:attrName>style.visibility</p:attrName>
                                        </p:attrNameLst>
                                      </p:cBhvr>
                                      <p:to>
                                        <p:strVal val="visible"/>
                                      </p:to>
                                    </p:set>
                                    <p:animEffect transition="in" filter="fade">
                                      <p:cBhvr>
                                        <p:cTn id="33" dur="500"/>
                                        <p:tgtEl>
                                          <p:spTgt spid="38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fade">
                                      <p:cBhvr>
                                        <p:cTn id="36" dur="500"/>
                                        <p:tgtEl>
                                          <p:spTgt spid="384"/>
                                        </p:tgtEl>
                                      </p:cBhvr>
                                    </p:animEffect>
                                  </p:childTnLst>
                                </p:cTn>
                              </p:par>
                              <p:par>
                                <p:cTn id="37" presetID="22" presetClass="entr" presetSubtype="4" fill="hold" grpId="0" nodeType="withEffect">
                                  <p:stCondLst>
                                    <p:cond delay="250"/>
                                  </p:stCondLst>
                                  <p:childTnLst>
                                    <p:set>
                                      <p:cBhvr>
                                        <p:cTn id="38" dur="1" fill="hold">
                                          <p:stCondLst>
                                            <p:cond delay="0"/>
                                          </p:stCondLst>
                                        </p:cTn>
                                        <p:tgtEl>
                                          <p:spTgt spid="403"/>
                                        </p:tgtEl>
                                        <p:attrNameLst>
                                          <p:attrName>style.visibility</p:attrName>
                                        </p:attrNameLst>
                                      </p:cBhvr>
                                      <p:to>
                                        <p:strVal val="visible"/>
                                      </p:to>
                                    </p:set>
                                    <p:animEffect transition="in" filter="wipe(down)">
                                      <p:cBhvr>
                                        <p:cTn id="39" dur="500"/>
                                        <p:tgtEl>
                                          <p:spTgt spid="4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7"/>
                                        </p:tgtEl>
                                        <p:attrNameLst>
                                          <p:attrName>style.visibility</p:attrName>
                                        </p:attrNameLst>
                                      </p:cBhvr>
                                      <p:to>
                                        <p:strVal val="visible"/>
                                      </p:to>
                                    </p:set>
                                    <p:animEffect transition="in" filter="fade">
                                      <p:cBhvr>
                                        <p:cTn id="44" dur="500"/>
                                        <p:tgtEl>
                                          <p:spTgt spid="4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5"/>
                                        </p:tgtEl>
                                        <p:attrNameLst>
                                          <p:attrName>style.visibility</p:attrName>
                                        </p:attrNameLst>
                                      </p:cBhvr>
                                      <p:to>
                                        <p:strVal val="visible"/>
                                      </p:to>
                                    </p:set>
                                    <p:animEffect transition="in" filter="fade">
                                      <p:cBhvr>
                                        <p:cTn id="47" dur="500"/>
                                        <p:tgtEl>
                                          <p:spTgt spid="455"/>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fade">
                                      <p:cBhvr>
                                        <p:cTn id="51" dur="1000"/>
                                        <p:tgtEl>
                                          <p:spTgt spid="414"/>
                                        </p:tgtEl>
                                      </p:cBhvr>
                                    </p:animEffect>
                                    <p:anim calcmode="lin" valueType="num">
                                      <p:cBhvr>
                                        <p:cTn id="52" dur="1000" fill="hold"/>
                                        <p:tgtEl>
                                          <p:spTgt spid="414"/>
                                        </p:tgtEl>
                                        <p:attrNameLst>
                                          <p:attrName>ppt_x</p:attrName>
                                        </p:attrNameLst>
                                      </p:cBhvr>
                                      <p:tavLst>
                                        <p:tav tm="0">
                                          <p:val>
                                            <p:strVal val="#ppt_x"/>
                                          </p:val>
                                        </p:tav>
                                        <p:tav tm="100000">
                                          <p:val>
                                            <p:strVal val="#ppt_x"/>
                                          </p:val>
                                        </p:tav>
                                      </p:tavLst>
                                    </p:anim>
                                    <p:anim calcmode="lin" valueType="num">
                                      <p:cBhvr>
                                        <p:cTn id="53" dur="1000" fill="hold"/>
                                        <p:tgtEl>
                                          <p:spTgt spid="4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fade">
                                      <p:cBhvr>
                                        <p:cTn id="56" dur="1000"/>
                                        <p:tgtEl>
                                          <p:spTgt spid="415"/>
                                        </p:tgtEl>
                                      </p:cBhvr>
                                    </p:animEffect>
                                    <p:anim calcmode="lin" valueType="num">
                                      <p:cBhvr>
                                        <p:cTn id="57" dur="1000" fill="hold"/>
                                        <p:tgtEl>
                                          <p:spTgt spid="415"/>
                                        </p:tgtEl>
                                        <p:attrNameLst>
                                          <p:attrName>ppt_x</p:attrName>
                                        </p:attrNameLst>
                                      </p:cBhvr>
                                      <p:tavLst>
                                        <p:tav tm="0">
                                          <p:val>
                                            <p:strVal val="#ppt_x"/>
                                          </p:val>
                                        </p:tav>
                                        <p:tav tm="100000">
                                          <p:val>
                                            <p:strVal val="#ppt_x"/>
                                          </p:val>
                                        </p:tav>
                                      </p:tavLst>
                                    </p:anim>
                                    <p:anim calcmode="lin" valueType="num">
                                      <p:cBhvr>
                                        <p:cTn id="58" dur="1000" fill="hold"/>
                                        <p:tgtEl>
                                          <p:spTgt spid="4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6"/>
                                        </p:tgtEl>
                                        <p:attrNameLst>
                                          <p:attrName>style.visibility</p:attrName>
                                        </p:attrNameLst>
                                      </p:cBhvr>
                                      <p:to>
                                        <p:strVal val="visible"/>
                                      </p:to>
                                    </p:set>
                                    <p:animEffect transition="in" filter="fade">
                                      <p:cBhvr>
                                        <p:cTn id="61" dur="1000"/>
                                        <p:tgtEl>
                                          <p:spTgt spid="416"/>
                                        </p:tgtEl>
                                      </p:cBhvr>
                                    </p:animEffect>
                                    <p:anim calcmode="lin" valueType="num">
                                      <p:cBhvr>
                                        <p:cTn id="62" dur="1000" fill="hold"/>
                                        <p:tgtEl>
                                          <p:spTgt spid="416"/>
                                        </p:tgtEl>
                                        <p:attrNameLst>
                                          <p:attrName>ppt_x</p:attrName>
                                        </p:attrNameLst>
                                      </p:cBhvr>
                                      <p:tavLst>
                                        <p:tav tm="0">
                                          <p:val>
                                            <p:strVal val="#ppt_x"/>
                                          </p:val>
                                        </p:tav>
                                        <p:tav tm="100000">
                                          <p:val>
                                            <p:strVal val="#ppt_x"/>
                                          </p:val>
                                        </p:tav>
                                      </p:tavLst>
                                    </p:anim>
                                    <p:anim calcmode="lin" valueType="num">
                                      <p:cBhvr>
                                        <p:cTn id="63" dur="1000" fill="hold"/>
                                        <p:tgtEl>
                                          <p:spTgt spid="416"/>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508"/>
                                        </p:tgtEl>
                                        <p:attrNameLst>
                                          <p:attrName>style.visibility</p:attrName>
                                        </p:attrNameLst>
                                      </p:cBhvr>
                                      <p:to>
                                        <p:strVal val="visible"/>
                                      </p:to>
                                    </p:set>
                                    <p:animEffect transition="in" filter="wipe(left)">
                                      <p:cBhvr>
                                        <p:cTn id="67" dur="500"/>
                                        <p:tgtEl>
                                          <p:spTgt spid="508"/>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366"/>
                                        </p:tgtEl>
                                        <p:attrNameLst>
                                          <p:attrName>style.visibility</p:attrName>
                                        </p:attrNameLst>
                                      </p:cBhvr>
                                      <p:to>
                                        <p:strVal val="visible"/>
                                      </p:to>
                                    </p:set>
                                    <p:animEffect transition="in" filter="fade">
                                      <p:cBhvr>
                                        <p:cTn id="71" dur="500"/>
                                        <p:tgtEl>
                                          <p:spTgt spid="36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par>
                          <p:cTn id="75" fill="hold">
                            <p:stCondLst>
                              <p:cond delay="2500"/>
                            </p:stCondLst>
                            <p:childTnLst>
                              <p:par>
                                <p:cTn id="76" presetID="22" presetClass="entr" presetSubtype="1" fill="hold" nodeType="afterEffect">
                                  <p:stCondLst>
                                    <p:cond delay="0"/>
                                  </p:stCondLst>
                                  <p:childTnLst>
                                    <p:set>
                                      <p:cBhvr>
                                        <p:cTn id="77" dur="1" fill="hold">
                                          <p:stCondLst>
                                            <p:cond delay="0"/>
                                          </p:stCondLst>
                                        </p:cTn>
                                        <p:tgtEl>
                                          <p:spTgt spid="444"/>
                                        </p:tgtEl>
                                        <p:attrNameLst>
                                          <p:attrName>style.visibility</p:attrName>
                                        </p:attrNameLst>
                                      </p:cBhvr>
                                      <p:to>
                                        <p:strVal val="visible"/>
                                      </p:to>
                                    </p:set>
                                    <p:animEffect transition="in" filter="wipe(up)">
                                      <p:cBhvr>
                                        <p:cTn id="78" dur="500"/>
                                        <p:tgtEl>
                                          <p:spTgt spid="44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462"/>
                                        </p:tgtEl>
                                        <p:attrNameLst>
                                          <p:attrName>style.visibility</p:attrName>
                                        </p:attrNameLst>
                                      </p:cBhvr>
                                      <p:to>
                                        <p:strVal val="visible"/>
                                      </p:to>
                                    </p:set>
                                    <p:animEffect transition="in" filter="fade">
                                      <p:cBhvr>
                                        <p:cTn id="82" dur="500"/>
                                        <p:tgtEl>
                                          <p:spTgt spid="462"/>
                                        </p:tgtEl>
                                      </p:cBhvr>
                                    </p:animEffec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418"/>
                                        </p:tgtEl>
                                        <p:attrNameLst>
                                          <p:attrName>style.visibility</p:attrName>
                                        </p:attrNameLst>
                                      </p:cBhvr>
                                      <p:to>
                                        <p:strVal val="visible"/>
                                      </p:to>
                                    </p:set>
                                    <p:animEffect transition="in" filter="fade">
                                      <p:cBhvr>
                                        <p:cTn id="86" dur="500"/>
                                        <p:tgtEl>
                                          <p:spTgt spid="418"/>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400"/>
                                        </p:tgtEl>
                                        <p:attrNameLst>
                                          <p:attrName>style.visibility</p:attrName>
                                        </p:attrNameLst>
                                      </p:cBhvr>
                                      <p:to>
                                        <p:strVal val="visible"/>
                                      </p:to>
                                    </p:set>
                                    <p:animEffect transition="in" filter="wipe(down)">
                                      <p:cBhvr>
                                        <p:cTn id="90" dur="500"/>
                                        <p:tgtEl>
                                          <p:spTgt spid="40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fade">
                                      <p:cBhvr>
                                        <p:cTn id="95" dur="500"/>
                                        <p:tgtEl>
                                          <p:spTgt spid="121"/>
                                        </p:tgtEl>
                                      </p:cBhvr>
                                    </p:animEffect>
                                  </p:childTnLst>
                                </p:cTn>
                              </p:par>
                              <p:par>
                                <p:cTn id="96" presetID="10"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60"/>
                                        </p:tgtEl>
                                        <p:attrNameLst>
                                          <p:attrName>style.visibility</p:attrName>
                                        </p:attrNameLst>
                                      </p:cBhvr>
                                      <p:to>
                                        <p:strVal val="visible"/>
                                      </p:to>
                                    </p:set>
                                    <p:animEffect transition="in" filter="fade">
                                      <p:cBhvr>
                                        <p:cTn id="101" dur="500"/>
                                        <p:tgtEl>
                                          <p:spTgt spid="460"/>
                                        </p:tgtEl>
                                      </p:cBhvr>
                                    </p:animEffec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470"/>
                                        </p:tgtEl>
                                        <p:attrNameLst>
                                          <p:attrName>style.visibility</p:attrName>
                                        </p:attrNameLst>
                                      </p:cBhvr>
                                      <p:to>
                                        <p:strVal val="visible"/>
                                      </p:to>
                                    </p:set>
                                    <p:animEffect transition="in" filter="wipe(down)">
                                      <p:cBhvr>
                                        <p:cTn id="105" dur="500"/>
                                        <p:tgtEl>
                                          <p:spTgt spid="470"/>
                                        </p:tgtEl>
                                      </p:cBhvr>
                                    </p:animEffect>
                                  </p:childTnLst>
                                </p:cTn>
                              </p:par>
                              <p:par>
                                <p:cTn id="106" presetID="22" presetClass="entr" presetSubtype="4" fill="hold" nodeType="withEffect">
                                  <p:stCondLst>
                                    <p:cond delay="0"/>
                                  </p:stCondLst>
                                  <p:childTnLst>
                                    <p:set>
                                      <p:cBhvr>
                                        <p:cTn id="107" dur="1" fill="hold">
                                          <p:stCondLst>
                                            <p:cond delay="0"/>
                                          </p:stCondLst>
                                        </p:cTn>
                                        <p:tgtEl>
                                          <p:spTgt spid="484"/>
                                        </p:tgtEl>
                                        <p:attrNameLst>
                                          <p:attrName>style.visibility</p:attrName>
                                        </p:attrNameLst>
                                      </p:cBhvr>
                                      <p:to>
                                        <p:strVal val="visible"/>
                                      </p:to>
                                    </p:set>
                                    <p:animEffect transition="in" filter="wipe(down)">
                                      <p:cBhvr>
                                        <p:cTn id="108" dur="500"/>
                                        <p:tgtEl>
                                          <p:spTgt spid="484"/>
                                        </p:tgtEl>
                                      </p:cBhvr>
                                    </p:animEffect>
                                  </p:childTnLst>
                                </p:cTn>
                              </p:par>
                              <p:par>
                                <p:cTn id="109" presetID="22" presetClass="entr" presetSubtype="4" fill="hold" nodeType="withEffect">
                                  <p:stCondLst>
                                    <p:cond delay="0"/>
                                  </p:stCondLst>
                                  <p:childTnLst>
                                    <p:set>
                                      <p:cBhvr>
                                        <p:cTn id="110" dur="1" fill="hold">
                                          <p:stCondLst>
                                            <p:cond delay="0"/>
                                          </p:stCondLst>
                                        </p:cTn>
                                        <p:tgtEl>
                                          <p:spTgt spid="496"/>
                                        </p:tgtEl>
                                        <p:attrNameLst>
                                          <p:attrName>style.visibility</p:attrName>
                                        </p:attrNameLst>
                                      </p:cBhvr>
                                      <p:to>
                                        <p:strVal val="visible"/>
                                      </p:to>
                                    </p:set>
                                    <p:animEffect transition="in" filter="wipe(down)">
                                      <p:cBhvr>
                                        <p:cTn id="111" dur="500"/>
                                        <p:tgtEl>
                                          <p:spTgt spid="496"/>
                                        </p:tgtEl>
                                      </p:cBhvr>
                                    </p:animEffect>
                                  </p:childTnLst>
                                </p:cTn>
                              </p:par>
                              <p:par>
                                <p:cTn id="112" presetID="22" presetClass="entr" presetSubtype="4" fill="hold" nodeType="withEffect">
                                  <p:stCondLst>
                                    <p:cond delay="0"/>
                                  </p:stCondLst>
                                  <p:childTnLst>
                                    <p:set>
                                      <p:cBhvr>
                                        <p:cTn id="113" dur="1" fill="hold">
                                          <p:stCondLst>
                                            <p:cond delay="0"/>
                                          </p:stCondLst>
                                        </p:cTn>
                                        <p:tgtEl>
                                          <p:spTgt spid="514"/>
                                        </p:tgtEl>
                                        <p:attrNameLst>
                                          <p:attrName>style.visibility</p:attrName>
                                        </p:attrNameLst>
                                      </p:cBhvr>
                                      <p:to>
                                        <p:strVal val="visible"/>
                                      </p:to>
                                    </p:set>
                                    <p:animEffect transition="in" filter="wipe(down)">
                                      <p:cBhvr>
                                        <p:cTn id="114" dur="500"/>
                                        <p:tgtEl>
                                          <p:spTgt spid="514"/>
                                        </p:tgtEl>
                                      </p:cBhvr>
                                    </p:animEffect>
                                  </p:childTnLst>
                                </p:cTn>
                              </p:par>
                              <p:par>
                                <p:cTn id="115" presetID="22" presetClass="entr" presetSubtype="4" fill="hold" nodeType="withEffect">
                                  <p:stCondLst>
                                    <p:cond delay="0"/>
                                  </p:stCondLst>
                                  <p:childTnLst>
                                    <p:set>
                                      <p:cBhvr>
                                        <p:cTn id="116" dur="1" fill="hold">
                                          <p:stCondLst>
                                            <p:cond delay="0"/>
                                          </p:stCondLst>
                                        </p:cTn>
                                        <p:tgtEl>
                                          <p:spTgt spid="519"/>
                                        </p:tgtEl>
                                        <p:attrNameLst>
                                          <p:attrName>style.visibility</p:attrName>
                                        </p:attrNameLst>
                                      </p:cBhvr>
                                      <p:to>
                                        <p:strVal val="visible"/>
                                      </p:to>
                                    </p:set>
                                    <p:animEffect transition="in" filter="wipe(down)">
                                      <p:cBhvr>
                                        <p:cTn id="117" dur="500"/>
                                        <p:tgtEl>
                                          <p:spTgt spid="519"/>
                                        </p:tgtEl>
                                      </p:cBhvr>
                                    </p:animEffect>
                                  </p:childTnLst>
                                </p:cTn>
                              </p:par>
                              <p:par>
                                <p:cTn id="118" presetID="6" presetClass="entr" presetSubtype="32" fill="hold" grpId="0" nodeType="withEffect">
                                  <p:stCondLst>
                                    <p:cond delay="500"/>
                                  </p:stCondLst>
                                  <p:childTnLst>
                                    <p:set>
                                      <p:cBhvr>
                                        <p:cTn id="119" dur="1" fill="hold">
                                          <p:stCondLst>
                                            <p:cond delay="0"/>
                                          </p:stCondLst>
                                        </p:cTn>
                                        <p:tgtEl>
                                          <p:spTgt spid="469"/>
                                        </p:tgtEl>
                                        <p:attrNameLst>
                                          <p:attrName>style.visibility</p:attrName>
                                        </p:attrNameLst>
                                      </p:cBhvr>
                                      <p:to>
                                        <p:strVal val="visible"/>
                                      </p:to>
                                    </p:set>
                                    <p:animEffect transition="in" filter="circle(out)">
                                      <p:cBhvr>
                                        <p:cTn id="120" dur="750"/>
                                        <p:tgtEl>
                                          <p:spTgt spid="469"/>
                                        </p:tgtEl>
                                      </p:cBhvr>
                                    </p:animEffect>
                                  </p:childTnLst>
                                </p:cTn>
                              </p:par>
                              <p:par>
                                <p:cTn id="121" presetID="10" presetClass="entr" presetSubtype="0" fill="hold" grpId="0" nodeType="withEffect">
                                  <p:stCondLst>
                                    <p:cond delay="750"/>
                                  </p:stCondLst>
                                  <p:childTnLst>
                                    <p:set>
                                      <p:cBhvr>
                                        <p:cTn id="122" dur="1" fill="hold">
                                          <p:stCondLst>
                                            <p:cond delay="0"/>
                                          </p:stCondLst>
                                        </p:cTn>
                                        <p:tgtEl>
                                          <p:spTgt spid="478"/>
                                        </p:tgtEl>
                                        <p:attrNameLst>
                                          <p:attrName>style.visibility</p:attrName>
                                        </p:attrNameLst>
                                      </p:cBhvr>
                                      <p:to>
                                        <p:strVal val="visible"/>
                                      </p:to>
                                    </p:set>
                                    <p:animEffect transition="in" filter="fade">
                                      <p:cBhvr>
                                        <p:cTn id="123" dur="500"/>
                                        <p:tgtEl>
                                          <p:spTgt spid="478"/>
                                        </p:tgtEl>
                                      </p:cBhvr>
                                    </p:animEffect>
                                  </p:childTnLst>
                                </p:cTn>
                              </p:par>
                              <p:par>
                                <p:cTn id="124" presetID="6" presetClass="entr" presetSubtype="32" fill="hold" grpId="0" nodeType="withEffect">
                                  <p:stCondLst>
                                    <p:cond delay="1000"/>
                                  </p:stCondLst>
                                  <p:childTnLst>
                                    <p:set>
                                      <p:cBhvr>
                                        <p:cTn id="125" dur="1" fill="hold">
                                          <p:stCondLst>
                                            <p:cond delay="0"/>
                                          </p:stCondLst>
                                        </p:cTn>
                                        <p:tgtEl>
                                          <p:spTgt spid="467"/>
                                        </p:tgtEl>
                                        <p:attrNameLst>
                                          <p:attrName>style.visibility</p:attrName>
                                        </p:attrNameLst>
                                      </p:cBhvr>
                                      <p:to>
                                        <p:strVal val="visible"/>
                                      </p:to>
                                    </p:set>
                                    <p:animEffect transition="in" filter="circle(out)">
                                      <p:cBhvr>
                                        <p:cTn id="126" dur="750"/>
                                        <p:tgtEl>
                                          <p:spTgt spid="467"/>
                                        </p:tgtEl>
                                      </p:cBhvr>
                                    </p:animEffect>
                                  </p:childTnLst>
                                </p:cTn>
                              </p:par>
                              <p:par>
                                <p:cTn id="127" presetID="10" presetClass="entr" presetSubtype="0" fill="hold" grpId="0" nodeType="withEffect">
                                  <p:stCondLst>
                                    <p:cond delay="1250"/>
                                  </p:stCondLst>
                                  <p:childTnLst>
                                    <p:set>
                                      <p:cBhvr>
                                        <p:cTn id="128" dur="1" fill="hold">
                                          <p:stCondLst>
                                            <p:cond delay="0"/>
                                          </p:stCondLst>
                                        </p:cTn>
                                        <p:tgtEl>
                                          <p:spTgt spid="477"/>
                                        </p:tgtEl>
                                        <p:attrNameLst>
                                          <p:attrName>style.visibility</p:attrName>
                                        </p:attrNameLst>
                                      </p:cBhvr>
                                      <p:to>
                                        <p:strVal val="visible"/>
                                      </p:to>
                                    </p:set>
                                    <p:animEffect transition="in" filter="fade">
                                      <p:cBhvr>
                                        <p:cTn id="129" dur="500"/>
                                        <p:tgtEl>
                                          <p:spTgt spid="477"/>
                                        </p:tgtEl>
                                      </p:cBhvr>
                                    </p:animEffect>
                                  </p:childTnLst>
                                </p:cTn>
                              </p:par>
                              <p:par>
                                <p:cTn id="130" presetID="6" presetClass="entr" presetSubtype="32" fill="hold" grpId="0" nodeType="withEffect">
                                  <p:stCondLst>
                                    <p:cond delay="1500"/>
                                  </p:stCondLst>
                                  <p:childTnLst>
                                    <p:set>
                                      <p:cBhvr>
                                        <p:cTn id="131" dur="1" fill="hold">
                                          <p:stCondLst>
                                            <p:cond delay="0"/>
                                          </p:stCondLst>
                                        </p:cTn>
                                        <p:tgtEl>
                                          <p:spTgt spid="468"/>
                                        </p:tgtEl>
                                        <p:attrNameLst>
                                          <p:attrName>style.visibility</p:attrName>
                                        </p:attrNameLst>
                                      </p:cBhvr>
                                      <p:to>
                                        <p:strVal val="visible"/>
                                      </p:to>
                                    </p:set>
                                    <p:animEffect transition="in" filter="circle(out)">
                                      <p:cBhvr>
                                        <p:cTn id="132" dur="750"/>
                                        <p:tgtEl>
                                          <p:spTgt spid="468"/>
                                        </p:tgtEl>
                                      </p:cBhvr>
                                    </p:animEffect>
                                  </p:childTnLst>
                                </p:cTn>
                              </p:par>
                              <p:par>
                                <p:cTn id="133" presetID="10" presetClass="entr" presetSubtype="0" fill="hold" grpId="0" nodeType="withEffect">
                                  <p:stCondLst>
                                    <p:cond delay="1750"/>
                                  </p:stCondLst>
                                  <p:childTnLst>
                                    <p:set>
                                      <p:cBhvr>
                                        <p:cTn id="134" dur="1" fill="hold">
                                          <p:stCondLst>
                                            <p:cond delay="0"/>
                                          </p:stCondLst>
                                        </p:cTn>
                                        <p:tgtEl>
                                          <p:spTgt spid="476"/>
                                        </p:tgtEl>
                                        <p:attrNameLst>
                                          <p:attrName>style.visibility</p:attrName>
                                        </p:attrNameLst>
                                      </p:cBhvr>
                                      <p:to>
                                        <p:strVal val="visible"/>
                                      </p:to>
                                    </p:set>
                                    <p:animEffect transition="in" filter="fade">
                                      <p:cBhvr>
                                        <p:cTn id="135" dur="500"/>
                                        <p:tgtEl>
                                          <p:spTgt spid="476"/>
                                        </p:tgtEl>
                                      </p:cBhvr>
                                    </p:animEffect>
                                  </p:childTnLst>
                                </p:cTn>
                              </p:par>
                              <p:par>
                                <p:cTn id="136" presetID="10" presetClass="entr" presetSubtype="0" fill="hold" grpId="0" nodeType="withEffect">
                                  <p:stCondLst>
                                    <p:cond delay="250"/>
                                  </p:stCondLst>
                                  <p:childTnLst>
                                    <p:set>
                                      <p:cBhvr>
                                        <p:cTn id="137" dur="1" fill="hold">
                                          <p:stCondLst>
                                            <p:cond delay="0"/>
                                          </p:stCondLst>
                                        </p:cTn>
                                        <p:tgtEl>
                                          <p:spTgt spid="350"/>
                                        </p:tgtEl>
                                        <p:attrNameLst>
                                          <p:attrName>style.visibility</p:attrName>
                                        </p:attrNameLst>
                                      </p:cBhvr>
                                      <p:to>
                                        <p:strVal val="visible"/>
                                      </p:to>
                                    </p:set>
                                    <p:animEffect transition="in" filter="fade">
                                      <p:cBhvr>
                                        <p:cTn id="138" dur="500"/>
                                        <p:tgtEl>
                                          <p:spTgt spid="350"/>
                                        </p:tgtEl>
                                      </p:cBhvr>
                                    </p:animEffect>
                                  </p:childTnLst>
                                </p:cTn>
                              </p:par>
                              <p:par>
                                <p:cTn id="139" presetID="10" presetClass="entr" presetSubtype="0" fill="hold" grpId="0" nodeType="withEffect">
                                  <p:stCondLst>
                                    <p:cond delay="500"/>
                                  </p:stCondLst>
                                  <p:childTnLst>
                                    <p:set>
                                      <p:cBhvr>
                                        <p:cTn id="140" dur="1" fill="hold">
                                          <p:stCondLst>
                                            <p:cond delay="0"/>
                                          </p:stCondLst>
                                        </p:cTn>
                                        <p:tgtEl>
                                          <p:spTgt spid="457"/>
                                        </p:tgtEl>
                                        <p:attrNameLst>
                                          <p:attrName>style.visibility</p:attrName>
                                        </p:attrNameLst>
                                      </p:cBhvr>
                                      <p:to>
                                        <p:strVal val="visible"/>
                                      </p:to>
                                    </p:set>
                                    <p:animEffect transition="in" filter="fade">
                                      <p:cBhvr>
                                        <p:cTn id="141" dur="500"/>
                                        <p:tgtEl>
                                          <p:spTgt spid="457"/>
                                        </p:tgtEl>
                                      </p:cBhvr>
                                    </p:animEffect>
                                  </p:childTnLst>
                                </p:cTn>
                              </p:par>
                              <p:par>
                                <p:cTn id="142" presetID="10" presetClass="entr" presetSubtype="0" fill="hold" grpId="0" nodeType="withEffect">
                                  <p:stCondLst>
                                    <p:cond delay="750"/>
                                  </p:stCondLst>
                                  <p:childTnLst>
                                    <p:set>
                                      <p:cBhvr>
                                        <p:cTn id="143" dur="1" fill="hold">
                                          <p:stCondLst>
                                            <p:cond delay="0"/>
                                          </p:stCondLst>
                                        </p:cTn>
                                        <p:tgtEl>
                                          <p:spTgt spid="458"/>
                                        </p:tgtEl>
                                        <p:attrNameLst>
                                          <p:attrName>style.visibility</p:attrName>
                                        </p:attrNameLst>
                                      </p:cBhvr>
                                      <p:to>
                                        <p:strVal val="visible"/>
                                      </p:to>
                                    </p:set>
                                    <p:animEffect transition="in" filter="fade">
                                      <p:cBhvr>
                                        <p:cTn id="144" dur="500"/>
                                        <p:tgtEl>
                                          <p:spTgt spid="458"/>
                                        </p:tgtEl>
                                      </p:cBhvr>
                                    </p:animEffect>
                                  </p:childTnLst>
                                </p:cTn>
                              </p:par>
                              <p:par>
                                <p:cTn id="145" presetID="10" presetClass="entr" presetSubtype="0" fill="hold" grpId="0" nodeType="withEffect">
                                  <p:stCondLst>
                                    <p:cond delay="1000"/>
                                  </p:stCondLst>
                                  <p:childTnLst>
                                    <p:set>
                                      <p:cBhvr>
                                        <p:cTn id="146" dur="1" fill="hold">
                                          <p:stCondLst>
                                            <p:cond delay="0"/>
                                          </p:stCondLst>
                                        </p:cTn>
                                        <p:tgtEl>
                                          <p:spTgt spid="459"/>
                                        </p:tgtEl>
                                        <p:attrNameLst>
                                          <p:attrName>style.visibility</p:attrName>
                                        </p:attrNameLst>
                                      </p:cBhvr>
                                      <p:to>
                                        <p:strVal val="visible"/>
                                      </p:to>
                                    </p:set>
                                    <p:animEffect transition="in" filter="fade">
                                      <p:cBhvr>
                                        <p:cTn id="147" dur="500"/>
                                        <p:tgtEl>
                                          <p:spTgt spid="459"/>
                                        </p:tgtEl>
                                      </p:cBhvr>
                                    </p:animEffect>
                                  </p:childTnLst>
                                </p:cTn>
                              </p:par>
                              <p:par>
                                <p:cTn id="148" presetID="10" presetClass="entr" presetSubtype="0" fill="hold" nodeType="withEffect">
                                  <p:stCondLst>
                                    <p:cond delay="500"/>
                                  </p:stCondLst>
                                  <p:childTnLst>
                                    <p:set>
                                      <p:cBhvr>
                                        <p:cTn id="149" dur="1" fill="hold">
                                          <p:stCondLst>
                                            <p:cond delay="0"/>
                                          </p:stCondLst>
                                        </p:cTn>
                                        <p:tgtEl>
                                          <p:spTgt spid="437"/>
                                        </p:tgtEl>
                                        <p:attrNameLst>
                                          <p:attrName>style.visibility</p:attrName>
                                        </p:attrNameLst>
                                      </p:cBhvr>
                                      <p:to>
                                        <p:strVal val="visible"/>
                                      </p:to>
                                    </p:set>
                                    <p:animEffect transition="in" filter="fade">
                                      <p:cBhvr>
                                        <p:cTn id="150" dur="500"/>
                                        <p:tgtEl>
                                          <p:spTgt spid="437"/>
                                        </p:tgtEl>
                                      </p:cBhvr>
                                    </p:animEffect>
                                  </p:childTnLst>
                                </p:cTn>
                              </p:par>
                              <p:par>
                                <p:cTn id="151" presetID="10" presetClass="entr" presetSubtype="0" fill="hold" grpId="0" nodeType="withEffect">
                                  <p:stCondLst>
                                    <p:cond delay="500"/>
                                  </p:stCondLst>
                                  <p:childTnLst>
                                    <p:set>
                                      <p:cBhvr>
                                        <p:cTn id="152" dur="1" fill="hold">
                                          <p:stCondLst>
                                            <p:cond delay="0"/>
                                          </p:stCondLst>
                                        </p:cTn>
                                        <p:tgtEl>
                                          <p:spTgt spid="463"/>
                                        </p:tgtEl>
                                        <p:attrNameLst>
                                          <p:attrName>style.visibility</p:attrName>
                                        </p:attrNameLst>
                                      </p:cBhvr>
                                      <p:to>
                                        <p:strVal val="visible"/>
                                      </p:to>
                                    </p:set>
                                    <p:animEffect transition="in" filter="fade">
                                      <p:cBhvr>
                                        <p:cTn id="153" dur="500"/>
                                        <p:tgtEl>
                                          <p:spTgt spid="463"/>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479"/>
                                        </p:tgtEl>
                                        <p:attrNameLst>
                                          <p:attrName>style.visibility</p:attrName>
                                        </p:attrNameLst>
                                      </p:cBhvr>
                                      <p:to>
                                        <p:strVal val="visible"/>
                                      </p:to>
                                    </p:set>
                                    <p:animEffect transition="in" filter="fade">
                                      <p:cBhvr>
                                        <p:cTn id="156" dur="500"/>
                                        <p:tgtEl>
                                          <p:spTgt spid="479"/>
                                        </p:tgtEl>
                                      </p:cBhvr>
                                    </p:animEffect>
                                  </p:childTnLst>
                                </p:cTn>
                              </p:par>
                              <p:par>
                                <p:cTn id="157" presetID="10" presetClass="entr" presetSubtype="0" fill="hold" nodeType="withEffect">
                                  <p:stCondLst>
                                    <p:cond delay="1000"/>
                                  </p:stCondLst>
                                  <p:childTnLst>
                                    <p:set>
                                      <p:cBhvr>
                                        <p:cTn id="158" dur="1" fill="hold">
                                          <p:stCondLst>
                                            <p:cond delay="0"/>
                                          </p:stCondLst>
                                        </p:cTn>
                                        <p:tgtEl>
                                          <p:spTgt spid="433"/>
                                        </p:tgtEl>
                                        <p:attrNameLst>
                                          <p:attrName>style.visibility</p:attrName>
                                        </p:attrNameLst>
                                      </p:cBhvr>
                                      <p:to>
                                        <p:strVal val="visible"/>
                                      </p:to>
                                    </p:set>
                                    <p:animEffect transition="in" filter="fade">
                                      <p:cBhvr>
                                        <p:cTn id="159" dur="500"/>
                                        <p:tgtEl>
                                          <p:spTgt spid="433"/>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464"/>
                                        </p:tgtEl>
                                        <p:attrNameLst>
                                          <p:attrName>style.visibility</p:attrName>
                                        </p:attrNameLst>
                                      </p:cBhvr>
                                      <p:to>
                                        <p:strVal val="visible"/>
                                      </p:to>
                                    </p:set>
                                    <p:animEffect transition="in" filter="fade">
                                      <p:cBhvr>
                                        <p:cTn id="162" dur="500"/>
                                        <p:tgtEl>
                                          <p:spTgt spid="464"/>
                                        </p:tgtEl>
                                      </p:cBhvr>
                                    </p:animEffect>
                                  </p:childTnLst>
                                </p:cTn>
                              </p:par>
                              <p:par>
                                <p:cTn id="163" presetID="10" presetClass="entr" presetSubtype="0" fill="hold" nodeType="withEffect">
                                  <p:stCondLst>
                                    <p:cond delay="1250"/>
                                  </p:stCondLst>
                                  <p:childTnLst>
                                    <p:set>
                                      <p:cBhvr>
                                        <p:cTn id="164" dur="1" fill="hold">
                                          <p:stCondLst>
                                            <p:cond delay="0"/>
                                          </p:stCondLst>
                                        </p:cTn>
                                        <p:tgtEl>
                                          <p:spTgt spid="421"/>
                                        </p:tgtEl>
                                        <p:attrNameLst>
                                          <p:attrName>style.visibility</p:attrName>
                                        </p:attrNameLst>
                                      </p:cBhvr>
                                      <p:to>
                                        <p:strVal val="visible"/>
                                      </p:to>
                                    </p:set>
                                    <p:animEffect transition="in" filter="fade">
                                      <p:cBhvr>
                                        <p:cTn id="165" dur="500"/>
                                        <p:tgtEl>
                                          <p:spTgt spid="421"/>
                                        </p:tgtEl>
                                      </p:cBhvr>
                                    </p:animEffect>
                                  </p:childTnLst>
                                </p:cTn>
                              </p:par>
                              <p:par>
                                <p:cTn id="166" presetID="10" presetClass="entr" presetSubtype="0" fill="hold" grpId="0" nodeType="withEffect">
                                  <p:stCondLst>
                                    <p:cond delay="1250"/>
                                  </p:stCondLst>
                                  <p:childTnLst>
                                    <p:set>
                                      <p:cBhvr>
                                        <p:cTn id="167" dur="1" fill="hold">
                                          <p:stCondLst>
                                            <p:cond delay="0"/>
                                          </p:stCondLst>
                                        </p:cTn>
                                        <p:tgtEl>
                                          <p:spTgt spid="466"/>
                                        </p:tgtEl>
                                        <p:attrNameLst>
                                          <p:attrName>style.visibility</p:attrName>
                                        </p:attrNameLst>
                                      </p:cBhvr>
                                      <p:to>
                                        <p:strVal val="visible"/>
                                      </p:to>
                                    </p:set>
                                    <p:animEffect transition="in" filter="fade">
                                      <p:cBhvr>
                                        <p:cTn id="168" dur="500"/>
                                        <p:tgtEl>
                                          <p:spTgt spid="466"/>
                                        </p:tgtEl>
                                      </p:cBhvr>
                                    </p:animEffect>
                                  </p:childTnLst>
                                </p:cTn>
                              </p:par>
                              <p:par>
                                <p:cTn id="169" presetID="10" presetClass="entr" presetSubtype="0" fill="hold" nodeType="withEffect">
                                  <p:stCondLst>
                                    <p:cond delay="1500"/>
                                  </p:stCondLst>
                                  <p:childTnLst>
                                    <p:set>
                                      <p:cBhvr>
                                        <p:cTn id="170" dur="1" fill="hold">
                                          <p:stCondLst>
                                            <p:cond delay="0"/>
                                          </p:stCondLst>
                                        </p:cTn>
                                        <p:tgtEl>
                                          <p:spTgt spid="425"/>
                                        </p:tgtEl>
                                        <p:attrNameLst>
                                          <p:attrName>style.visibility</p:attrName>
                                        </p:attrNameLst>
                                      </p:cBhvr>
                                      <p:to>
                                        <p:strVal val="visible"/>
                                      </p:to>
                                    </p:set>
                                    <p:animEffect transition="in" filter="fade">
                                      <p:cBhvr>
                                        <p:cTn id="171" dur="500"/>
                                        <p:tgtEl>
                                          <p:spTgt spid="425"/>
                                        </p:tgtEl>
                                      </p:cBhvr>
                                    </p:animEffect>
                                  </p:childTnLst>
                                </p:cTn>
                              </p:par>
                              <p:par>
                                <p:cTn id="172" presetID="10" presetClass="entr" presetSubtype="0" fill="hold" grpId="0" nodeType="withEffect">
                                  <p:stCondLst>
                                    <p:cond delay="1500"/>
                                  </p:stCondLst>
                                  <p:childTnLst>
                                    <p:set>
                                      <p:cBhvr>
                                        <p:cTn id="173" dur="1" fill="hold">
                                          <p:stCondLst>
                                            <p:cond delay="0"/>
                                          </p:stCondLst>
                                        </p:cTn>
                                        <p:tgtEl>
                                          <p:spTgt spid="465"/>
                                        </p:tgtEl>
                                        <p:attrNameLst>
                                          <p:attrName>style.visibility</p:attrName>
                                        </p:attrNameLst>
                                      </p:cBhvr>
                                      <p:to>
                                        <p:strVal val="visible"/>
                                      </p:to>
                                    </p:set>
                                    <p:animEffect transition="in" filter="fade">
                                      <p:cBhvr>
                                        <p:cTn id="174" dur="500"/>
                                        <p:tgtEl>
                                          <p:spTgt spid="465"/>
                                        </p:tgtEl>
                                      </p:cBhvr>
                                    </p:animEffect>
                                  </p:childTnLst>
                                </p:cTn>
                              </p:par>
                              <p:par>
                                <p:cTn id="175" presetID="10" presetClass="entr" presetSubtype="0" fill="hold" grpId="0" nodeType="withEffect">
                                  <p:stCondLst>
                                    <p:cond delay="1500"/>
                                  </p:stCondLst>
                                  <p:childTnLst>
                                    <p:set>
                                      <p:cBhvr>
                                        <p:cTn id="176" dur="1" fill="hold">
                                          <p:stCondLst>
                                            <p:cond delay="0"/>
                                          </p:stCondLst>
                                        </p:cTn>
                                        <p:tgtEl>
                                          <p:spTgt spid="473"/>
                                        </p:tgtEl>
                                        <p:attrNameLst>
                                          <p:attrName>style.visibility</p:attrName>
                                        </p:attrNameLst>
                                      </p:cBhvr>
                                      <p:to>
                                        <p:strVal val="visible"/>
                                      </p:to>
                                    </p:set>
                                    <p:animEffect transition="in" filter="fade">
                                      <p:cBhvr>
                                        <p:cTn id="177" dur="500"/>
                                        <p:tgtEl>
                                          <p:spTgt spid="473"/>
                                        </p:tgtEl>
                                      </p:cBhvr>
                                    </p:animEffect>
                                  </p:childTnLst>
                                </p:cTn>
                              </p:par>
                              <p:par>
                                <p:cTn id="178" presetID="10" presetClass="entr" presetSubtype="0" fill="hold" grpId="0" nodeType="withEffect">
                                  <p:stCondLst>
                                    <p:cond delay="1500"/>
                                  </p:stCondLst>
                                  <p:childTnLst>
                                    <p:set>
                                      <p:cBhvr>
                                        <p:cTn id="179" dur="1" fill="hold">
                                          <p:stCondLst>
                                            <p:cond delay="0"/>
                                          </p:stCondLst>
                                        </p:cTn>
                                        <p:tgtEl>
                                          <p:spTgt spid="481"/>
                                        </p:tgtEl>
                                        <p:attrNameLst>
                                          <p:attrName>style.visibility</p:attrName>
                                        </p:attrNameLst>
                                      </p:cBhvr>
                                      <p:to>
                                        <p:strVal val="visible"/>
                                      </p:to>
                                    </p:set>
                                    <p:animEffect transition="in" filter="fade">
                                      <p:cBhvr>
                                        <p:cTn id="180" dur="500"/>
                                        <p:tgtEl>
                                          <p:spTgt spid="481"/>
                                        </p:tgtEl>
                                      </p:cBhvr>
                                    </p:animEffect>
                                  </p:childTnLst>
                                </p:cTn>
                              </p:par>
                              <p:par>
                                <p:cTn id="181" presetID="10" presetClass="entr" presetSubtype="0" fill="hold" grpId="0" nodeType="withEffect">
                                  <p:stCondLst>
                                    <p:cond delay="1500"/>
                                  </p:stCondLst>
                                  <p:childTnLst>
                                    <p:set>
                                      <p:cBhvr>
                                        <p:cTn id="182" dur="1" fill="hold">
                                          <p:stCondLst>
                                            <p:cond delay="0"/>
                                          </p:stCondLst>
                                        </p:cTn>
                                        <p:tgtEl>
                                          <p:spTgt spid="480"/>
                                        </p:tgtEl>
                                        <p:attrNameLst>
                                          <p:attrName>style.visibility</p:attrName>
                                        </p:attrNameLst>
                                      </p:cBhvr>
                                      <p:to>
                                        <p:strVal val="visible"/>
                                      </p:to>
                                    </p:set>
                                    <p:animEffect transition="in" filter="fade">
                                      <p:cBhvr>
                                        <p:cTn id="183" dur="500"/>
                                        <p:tgtEl>
                                          <p:spTgt spid="480"/>
                                        </p:tgtEl>
                                      </p:cBhvr>
                                    </p:animEffect>
                                  </p:childTnLst>
                                </p:cTn>
                              </p:par>
                              <p:par>
                                <p:cTn id="184" presetID="10" presetClass="entr" presetSubtype="0" fill="hold" nodeType="withEffect">
                                  <p:stCondLst>
                                    <p:cond delay="1750"/>
                                  </p:stCondLst>
                                  <p:childTnLst>
                                    <p:set>
                                      <p:cBhvr>
                                        <p:cTn id="185" dur="1" fill="hold">
                                          <p:stCondLst>
                                            <p:cond delay="0"/>
                                          </p:stCondLst>
                                        </p:cTn>
                                        <p:tgtEl>
                                          <p:spTgt spid="419"/>
                                        </p:tgtEl>
                                        <p:attrNameLst>
                                          <p:attrName>style.visibility</p:attrName>
                                        </p:attrNameLst>
                                      </p:cBhvr>
                                      <p:to>
                                        <p:strVal val="visible"/>
                                      </p:to>
                                    </p:set>
                                    <p:animEffect transition="in" filter="fade">
                                      <p:cBhvr>
                                        <p:cTn id="186" dur="500"/>
                                        <p:tgtEl>
                                          <p:spTgt spid="419"/>
                                        </p:tgtEl>
                                      </p:cBhvr>
                                    </p:animEffect>
                                  </p:childTnLst>
                                </p:cTn>
                              </p:par>
                              <p:par>
                                <p:cTn id="187" presetID="22" presetClass="entr" presetSubtype="4" fill="hold" grpId="0" nodeType="withEffect">
                                  <p:stCondLst>
                                    <p:cond delay="2000"/>
                                  </p:stCondLst>
                                  <p:childTnLst>
                                    <p:set>
                                      <p:cBhvr>
                                        <p:cTn id="188" dur="1" fill="hold">
                                          <p:stCondLst>
                                            <p:cond delay="0"/>
                                          </p:stCondLst>
                                        </p:cTn>
                                        <p:tgtEl>
                                          <p:spTgt spid="357"/>
                                        </p:tgtEl>
                                        <p:attrNameLst>
                                          <p:attrName>style.visibility</p:attrName>
                                        </p:attrNameLst>
                                      </p:cBhvr>
                                      <p:to>
                                        <p:strVal val="visible"/>
                                      </p:to>
                                    </p:set>
                                    <p:animEffect transition="in" filter="wipe(down)">
                                      <p:cBhvr>
                                        <p:cTn id="189" dur="500"/>
                                        <p:tgtEl>
                                          <p:spTgt spid="357"/>
                                        </p:tgtEl>
                                      </p:cBhvr>
                                    </p:animEffect>
                                  </p:childTnLst>
                                </p:cTn>
                              </p:par>
                              <p:par>
                                <p:cTn id="190" presetID="22" presetClass="entr" presetSubtype="4" fill="hold" grpId="0" nodeType="withEffect">
                                  <p:stCondLst>
                                    <p:cond delay="2250"/>
                                  </p:stCondLst>
                                  <p:childTnLst>
                                    <p:set>
                                      <p:cBhvr>
                                        <p:cTn id="191" dur="1" fill="hold">
                                          <p:stCondLst>
                                            <p:cond delay="0"/>
                                          </p:stCondLst>
                                        </p:cTn>
                                        <p:tgtEl>
                                          <p:spTgt spid="117"/>
                                        </p:tgtEl>
                                        <p:attrNameLst>
                                          <p:attrName>style.visibility</p:attrName>
                                        </p:attrNameLst>
                                      </p:cBhvr>
                                      <p:to>
                                        <p:strVal val="visible"/>
                                      </p:to>
                                    </p:set>
                                    <p:animEffect transition="in" filter="wipe(down)">
                                      <p:cBhvr>
                                        <p:cTn id="192" dur="500"/>
                                        <p:tgtEl>
                                          <p:spTgt spid="117"/>
                                        </p:tgtEl>
                                      </p:cBhvr>
                                    </p:animEffect>
                                  </p:childTnLst>
                                </p:cTn>
                              </p:par>
                              <p:par>
                                <p:cTn id="193" presetID="10" presetClass="entr" presetSubtype="0" fill="hold" grpId="0" nodeType="withEffect">
                                  <p:stCondLst>
                                    <p:cond delay="2250"/>
                                  </p:stCondLst>
                                  <p:childTnLst>
                                    <p:set>
                                      <p:cBhvr>
                                        <p:cTn id="194" dur="1" fill="hold">
                                          <p:stCondLst>
                                            <p:cond delay="0"/>
                                          </p:stCondLst>
                                        </p:cTn>
                                        <p:tgtEl>
                                          <p:spTgt spid="376"/>
                                        </p:tgtEl>
                                        <p:attrNameLst>
                                          <p:attrName>style.visibility</p:attrName>
                                        </p:attrNameLst>
                                      </p:cBhvr>
                                      <p:to>
                                        <p:strVal val="visible"/>
                                      </p:to>
                                    </p:set>
                                    <p:animEffect transition="in" filter="fade">
                                      <p:cBhvr>
                                        <p:cTn id="195" dur="500"/>
                                        <p:tgtEl>
                                          <p:spTgt spid="376"/>
                                        </p:tgtEl>
                                      </p:cBhvr>
                                    </p:animEffect>
                                  </p:childTnLst>
                                </p:cTn>
                              </p:par>
                            </p:childTnLst>
                          </p:cTn>
                        </p:par>
                        <p:par>
                          <p:cTn id="196" fill="hold">
                            <p:stCondLst>
                              <p:cond delay="3250"/>
                            </p:stCondLst>
                            <p:childTnLst>
                              <p:par>
                                <p:cTn id="197" presetID="10" presetClass="entr" presetSubtype="0" fill="hold" grpId="0" nodeType="afterEffect">
                                  <p:stCondLst>
                                    <p:cond delay="0"/>
                                  </p:stCondLst>
                                  <p:childTnLst>
                                    <p:set>
                                      <p:cBhvr>
                                        <p:cTn id="198" dur="1" fill="hold">
                                          <p:stCondLst>
                                            <p:cond delay="0"/>
                                          </p:stCondLst>
                                        </p:cTn>
                                        <p:tgtEl>
                                          <p:spTgt spid="513"/>
                                        </p:tgtEl>
                                        <p:attrNameLst>
                                          <p:attrName>style.visibility</p:attrName>
                                        </p:attrNameLst>
                                      </p:cBhvr>
                                      <p:to>
                                        <p:strVal val="visible"/>
                                      </p:to>
                                    </p:set>
                                    <p:animEffect transition="in" filter="fade">
                                      <p:cBhvr>
                                        <p:cTn id="199" dur="500"/>
                                        <p:tgtEl>
                                          <p:spTgt spid="513"/>
                                        </p:tgtEl>
                                      </p:cBhvr>
                                    </p:animEffect>
                                  </p:childTnLst>
                                </p:cTn>
                              </p:par>
                            </p:childTnLst>
                          </p:cTn>
                        </p:par>
                        <p:par>
                          <p:cTn id="200" fill="hold">
                            <p:stCondLst>
                              <p:cond delay="3750"/>
                            </p:stCondLst>
                            <p:childTnLst>
                              <p:par>
                                <p:cTn id="201" presetID="10" presetClass="entr" presetSubtype="0" fill="hold" grpId="0" nodeType="afterEffect">
                                  <p:stCondLst>
                                    <p:cond delay="0"/>
                                  </p:stCondLst>
                                  <p:childTnLst>
                                    <p:set>
                                      <p:cBhvr>
                                        <p:cTn id="202" dur="1" fill="hold">
                                          <p:stCondLst>
                                            <p:cond delay="0"/>
                                          </p:stCondLst>
                                        </p:cTn>
                                        <p:tgtEl>
                                          <p:spTgt spid="490"/>
                                        </p:tgtEl>
                                        <p:attrNameLst>
                                          <p:attrName>style.visibility</p:attrName>
                                        </p:attrNameLst>
                                      </p:cBhvr>
                                      <p:to>
                                        <p:strVal val="visible"/>
                                      </p:to>
                                    </p:set>
                                    <p:animEffect transition="in" filter="fade">
                                      <p:cBhvr>
                                        <p:cTn id="203"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457" grpId="0" animBg="1"/>
      <p:bldP spid="458" grpId="0" animBg="1"/>
      <p:bldP spid="459" grpId="0" animBg="1"/>
      <p:bldP spid="376" grpId="0"/>
      <p:bldP spid="4" grpId="0" animBg="1"/>
      <p:bldP spid="344" grpId="0" animBg="1"/>
      <p:bldP spid="117" grpId="0" animBg="1"/>
      <p:bldP spid="357" grpId="0" animBg="1"/>
      <p:bldP spid="345" grpId="0"/>
      <p:bldP spid="384" grpId="0"/>
      <p:bldP spid="400" grpId="0" animBg="1"/>
      <p:bldP spid="403" grpId="0" animBg="1"/>
      <p:bldP spid="409" grpId="0"/>
      <p:bldP spid="410" grpId="0"/>
      <p:bldP spid="414" grpId="0" animBg="1"/>
      <p:bldP spid="415" grpId="0" animBg="1"/>
      <p:bldP spid="416" grpId="0" animBg="1"/>
      <p:bldP spid="455" grpId="0" animBg="1"/>
      <p:bldP spid="460" grpId="0" animBg="1"/>
      <p:bldP spid="513" grpId="0" animBg="1"/>
      <p:bldP spid="465" grpId="0" animBg="1"/>
      <p:bldP spid="466" grpId="0" animBg="1"/>
      <p:bldP spid="464" grpId="0" animBg="1"/>
      <p:bldP spid="463" grpId="0" animBg="1"/>
      <p:bldP spid="462" grpId="0" animBg="1"/>
      <p:bldP spid="360" grpId="0" animBg="1"/>
      <p:bldP spid="467" grpId="0" animBg="1"/>
      <p:bldP spid="468" grpId="0" animBg="1"/>
      <p:bldP spid="469" grpId="0" animBg="1"/>
      <p:bldP spid="473" grpId="0" animBg="1"/>
      <p:bldP spid="480" grpId="0" animBg="1"/>
      <p:bldP spid="481" grpId="0" animBg="1"/>
      <p:bldP spid="476" grpId="0" animBg="1"/>
      <p:bldP spid="477" grpId="0" animBg="1"/>
      <p:bldP spid="478" grpId="0" animBg="1"/>
      <p:bldP spid="479" grpId="0" animBg="1"/>
      <p:bldP spid="490"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ext uri="{D42A27DB-BD31-4B8C-83A1-F6EECF244321}">
                    <p14:modId xmlns:p14="http://schemas.microsoft.com/office/powerpoint/2010/main" val="1653821561"/>
                  </p:ext>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D5F57B66-AD1B-4F96-93C6-4D7CC2F1BCA1}"/>
                  </a:ext>
                </a:extLst>
              </p:cNvPr>
              <p:cNvGraphicFramePr>
                <a:graphicFrameLocks noChangeAspect="1"/>
              </p:cNvGraphicFramePr>
              <p:nvPr>
                <p:extLst>
                  <p:ext uri="{D42A27DB-BD31-4B8C-83A1-F6EECF244321}">
                    <p14:modId xmlns:p14="http://schemas.microsoft.com/office/powerpoint/2010/main" val="2636482851"/>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9"/>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51" name="Slide Zoom 50">
                <a:hlinkClick r:id="rId10" action="ppaction://hlinksldjump"/>
                <a:extLst>
                  <a:ext uri="{FF2B5EF4-FFF2-40B4-BE49-F238E27FC236}">
                    <a16:creationId xmlns:a16="http://schemas.microsoft.com/office/drawing/2014/main" id="{D5F57B66-AD1B-4F96-93C6-4D7CC2F1BCA1}"/>
                  </a:ext>
                </a:extLst>
              </p:cNvPr>
              <p:cNvPicPr>
                <a:picLocks noGrp="1" noRot="1" noChangeAspect="1" noMove="1" noResize="1" noEditPoints="1" noAdjustHandles="1" noChangeArrowheads="1" noChangeShapeType="1"/>
              </p:cNvPicPr>
              <p:nvPr/>
            </p:nvPicPr>
            <p:blipFill>
              <a:blip r:embed="rId11"/>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68" name="TextBox 67">
            <a:extLst>
              <a:ext uri="{FF2B5EF4-FFF2-40B4-BE49-F238E27FC236}">
                <a16:creationId xmlns:a16="http://schemas.microsoft.com/office/drawing/2014/main" id="{A949E0E7-195D-4331-864D-FE8E24DF7167}"/>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1A74-4292-47CC-9CB0-EC7DD0D6583D}"/>
              </a:ext>
            </a:extLst>
          </p:cNvPr>
          <p:cNvSpPr>
            <a:spLocks noGrp="1"/>
          </p:cNvSpPr>
          <p:nvPr>
            <p:ph type="title"/>
          </p:nvPr>
        </p:nvSpPr>
        <p:spPr/>
        <p:txBody>
          <a:bodyPr/>
          <a:lstStyle/>
          <a:p>
            <a:r>
              <a:rPr lang="en-US"/>
              <a:t>Behavior Analysis</a:t>
            </a:r>
          </a:p>
        </p:txBody>
      </p:sp>
      <p:grpSp>
        <p:nvGrpSpPr>
          <p:cNvPr id="21" name="Group 20">
            <a:extLst>
              <a:ext uri="{FF2B5EF4-FFF2-40B4-BE49-F238E27FC236}">
                <a16:creationId xmlns:a16="http://schemas.microsoft.com/office/drawing/2014/main" id="{2ED2A641-31F4-4289-BFE9-3C4BCE1D3ACE}"/>
              </a:ext>
            </a:extLst>
          </p:cNvPr>
          <p:cNvGrpSpPr/>
          <p:nvPr/>
        </p:nvGrpSpPr>
        <p:grpSpPr>
          <a:xfrm>
            <a:off x="1549087" y="2590050"/>
            <a:ext cx="9508977" cy="3653357"/>
            <a:chOff x="1499854" y="1951422"/>
            <a:chExt cx="9508977" cy="3653357"/>
          </a:xfrm>
        </p:grpSpPr>
        <p:grpSp>
          <p:nvGrpSpPr>
            <p:cNvPr id="4" name="Group 3">
              <a:extLst>
                <a:ext uri="{FF2B5EF4-FFF2-40B4-BE49-F238E27FC236}">
                  <a16:creationId xmlns:a16="http://schemas.microsoft.com/office/drawing/2014/main" id="{20C1BDD1-48A5-4EE8-81D0-FE4CADB6354F}"/>
                </a:ext>
              </a:extLst>
            </p:cNvPr>
            <p:cNvGrpSpPr/>
            <p:nvPr/>
          </p:nvGrpSpPr>
          <p:grpSpPr>
            <a:xfrm>
              <a:off x="5675086" y="1951422"/>
              <a:ext cx="3669387" cy="3596433"/>
              <a:chOff x="4958848" y="1797249"/>
              <a:chExt cx="3669387" cy="3596433"/>
            </a:xfrm>
          </p:grpSpPr>
          <p:cxnSp>
            <p:nvCxnSpPr>
              <p:cNvPr id="110" name="Straight Connector 109">
                <a:extLst>
                  <a:ext uri="{FF2B5EF4-FFF2-40B4-BE49-F238E27FC236}">
                    <a16:creationId xmlns:a16="http://schemas.microsoft.com/office/drawing/2014/main" id="{17F4B6AB-D2B7-4DB9-BBE3-DABDF11935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F259724-E474-4508-9C28-F327B529F3F7}"/>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2AE2CD-E47A-4BCB-9A75-EB08DA7A96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B36187-AB71-42F4-9EC9-7AA8D56B5E60}"/>
                  </a:ext>
                </a:extLst>
              </p:cNvPr>
              <p:cNvCxnSpPr>
                <a:cxnSpLocks/>
                <a:endCxn id="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095568-688C-48A7-93F0-E234902E4B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849E97-7B4F-493D-B88A-A74D130D794F}"/>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BDD365-188E-4EF7-AB77-37A81EC528B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565259-E4E3-4A8A-9DB6-A48C4C6E7194}"/>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9B5E4D-092C-41A7-AE17-2664ADA2CEC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424176-BACA-4506-9279-5225582AC0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E4DB44-D500-42DE-8CD8-E7A185E9E0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F491A35-0FAE-4754-B486-D247891165DB}"/>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Oval 7">
                <a:extLst>
                  <a:ext uri="{FF2B5EF4-FFF2-40B4-BE49-F238E27FC236}">
                    <a16:creationId xmlns:a16="http://schemas.microsoft.com/office/drawing/2014/main" id="{7AED47F5-DDEF-4C3B-896F-FD40E690A19A}"/>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9E2AC848-8C65-4DA0-9FAA-486FBAB442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90C8F27-6232-4F03-9B0C-F0F6CCE033F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7AA0849-4619-4F4A-8277-DA1FDA656F9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EC5F3CD-1983-4B3D-9F2B-A2C14C752A16}"/>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94412E-A531-41F5-B132-FDA5B6E1EB3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24D109-11A1-4AEA-A6A4-B56A7819AC08}"/>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36C78A-6FDC-40FB-B942-D68AC395EBE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3DCB89-10AD-4BD2-AE04-C1B783B061D6}"/>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08E722-3AB5-4EAF-8FE1-9E6F8C8CED04}"/>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212AFED-F0CC-481D-B3DF-9C748F5307C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4094CCE1-F25A-40BA-9DD4-EB791A46288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D71BF187-B795-4194-A7A1-549FA3C4DDE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C3A46144-C773-4F14-9007-CE77B6727BB2}"/>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EFE61229-5768-481D-B125-B4F1525A265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27193423-0CF0-435B-9583-3FFB0E00DD2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8F2EADA-85F1-4D71-94A2-C8356FF7ECE1}"/>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8DC07E9-7B5B-4F01-9C72-30C5C2BEF8F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1DE9C798-9EAB-4490-A67D-522BAA0BBB98}"/>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9" name="Oval 108">
                <a:extLst>
                  <a:ext uri="{FF2B5EF4-FFF2-40B4-BE49-F238E27FC236}">
                    <a16:creationId xmlns:a16="http://schemas.microsoft.com/office/drawing/2014/main" id="{8AA9A356-0386-4176-9655-BE6386FD6E86}"/>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27" name="Group 126">
              <a:extLst>
                <a:ext uri="{FF2B5EF4-FFF2-40B4-BE49-F238E27FC236}">
                  <a16:creationId xmlns:a16="http://schemas.microsoft.com/office/drawing/2014/main" id="{DDC0876E-2F3B-42DC-8E6C-8CD318542C73}"/>
                </a:ext>
              </a:extLst>
            </p:cNvPr>
            <p:cNvGrpSpPr/>
            <p:nvPr/>
          </p:nvGrpSpPr>
          <p:grpSpPr>
            <a:xfrm rot="10800000">
              <a:off x="4657600" y="1951422"/>
              <a:ext cx="3669387" cy="3596433"/>
              <a:chOff x="4958848" y="1797249"/>
              <a:chExt cx="3669387" cy="3596433"/>
            </a:xfrm>
          </p:grpSpPr>
          <p:cxnSp>
            <p:nvCxnSpPr>
              <p:cNvPr id="128" name="Straight Connector 127">
                <a:extLst>
                  <a:ext uri="{FF2B5EF4-FFF2-40B4-BE49-F238E27FC236}">
                    <a16:creationId xmlns:a16="http://schemas.microsoft.com/office/drawing/2014/main" id="{44B90588-374E-461C-AE49-9380CF238B76}"/>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49FE55-F1EA-4830-9F0C-35FC8953852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8C0E934-2D3C-4D8D-A9BE-F3FE773FCBE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07C4FB3-5E16-421C-A10D-F61C2CAF7B0A}"/>
                  </a:ext>
                </a:extLst>
              </p:cNvPr>
              <p:cNvCxnSpPr>
                <a:cxnSpLocks/>
                <a:endCxn id="14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256475-4BB3-411E-8BD2-1471602C272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1F2E8F8-3A1A-4B6B-83DF-33AAC1E6AC81}"/>
                  </a:ext>
                </a:extLst>
              </p:cNvPr>
              <p:cNvCxnSpPr>
                <a:cxnSpLocks/>
                <a:endCxn id="219" idx="7"/>
              </p:cNvCxnSpPr>
              <p:nvPr/>
            </p:nvCxnSpPr>
            <p:spPr>
              <a:xfrm rot="10800000" flipH="1" flipV="1">
                <a:off x="6732983" y="2903855"/>
                <a:ext cx="528659" cy="111318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33D58C-FF93-49C2-BA02-90D5CABFC4F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FA92FF-5861-4BCC-ADFA-BD0BF125B7B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FB4E60F-0BDC-45DB-BF46-A2E3AC18475E}"/>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37A901-3DF3-4E32-BDCD-E3B85C33AD0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8527D76-00FE-42D1-AA45-4EE83976B2E9}"/>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F4FAD6EF-FF98-44E0-A394-149975AF834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Oval 139">
                <a:extLst>
                  <a:ext uri="{FF2B5EF4-FFF2-40B4-BE49-F238E27FC236}">
                    <a16:creationId xmlns:a16="http://schemas.microsoft.com/office/drawing/2014/main" id="{D0AFC518-EAC6-4DE8-803C-34DA2AEC11B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1" name="Oval 140">
                <a:extLst>
                  <a:ext uri="{FF2B5EF4-FFF2-40B4-BE49-F238E27FC236}">
                    <a16:creationId xmlns:a16="http://schemas.microsoft.com/office/drawing/2014/main" id="{309CD25B-DD2B-46CC-853F-670F32750950}"/>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5A7FD7B4-E298-4148-8E2D-63A50E8C1404}"/>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46DF3A01-710B-4626-A9F5-638F7BAAD91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0A38151C-1ABF-4289-BD40-31F6E8FA59C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0225DAD-20D8-446B-B284-13983BBFBAE1}"/>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BD1869A-3537-4546-B4E1-61E13A83133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5B039A1-3573-4865-931B-C7C0339B7FD3}"/>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566F953-609A-45F1-B61C-29DE333C5FF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401E65B-00E6-4CEE-88AE-47D2537ED83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2142B9C3-D1D6-488C-8D6C-73518D8AE6DC}"/>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Oval 150">
                <a:extLst>
                  <a:ext uri="{FF2B5EF4-FFF2-40B4-BE49-F238E27FC236}">
                    <a16:creationId xmlns:a16="http://schemas.microsoft.com/office/drawing/2014/main" id="{C003E75B-F257-49F0-B6D3-FAFDA0CC4857}"/>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63826AAC-DBE5-4536-A548-72D85A10F7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D0DF61D6-A177-43BD-BF88-8BC4F201E84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a:extLst>
                  <a:ext uri="{FF2B5EF4-FFF2-40B4-BE49-F238E27FC236}">
                    <a16:creationId xmlns:a16="http://schemas.microsoft.com/office/drawing/2014/main" id="{D07094EF-9DAF-49D9-A85F-47F4E29B160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BA2C92C1-119B-40B6-97A9-4177DA449069}"/>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297B1604-17F7-44D4-8653-CE8F9C720F6D}"/>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0F2541-A871-48A0-9BEC-056804597267}"/>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798E76B9-11B5-417A-9771-7B99C66B5D2E}"/>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9" name="Oval 158">
                <a:extLst>
                  <a:ext uri="{FF2B5EF4-FFF2-40B4-BE49-F238E27FC236}">
                    <a16:creationId xmlns:a16="http://schemas.microsoft.com/office/drawing/2014/main" id="{A31EA723-48C9-46EF-B4AF-C6809307E94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60" name="Group 159">
              <a:extLst>
                <a:ext uri="{FF2B5EF4-FFF2-40B4-BE49-F238E27FC236}">
                  <a16:creationId xmlns:a16="http://schemas.microsoft.com/office/drawing/2014/main" id="{0FB099FF-A322-4942-8A1D-441927CE4902}"/>
                </a:ext>
              </a:extLst>
            </p:cNvPr>
            <p:cNvGrpSpPr/>
            <p:nvPr/>
          </p:nvGrpSpPr>
          <p:grpSpPr>
            <a:xfrm>
              <a:off x="6934684" y="1951422"/>
              <a:ext cx="3758523" cy="3596433"/>
              <a:chOff x="4958848" y="1797249"/>
              <a:chExt cx="3758523" cy="3596433"/>
            </a:xfrm>
          </p:grpSpPr>
          <p:cxnSp>
            <p:nvCxnSpPr>
              <p:cNvPr id="161" name="Straight Connector 160">
                <a:extLst>
                  <a:ext uri="{FF2B5EF4-FFF2-40B4-BE49-F238E27FC236}">
                    <a16:creationId xmlns:a16="http://schemas.microsoft.com/office/drawing/2014/main" id="{A08248A7-8974-4AF1-9F2D-B3C3FEBD423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AC8215-8425-4028-BF70-D96ACF334AEA}"/>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589803F-5E8E-4D0B-948C-0C26E5EDFDF8}"/>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4794C7E-E118-436F-B9F9-D0D34E543EFE}"/>
                  </a:ext>
                </a:extLst>
              </p:cNvPr>
              <p:cNvCxnSpPr>
                <a:cxnSpLocks/>
                <a:endCxn id="17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48DB80-B43E-490C-A4F7-6F6E9A4DCA8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08C0B5A-3594-4D7E-BADB-558C1AE34BEF}"/>
                  </a:ext>
                </a:extLst>
              </p:cNvPr>
              <p:cNvCxnSpPr>
                <a:cxnSpLocks/>
                <a:stCxn id="216" idx="1"/>
              </p:cNvCxnSpPr>
              <p:nvPr/>
            </p:nvCxnSpPr>
            <p:spPr>
              <a:xfrm>
                <a:off x="6773044" y="3173889"/>
                <a:ext cx="1944327" cy="11374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1376EB6-E755-4293-AE48-F10261B7FED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4B835F4-F484-4220-8B67-E5CC6ACF4610}"/>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A90D851-C219-4F70-BD90-384D4AFAEA8F}"/>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A8888F8-4AE3-449F-98D6-22255649A4B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4130F7A-67A0-43E9-960C-B56898DAEAF7}"/>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40782A68-AD15-40A5-ACCE-FB1839946481}"/>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3" name="Oval 172">
                <a:extLst>
                  <a:ext uri="{FF2B5EF4-FFF2-40B4-BE49-F238E27FC236}">
                    <a16:creationId xmlns:a16="http://schemas.microsoft.com/office/drawing/2014/main" id="{19D3EE00-4C32-48BF-9BBD-D1E25806E66D}"/>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4" name="Oval 173">
                <a:extLst>
                  <a:ext uri="{FF2B5EF4-FFF2-40B4-BE49-F238E27FC236}">
                    <a16:creationId xmlns:a16="http://schemas.microsoft.com/office/drawing/2014/main" id="{F3597424-BCA8-4C26-98EE-71D3F203925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8DA41C1F-5CA9-4E32-8B45-2562A0EA6959}"/>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54F9ED35-E37F-45BC-B1D1-41532E5ED17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B3FBDC0B-3EF2-4049-B89E-76FDE8A42649}"/>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1A97C61-3692-42D3-8E42-39DE1E11135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8BCBE3F-44F0-4ADD-8519-B3D5B4B11E54}"/>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F3B88C4-A1C7-4C6E-B733-9BAA698603B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A4CC85-A85B-48B7-AB41-E4326D7BD559}"/>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54FDDE2-CE67-497D-8BEE-D1DBF458B94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F3A5C976-C5EC-441F-AF68-52C53F38E88D}"/>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A1DCB7D6-EAC5-4FE2-84A8-7400FFC2E79E}"/>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1288C9E2-7BAA-4385-BF2F-F1B499A6500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A77572FA-A778-4124-B2AA-0F951F8BD95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8A958B80-969B-4015-8143-9C90D1E8D23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CB0844B6-764A-400E-B57F-4E67A8641840}"/>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AB75CC77-3441-4E6B-AD52-99B095D6BCAB}"/>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C102F2-EBD7-4661-89EA-802B8EE1723B}"/>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B8BF4A15-6E7D-49E5-B42F-0346F86AA57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2" name="Oval 191">
                <a:extLst>
                  <a:ext uri="{FF2B5EF4-FFF2-40B4-BE49-F238E27FC236}">
                    <a16:creationId xmlns:a16="http://schemas.microsoft.com/office/drawing/2014/main" id="{951AE7ED-C011-4CAE-9EB8-583CD5D209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93" name="Group 192">
              <a:extLst>
                <a:ext uri="{FF2B5EF4-FFF2-40B4-BE49-F238E27FC236}">
                  <a16:creationId xmlns:a16="http://schemas.microsoft.com/office/drawing/2014/main" id="{9989EFC2-751E-4675-B48C-C64845AD6032}"/>
                </a:ext>
              </a:extLst>
            </p:cNvPr>
            <p:cNvGrpSpPr/>
            <p:nvPr/>
          </p:nvGrpSpPr>
          <p:grpSpPr>
            <a:xfrm rot="10800000">
              <a:off x="5442558" y="1951422"/>
              <a:ext cx="3989234" cy="3596433"/>
              <a:chOff x="4639001" y="1797249"/>
              <a:chExt cx="3989234" cy="3596433"/>
            </a:xfrm>
          </p:grpSpPr>
          <p:cxnSp>
            <p:nvCxnSpPr>
              <p:cNvPr id="194" name="Straight Connector 193">
                <a:extLst>
                  <a:ext uri="{FF2B5EF4-FFF2-40B4-BE49-F238E27FC236}">
                    <a16:creationId xmlns:a16="http://schemas.microsoft.com/office/drawing/2014/main" id="{A9D64846-2FD9-485D-908C-3D6C63B89421}"/>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71ADA6D-CD04-4C82-882D-574C9486073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DD8F900-9C8D-4EA6-A114-88617314E79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55DB8E1-CD75-4745-ABD5-8EB6D5DA1AFA}"/>
                  </a:ext>
                </a:extLst>
              </p:cNvPr>
              <p:cNvCxnSpPr>
                <a:cxnSpLocks/>
                <a:endCxn id="20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593546-4D50-4778-9100-56C91FB2F9E3}"/>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5D15FFF-F71F-4768-AEA1-AC507CB7AF23}"/>
                  </a:ext>
                </a:extLst>
              </p:cNvPr>
              <p:cNvCxnSpPr>
                <a:cxnSpLocks/>
                <a:endCxn id="153" idx="1"/>
              </p:cNvCxnSpPr>
              <p:nvPr/>
            </p:nvCxnSpPr>
            <p:spPr>
              <a:xfrm rot="10800000" flipH="1" flipV="1">
                <a:off x="6732983" y="2903855"/>
                <a:ext cx="1895252" cy="112532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B9EA3F1-0E32-4B74-A8E5-6182FA9A99C4}"/>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835E35A-904F-45BC-A247-84EC8E12A69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0487B4F-159B-4405-B058-A7BBE2662EF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FC21E6D-5CC9-46E6-A76F-F492BBDDE04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9997C9D-D2E0-4F74-814B-E901EFCDA62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4B2AF70A-2BCF-4792-AC5F-8A6E69190F3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6" name="Oval 205">
                <a:extLst>
                  <a:ext uri="{FF2B5EF4-FFF2-40B4-BE49-F238E27FC236}">
                    <a16:creationId xmlns:a16="http://schemas.microsoft.com/office/drawing/2014/main" id="{FB639E07-9BA2-4656-BD5A-86ABE6C99C97}"/>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7" name="Oval 206">
                <a:extLst>
                  <a:ext uri="{FF2B5EF4-FFF2-40B4-BE49-F238E27FC236}">
                    <a16:creationId xmlns:a16="http://schemas.microsoft.com/office/drawing/2014/main" id="{3545F61E-1A4F-4536-A918-4FC4CD45A109}"/>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850D8C6A-9F78-46C3-BE91-2C33147BFA5C}"/>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FEB8BDBF-E62C-4A45-B8E7-3CDC67A1942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F6EA4740-290C-4078-8441-C806515C90FB}"/>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33390B2-D6D9-473A-97FD-2A9AFBCEB52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996A179-B3B8-4864-A180-07F3AB986838}"/>
                  </a:ext>
                </a:extLst>
              </p:cNvPr>
              <p:cNvCxnSpPr>
                <a:cxnSpLocks/>
                <a:endCxn id="176" idx="4"/>
              </p:cNvCxnSpPr>
              <p:nvPr/>
            </p:nvCxnSpPr>
            <p:spPr>
              <a:xfrm rot="10800000" flipV="1">
                <a:off x="4639001" y="3034915"/>
                <a:ext cx="128733" cy="97786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12EC650-4B49-44A9-8447-131A2F9F701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508E721-A58B-445E-86A5-CD3704B43D44}"/>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48AEF48-C8EB-4E82-AC3F-C156F060751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A961B767-2ED7-4E36-97C2-1E7FE936C8F4}"/>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696037A8-FAC3-4539-AAB8-72A678E9A81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68831830-F4EA-4596-886C-CD78C884948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312F6FE5-9463-46A5-8503-CAA5F163B9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B96108AF-5284-4B39-ACBC-3CE4E8D1827A}"/>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4481C9BD-133A-437A-B4F4-4C8CC84A06B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2" name="Straight Connector 221">
                <a:extLst>
                  <a:ext uri="{FF2B5EF4-FFF2-40B4-BE49-F238E27FC236}">
                    <a16:creationId xmlns:a16="http://schemas.microsoft.com/office/drawing/2014/main" id="{F47B1BB2-512C-4F05-B01B-0EBD40EECCE8}"/>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8E61284-EA9D-4ADA-A289-B5648955685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16889860-54A9-448B-8B6F-3DED6A91AB5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5" name="Oval 224">
                <a:extLst>
                  <a:ext uri="{FF2B5EF4-FFF2-40B4-BE49-F238E27FC236}">
                    <a16:creationId xmlns:a16="http://schemas.microsoft.com/office/drawing/2014/main" id="{95DA2CD5-4C02-450D-B262-EB232F6C8EE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26" name="Group 225">
              <a:extLst>
                <a:ext uri="{FF2B5EF4-FFF2-40B4-BE49-F238E27FC236}">
                  <a16:creationId xmlns:a16="http://schemas.microsoft.com/office/drawing/2014/main" id="{FFC06177-8FE3-4478-A686-51BB390A95EE}"/>
                </a:ext>
              </a:extLst>
            </p:cNvPr>
            <p:cNvGrpSpPr/>
            <p:nvPr/>
          </p:nvGrpSpPr>
          <p:grpSpPr>
            <a:xfrm>
              <a:off x="2517340" y="1951422"/>
              <a:ext cx="3669387" cy="3596433"/>
              <a:chOff x="4958848" y="1797249"/>
              <a:chExt cx="3669387" cy="3596433"/>
            </a:xfrm>
          </p:grpSpPr>
          <p:cxnSp>
            <p:nvCxnSpPr>
              <p:cNvPr id="227" name="Straight Connector 226">
                <a:extLst>
                  <a:ext uri="{FF2B5EF4-FFF2-40B4-BE49-F238E27FC236}">
                    <a16:creationId xmlns:a16="http://schemas.microsoft.com/office/drawing/2014/main" id="{41575C9F-E7CB-479A-9E6F-577290BD436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1CC12B8-FDF9-4054-9462-B503940BFD54}"/>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4B9E094-9F80-4E1A-B894-70E35377322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B092A71-0404-4321-AED4-D6B62A8AE135}"/>
                  </a:ext>
                </a:extLst>
              </p:cNvPr>
              <p:cNvCxnSpPr>
                <a:cxnSpLocks/>
                <a:endCxn id="23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26306AD-2C11-4490-9346-3F57934138DF}"/>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A218548-A254-4D9F-AD58-79D807A1971A}"/>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B8CCF08-880C-4BE8-95E7-DC4C8A1A0069}"/>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AB8D5C1-8108-4796-B212-80DB7607AC1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46A97CD-68FA-43CF-AC1F-B974365EEB1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2E4597-00EE-4F7F-9A41-518C4E5513C3}"/>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D7122EC-9C08-4E99-B452-4E74DF8D8620}"/>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A1B8CD45-5A01-46CD-9368-B17DFDD833E6}"/>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39" name="Oval 238">
                <a:extLst>
                  <a:ext uri="{FF2B5EF4-FFF2-40B4-BE49-F238E27FC236}">
                    <a16:creationId xmlns:a16="http://schemas.microsoft.com/office/drawing/2014/main" id="{D3CBA34D-43B9-497C-A7DA-61BBC270ECE1}"/>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0" name="Oval 239">
                <a:extLst>
                  <a:ext uri="{FF2B5EF4-FFF2-40B4-BE49-F238E27FC236}">
                    <a16:creationId xmlns:a16="http://schemas.microsoft.com/office/drawing/2014/main" id="{F7F5EF51-C37C-4708-AD22-F763E6F11BA4}"/>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a:extLst>
                  <a:ext uri="{FF2B5EF4-FFF2-40B4-BE49-F238E27FC236}">
                    <a16:creationId xmlns:a16="http://schemas.microsoft.com/office/drawing/2014/main" id="{41388202-1CA3-42CB-826A-35A83C97F63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a:extLst>
                  <a:ext uri="{FF2B5EF4-FFF2-40B4-BE49-F238E27FC236}">
                    <a16:creationId xmlns:a16="http://schemas.microsoft.com/office/drawing/2014/main" id="{DDC61CB8-0E48-4CFB-88A4-95F3C55C7861}"/>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Straight Connector 242">
                <a:extLst>
                  <a:ext uri="{FF2B5EF4-FFF2-40B4-BE49-F238E27FC236}">
                    <a16:creationId xmlns:a16="http://schemas.microsoft.com/office/drawing/2014/main" id="{EEF61E0E-8105-44FE-9C33-BB9116259F6E}"/>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2347F0A-7365-4B59-9ABE-B1533DC21BD0}"/>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37070F8-D264-4EDF-AEAC-4430B00389E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2D23592-121C-483C-AB4C-AE047CECF5D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A53910A-E595-47CF-AC27-A96702F9CFB2}"/>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10CA99C-B8EB-4F13-8519-B647A7F8FE3F}"/>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1B4F3BA7-2B2A-48AC-B09B-027D2238EB6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D67A1D1-A78E-48C9-9053-FC70F0C31A4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7ECDD5F-5A70-4E5A-A198-ED5103C8B53E}"/>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AF8CD20B-AF4B-4848-8ED6-D181EB056FA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DA35C028-EAA6-42B7-9C3D-B448A2582A4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3BC5066F-714A-4A45-B714-545AA7F8F51F}"/>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5" name="Straight Connector 254">
                <a:extLst>
                  <a:ext uri="{FF2B5EF4-FFF2-40B4-BE49-F238E27FC236}">
                    <a16:creationId xmlns:a16="http://schemas.microsoft.com/office/drawing/2014/main" id="{9C90BB79-515F-4EFD-8E89-57D9216904E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A827204-6769-46F2-99E2-5CDE39BF88B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CB09E590-0005-4FF6-A25A-B91D784D1B65}"/>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8" name="Oval 257">
                <a:extLst>
                  <a:ext uri="{FF2B5EF4-FFF2-40B4-BE49-F238E27FC236}">
                    <a16:creationId xmlns:a16="http://schemas.microsoft.com/office/drawing/2014/main" id="{791770FD-A472-4B4A-98DB-0A6E2D0BF86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59" name="Group 258">
              <a:extLst>
                <a:ext uri="{FF2B5EF4-FFF2-40B4-BE49-F238E27FC236}">
                  <a16:creationId xmlns:a16="http://schemas.microsoft.com/office/drawing/2014/main" id="{4F721684-E5B3-4C74-B0BB-9E0B86D613D4}"/>
                </a:ext>
              </a:extLst>
            </p:cNvPr>
            <p:cNvGrpSpPr/>
            <p:nvPr/>
          </p:nvGrpSpPr>
          <p:grpSpPr>
            <a:xfrm rot="10800000">
              <a:off x="1499854" y="1951422"/>
              <a:ext cx="7732405" cy="3596433"/>
              <a:chOff x="895830" y="1797249"/>
              <a:chExt cx="7732405" cy="3596433"/>
            </a:xfrm>
          </p:grpSpPr>
          <p:cxnSp>
            <p:nvCxnSpPr>
              <p:cNvPr id="260" name="Straight Connector 259">
                <a:extLst>
                  <a:ext uri="{FF2B5EF4-FFF2-40B4-BE49-F238E27FC236}">
                    <a16:creationId xmlns:a16="http://schemas.microsoft.com/office/drawing/2014/main" id="{6C6A96EC-719E-4101-A7B6-079403C59B5E}"/>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34FE55B-EC7F-4727-A6A9-0CEC84776AC2}"/>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15EEE23-F03E-44DB-B675-8882E6C39E05}"/>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D5EC74E-935F-4543-B540-9D5EA62449DC}"/>
                  </a:ext>
                </a:extLst>
              </p:cNvPr>
              <p:cNvCxnSpPr>
                <a:cxnSpLocks/>
                <a:endCxn id="27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8609255-560F-4E46-BC0A-5F6D038C8517}"/>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ED4BD2F-8C41-4F7C-9F13-DA4CC339B561}"/>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30B518B-3237-4E26-BEF3-932525D1752F}"/>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50D5362-FEA7-4D19-9415-5FA2404680E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F91C21E-E03D-411E-A1D4-D5F43F4C48A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E5E3565-D095-4C69-8C61-C5F6D71398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1E7EA94-63A9-41BC-BD3B-02823ACA94D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0D8D119E-5237-40AC-8678-FE0CBD378A24}"/>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2" name="Oval 271">
                <a:extLst>
                  <a:ext uri="{FF2B5EF4-FFF2-40B4-BE49-F238E27FC236}">
                    <a16:creationId xmlns:a16="http://schemas.microsoft.com/office/drawing/2014/main" id="{C9B1578C-1B2E-41B0-BEB3-4AC6673723E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3" name="Oval 272">
                <a:extLst>
                  <a:ext uri="{FF2B5EF4-FFF2-40B4-BE49-F238E27FC236}">
                    <a16:creationId xmlns:a16="http://schemas.microsoft.com/office/drawing/2014/main" id="{F73BE32D-9C85-4565-AAD5-263DD18106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a:extLst>
                  <a:ext uri="{FF2B5EF4-FFF2-40B4-BE49-F238E27FC236}">
                    <a16:creationId xmlns:a16="http://schemas.microsoft.com/office/drawing/2014/main" id="{6C43C9EB-89BC-4651-A9BB-EE4D2BCE878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780C9B7B-9C4B-441F-B073-E0939DD38E40}"/>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6A69F58C-2FD0-4E1A-9AF7-DE25CFF5AFF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FD87B84-E82B-4074-962A-670C8410F4D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F36A285-0B62-4CF4-8992-F26804F2B211}"/>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9E9968C-56B4-4CD2-9E17-4325DC665EB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FE921DD-06FD-43F0-9707-13DB6E22D81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B6E4250-E2A9-4F54-B56A-D8EE5F6859B8}"/>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A29E14C7-5B4A-4FEA-A66D-B24FA6D52AE3}"/>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79A58655-0221-4C28-9876-F3F5113DB22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8218D284-65E0-4712-9689-13A45C9844C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15DF5F51-D64E-4D9A-A321-2C11CBBEED2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DFC48FED-8FB1-41BF-B424-1C6BCD4DF5D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8E5BAE9E-A69E-4027-96F0-80C9180D652E}"/>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88" name="Straight Connector 287">
                <a:extLst>
                  <a:ext uri="{FF2B5EF4-FFF2-40B4-BE49-F238E27FC236}">
                    <a16:creationId xmlns:a16="http://schemas.microsoft.com/office/drawing/2014/main" id="{C0EB3647-2EDF-4E3B-B75A-2EE0DC6AA7D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1A7E819-DCB9-4A67-8876-CC07F553BD4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3DE64BA6-5FBC-4D56-B17B-50B7C422B42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1" name="Oval 290">
                <a:extLst>
                  <a:ext uri="{FF2B5EF4-FFF2-40B4-BE49-F238E27FC236}">
                    <a16:creationId xmlns:a16="http://schemas.microsoft.com/office/drawing/2014/main" id="{68B4BE11-1DB9-48C0-86D8-9631F660A4EE}"/>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292" name="Group 291">
              <a:extLst>
                <a:ext uri="{FF2B5EF4-FFF2-40B4-BE49-F238E27FC236}">
                  <a16:creationId xmlns:a16="http://schemas.microsoft.com/office/drawing/2014/main" id="{0AAB4659-12E1-4F24-A9C3-3362E6E66098}"/>
                </a:ext>
              </a:extLst>
            </p:cNvPr>
            <p:cNvGrpSpPr/>
            <p:nvPr/>
          </p:nvGrpSpPr>
          <p:grpSpPr>
            <a:xfrm>
              <a:off x="3776938" y="1951422"/>
              <a:ext cx="4882744" cy="3596433"/>
              <a:chOff x="4958848" y="1797249"/>
              <a:chExt cx="4882744" cy="3596433"/>
            </a:xfrm>
          </p:grpSpPr>
          <p:cxnSp>
            <p:nvCxnSpPr>
              <p:cNvPr id="293" name="Straight Connector 292">
                <a:extLst>
                  <a:ext uri="{FF2B5EF4-FFF2-40B4-BE49-F238E27FC236}">
                    <a16:creationId xmlns:a16="http://schemas.microsoft.com/office/drawing/2014/main" id="{33D78F5A-4DB2-478C-9E3B-92FA00108A7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2431F3F-230F-4D4A-8918-265284C1A5B1}"/>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B8523E-CD69-497A-8A5C-565DB3DE304B}"/>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9BB60B5-A8CA-43FD-B42F-7A7BB4BBA75E}"/>
                  </a:ext>
                </a:extLst>
              </p:cNvPr>
              <p:cNvCxnSpPr>
                <a:cxnSpLocks/>
                <a:endCxn id="305"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52AA89A-E16D-4A63-91E3-39272FE27769}"/>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C06D907-A716-43D4-9601-456100BDCE4E}"/>
                  </a:ext>
                </a:extLst>
              </p:cNvPr>
              <p:cNvCxnSpPr>
                <a:cxnSpLocks/>
                <a:stCxn id="348" idx="1"/>
              </p:cNvCxnSpPr>
              <p:nvPr/>
            </p:nvCxnSpPr>
            <p:spPr>
              <a:xfrm flipH="1">
                <a:off x="5407225" y="3173889"/>
                <a:ext cx="4434367" cy="10194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8585DFB-B95B-482D-8B36-8EE94FF7717C}"/>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9F3AF7A-E603-4DF5-B4FA-FAFDED636DC3}"/>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FD2A7291-1820-4510-9C6B-B845772F9239}"/>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4641BF5-08D3-413B-A4B2-12E1E5009C6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9522AB3-BDC9-4FDA-B563-D11ADDBC6F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9E2E89BF-71B0-47F5-9D9B-6C022BCCFAF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5" name="Oval 304">
                <a:extLst>
                  <a:ext uri="{FF2B5EF4-FFF2-40B4-BE49-F238E27FC236}">
                    <a16:creationId xmlns:a16="http://schemas.microsoft.com/office/drawing/2014/main" id="{4D78E094-5A1B-46E0-8E98-E38787785A55}"/>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6" name="Oval 305">
                <a:extLst>
                  <a:ext uri="{FF2B5EF4-FFF2-40B4-BE49-F238E27FC236}">
                    <a16:creationId xmlns:a16="http://schemas.microsoft.com/office/drawing/2014/main" id="{12730394-8547-4A05-A700-40921EB38CCA}"/>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a:extLst>
                  <a:ext uri="{FF2B5EF4-FFF2-40B4-BE49-F238E27FC236}">
                    <a16:creationId xmlns:a16="http://schemas.microsoft.com/office/drawing/2014/main" id="{75FC8CFC-81A7-4BF2-A976-6C4FA19A831D}"/>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a:extLst>
                  <a:ext uri="{FF2B5EF4-FFF2-40B4-BE49-F238E27FC236}">
                    <a16:creationId xmlns:a16="http://schemas.microsoft.com/office/drawing/2014/main" id="{3487D015-A7C8-442A-9CF9-49D733BA939E}"/>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821E1C06-561F-4701-B0EB-CBD99ECAFB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9685F1F-201D-473E-8847-C25F664EB6D3}"/>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3E1912E-20D7-4001-BA20-BDEA7484764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F3983F6-C5F5-4B76-8843-4083A3A3AEBD}"/>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426A36C-7CB0-4193-A6DC-7883E176FB4F}"/>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5A39989-FE91-4324-ACC4-5538C0D8DC4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5" name="Oval 314">
                <a:extLst>
                  <a:ext uri="{FF2B5EF4-FFF2-40B4-BE49-F238E27FC236}">
                    <a16:creationId xmlns:a16="http://schemas.microsoft.com/office/drawing/2014/main" id="{7A92D367-41F1-4EC7-9792-9039D0FAE50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E1269EA8-68F9-4E75-8AFB-DEC303C57F5A}"/>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DB9C52C3-0A0F-4492-AD54-97ED210FEB39}"/>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F45C342A-8619-440C-87D3-1751FF880C2F}"/>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14ACD204-B9A6-407E-A205-D9F873B79C4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FC14DBF5-F303-4F60-ACA0-5862FAD773A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B22A1802-90F4-4B06-9DFE-EB5FAE200D24}"/>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C4EF747-D3A7-450B-A80A-5D879B7AB5F3}"/>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039433AF-0F9B-4259-B1FA-31AF4C01ED64}"/>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4" name="Oval 323">
                <a:extLst>
                  <a:ext uri="{FF2B5EF4-FFF2-40B4-BE49-F238E27FC236}">
                    <a16:creationId xmlns:a16="http://schemas.microsoft.com/office/drawing/2014/main" id="{4CABF520-4D53-48D0-B1DD-22BEB220B691}"/>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25" name="Group 324">
              <a:extLst>
                <a:ext uri="{FF2B5EF4-FFF2-40B4-BE49-F238E27FC236}">
                  <a16:creationId xmlns:a16="http://schemas.microsoft.com/office/drawing/2014/main" id="{7E11AAFE-E707-415D-8290-F51A2B8A9E3A}"/>
                </a:ext>
              </a:extLst>
            </p:cNvPr>
            <p:cNvGrpSpPr/>
            <p:nvPr/>
          </p:nvGrpSpPr>
          <p:grpSpPr>
            <a:xfrm rot="10800000">
              <a:off x="2284812" y="1951422"/>
              <a:ext cx="6737935" cy="3596433"/>
              <a:chOff x="4958848" y="1797249"/>
              <a:chExt cx="6737935" cy="3596433"/>
            </a:xfrm>
          </p:grpSpPr>
          <p:cxnSp>
            <p:nvCxnSpPr>
              <p:cNvPr id="326" name="Straight Connector 325">
                <a:extLst>
                  <a:ext uri="{FF2B5EF4-FFF2-40B4-BE49-F238E27FC236}">
                    <a16:creationId xmlns:a16="http://schemas.microsoft.com/office/drawing/2014/main" id="{8C2EBE63-BEFF-45A7-9521-3E50584EB39C}"/>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E2FB5CA-25B0-4091-8C12-140E342CBFE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B4D040D-8BB4-44A9-B509-5F483F5B2DB2}"/>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B7F008E-0374-43C8-86F3-EE9242E2D7DF}"/>
                  </a:ext>
                </a:extLst>
              </p:cNvPr>
              <p:cNvCxnSpPr>
                <a:cxnSpLocks/>
                <a:endCxn id="338"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A68E6DD-DF57-4021-B442-DE67E077C96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4FD30AF-9703-47CA-8BFA-D4A7A99ADCD6}"/>
                  </a:ext>
                </a:extLst>
              </p:cNvPr>
              <p:cNvCxnSpPr>
                <a:cxnSpLocks/>
                <a:stCxn id="250" idx="1"/>
                <a:endCxn id="285" idx="1"/>
              </p:cNvCxnSpPr>
              <p:nvPr/>
            </p:nvCxnSpPr>
            <p:spPr>
              <a:xfrm rot="10800000" flipH="1" flipV="1">
                <a:off x="10597276" y="3220425"/>
                <a:ext cx="1099507" cy="843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E4CB3C6-9403-40C4-ADF1-E92515C723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271A0EB-04EC-4FF1-B66C-58D00CFE6876}"/>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8CE5626-B68C-43A1-8485-0C3FAC425B93}"/>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B85D319-C0A4-472C-9418-D788E229C152}"/>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1072F28-824A-4E42-BDD1-4D756CA0E46B}"/>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0D45ED26-4D29-4A4B-847B-C5F85F3638B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8" name="Oval 337">
                <a:extLst>
                  <a:ext uri="{FF2B5EF4-FFF2-40B4-BE49-F238E27FC236}">
                    <a16:creationId xmlns:a16="http://schemas.microsoft.com/office/drawing/2014/main" id="{634E1984-47E4-4C04-93E2-034D20830FF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9" name="Oval 338">
                <a:extLst>
                  <a:ext uri="{FF2B5EF4-FFF2-40B4-BE49-F238E27FC236}">
                    <a16:creationId xmlns:a16="http://schemas.microsoft.com/office/drawing/2014/main" id="{DBA5DEC1-C46A-4698-A3AD-D166ABB4B582}"/>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0" name="Oval 339">
                <a:extLst>
                  <a:ext uri="{FF2B5EF4-FFF2-40B4-BE49-F238E27FC236}">
                    <a16:creationId xmlns:a16="http://schemas.microsoft.com/office/drawing/2014/main" id="{13F9E628-8987-4A30-ABC8-A7F483C9696E}"/>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a:extLst>
                  <a:ext uri="{FF2B5EF4-FFF2-40B4-BE49-F238E27FC236}">
                    <a16:creationId xmlns:a16="http://schemas.microsoft.com/office/drawing/2014/main" id="{ABCDEB63-48AC-411C-A2AA-C179B184632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42" name="Straight Connector 341">
                <a:extLst>
                  <a:ext uri="{FF2B5EF4-FFF2-40B4-BE49-F238E27FC236}">
                    <a16:creationId xmlns:a16="http://schemas.microsoft.com/office/drawing/2014/main" id="{BF67C1AC-6EB5-4B40-8C47-AE3678F0113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9EE33FA-E2ED-45AA-A098-E1F92DFFCA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DE5ABC-B7B6-493D-B57E-2A615E7479AE}"/>
                  </a:ext>
                </a:extLst>
              </p:cNvPr>
              <p:cNvCxnSpPr>
                <a:cxnSpLocks/>
                <a:endCxn id="308" idx="4"/>
              </p:cNvCxnSpPr>
              <p:nvPr/>
            </p:nvCxnSpPr>
            <p:spPr>
              <a:xfrm rot="10800000" flipV="1">
                <a:off x="7707549" y="3152916"/>
                <a:ext cx="370331" cy="89426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71392C-E0F9-4CBB-98E0-7A7054CDB9EF}"/>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D94FDB9-376C-44C1-AC1E-8A23BB9A419C}"/>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411CD5F-39EB-42DE-8560-4188E11C1270}"/>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4291FF24-6953-443F-8F56-F178409842E9}"/>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9" name="Oval 348">
                <a:extLst>
                  <a:ext uri="{FF2B5EF4-FFF2-40B4-BE49-F238E27FC236}">
                    <a16:creationId xmlns:a16="http://schemas.microsoft.com/office/drawing/2014/main" id="{5493B360-8F8B-47ED-9B9C-242D911264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78661B1-F93D-43C0-88E8-471F523E41A1}"/>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41D36D01-EA9F-4CE6-89C8-4F4FFC0997AC}"/>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4AD4C08C-DD05-4671-A27D-722AF00669A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B1C0C3D4-B047-45F9-BBFD-5C431EF02D1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54" name="Straight Connector 353">
                <a:extLst>
                  <a:ext uri="{FF2B5EF4-FFF2-40B4-BE49-F238E27FC236}">
                    <a16:creationId xmlns:a16="http://schemas.microsoft.com/office/drawing/2014/main" id="{F794A1B1-0431-4FEC-907F-1D708E7D75E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82742CE-DC9D-4FB7-BE44-225C57CF9610}"/>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6" name="Oval 355">
                <a:extLst>
                  <a:ext uri="{FF2B5EF4-FFF2-40B4-BE49-F238E27FC236}">
                    <a16:creationId xmlns:a16="http://schemas.microsoft.com/office/drawing/2014/main" id="{8C4DC9AC-AE8B-40B1-A865-2440084B55BF}"/>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7" name="Oval 356">
                <a:extLst>
                  <a:ext uri="{FF2B5EF4-FFF2-40B4-BE49-F238E27FC236}">
                    <a16:creationId xmlns:a16="http://schemas.microsoft.com/office/drawing/2014/main" id="{E48911FF-4FCB-4357-8CC4-1DDFB3FAC12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17" name="Group 16">
              <a:extLst>
                <a:ext uri="{FF2B5EF4-FFF2-40B4-BE49-F238E27FC236}">
                  <a16:creationId xmlns:a16="http://schemas.microsoft.com/office/drawing/2014/main" id="{6ED5D421-7ACC-4AF2-8D9C-9E63EB795CED}"/>
                </a:ext>
              </a:extLst>
            </p:cNvPr>
            <p:cNvGrpSpPr/>
            <p:nvPr/>
          </p:nvGrpSpPr>
          <p:grpSpPr>
            <a:xfrm rot="10800000">
              <a:off x="1904614" y="1951423"/>
              <a:ext cx="9104217" cy="3653356"/>
              <a:chOff x="936016" y="1939262"/>
              <a:chExt cx="9104217" cy="3653356"/>
            </a:xfrm>
          </p:grpSpPr>
          <p:grpSp>
            <p:nvGrpSpPr>
              <p:cNvPr id="358" name="Group 357">
                <a:extLst>
                  <a:ext uri="{FF2B5EF4-FFF2-40B4-BE49-F238E27FC236}">
                    <a16:creationId xmlns:a16="http://schemas.microsoft.com/office/drawing/2014/main" id="{3B5B878C-5CAE-4A25-866F-A36CC2914370}"/>
                  </a:ext>
                </a:extLst>
              </p:cNvPr>
              <p:cNvGrpSpPr/>
              <p:nvPr/>
            </p:nvGrpSpPr>
            <p:grpSpPr>
              <a:xfrm>
                <a:off x="5111248" y="1949649"/>
                <a:ext cx="3669387" cy="3596433"/>
                <a:chOff x="4958848" y="1797249"/>
                <a:chExt cx="3669387" cy="3596433"/>
              </a:xfrm>
            </p:grpSpPr>
            <p:cxnSp>
              <p:nvCxnSpPr>
                <p:cNvPr id="359" name="Straight Connector 358">
                  <a:extLst>
                    <a:ext uri="{FF2B5EF4-FFF2-40B4-BE49-F238E27FC236}">
                      <a16:creationId xmlns:a16="http://schemas.microsoft.com/office/drawing/2014/main" id="{162AC9EC-78A5-4D17-B8C9-163FB92CDD28}"/>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F5C8FCF-18F5-4EA7-A304-3218A7958CD6}"/>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B4AFE9C-71CD-41C8-BF95-8271DA067CF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CCADC30-9B01-497E-B76D-10E20641F93E}"/>
                    </a:ext>
                  </a:extLst>
                </p:cNvPr>
                <p:cNvCxnSpPr>
                  <a:cxnSpLocks/>
                  <a:endCxn id="371"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3411597-8EBC-4481-8D0B-0D51AF9FF4FC}"/>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E10D99B-F4B4-41EC-85B1-D4F68BA0A2D4}"/>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939DAD0-DAE8-46FA-A649-5B3CF90E5306}"/>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FE21627-79AE-4852-8ED3-572FA052741B}"/>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42B3B43-583C-4CD3-8E5B-DE2070937C4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B3467D2-F625-4A1C-991C-5DD754A5B08E}"/>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F67B2B0-7F4B-433C-B6B0-C0BB95F3FC2D}"/>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CA35E8BE-70DB-4CFB-83A1-83C14759B15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1" name="Oval 370">
                  <a:extLst>
                    <a:ext uri="{FF2B5EF4-FFF2-40B4-BE49-F238E27FC236}">
                      <a16:creationId xmlns:a16="http://schemas.microsoft.com/office/drawing/2014/main" id="{4636FFDC-CE60-4FA7-B6B4-F45E3D5AC39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72" name="Oval 371">
                  <a:extLst>
                    <a:ext uri="{FF2B5EF4-FFF2-40B4-BE49-F238E27FC236}">
                      <a16:creationId xmlns:a16="http://schemas.microsoft.com/office/drawing/2014/main" id="{7C6DBC18-C5E7-4372-9E6A-85F9575AD00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455DC3CD-B9A0-45FD-88E9-A06ADADCF19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4" name="Oval 373">
                  <a:extLst>
                    <a:ext uri="{FF2B5EF4-FFF2-40B4-BE49-F238E27FC236}">
                      <a16:creationId xmlns:a16="http://schemas.microsoft.com/office/drawing/2014/main" id="{55B93C8F-5C3F-48A0-817E-8FCAB3FF4BB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614AC603-C52E-4BF2-BC21-8CFC32CD548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6A9DBCF6-73BC-43C8-8844-13EF654D78D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A4282D4-C2B8-4052-8C45-F97400E2C5D9}"/>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2ECACB6-A574-4451-9163-BC4B573EE84B}"/>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3DAA8C0-5FC5-4532-AEF2-5E3B0BFAA4A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9E18B674-80F2-4360-B7E0-A52B5886F7C7}"/>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1" name="Oval 380">
                  <a:extLst>
                    <a:ext uri="{FF2B5EF4-FFF2-40B4-BE49-F238E27FC236}">
                      <a16:creationId xmlns:a16="http://schemas.microsoft.com/office/drawing/2014/main" id="{4567345E-8426-4701-80F3-0E72096F2E48}"/>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2" name="Oval 381">
                  <a:extLst>
                    <a:ext uri="{FF2B5EF4-FFF2-40B4-BE49-F238E27FC236}">
                      <a16:creationId xmlns:a16="http://schemas.microsoft.com/office/drawing/2014/main" id="{848BEFF1-2D80-43A3-8CF7-10451DD621CD}"/>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E7738E47-C1EE-49CC-A29F-7C874F71DC2F}"/>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F6BAD941-5EF7-4807-A56D-9D278698E004}"/>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B39BFC88-8DAF-41CC-86D2-A62B8F810F8F}"/>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36F58185-80E7-4BE8-89F6-9236EC7ED44B}"/>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7" name="Straight Connector 386">
                  <a:extLst>
                    <a:ext uri="{FF2B5EF4-FFF2-40B4-BE49-F238E27FC236}">
                      <a16:creationId xmlns:a16="http://schemas.microsoft.com/office/drawing/2014/main" id="{68C694E0-85A2-4356-A294-10DBEB7AFAF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4F3543D-949D-4497-AC94-052CAFCF803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9" name="Oval 388">
                  <a:extLst>
                    <a:ext uri="{FF2B5EF4-FFF2-40B4-BE49-F238E27FC236}">
                      <a16:creationId xmlns:a16="http://schemas.microsoft.com/office/drawing/2014/main" id="{C7382386-15E5-4BE9-BEDE-7074552F3BF7}"/>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90" name="Oval 389">
                  <a:extLst>
                    <a:ext uri="{FF2B5EF4-FFF2-40B4-BE49-F238E27FC236}">
                      <a16:creationId xmlns:a16="http://schemas.microsoft.com/office/drawing/2014/main" id="{48F608B0-0CC2-472B-B638-7D211AB01A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391" name="Group 390">
                <a:extLst>
                  <a:ext uri="{FF2B5EF4-FFF2-40B4-BE49-F238E27FC236}">
                    <a16:creationId xmlns:a16="http://schemas.microsoft.com/office/drawing/2014/main" id="{EB9102D8-DCAA-4271-B768-655AF7DC4A87}"/>
                  </a:ext>
                </a:extLst>
              </p:cNvPr>
              <p:cNvGrpSpPr/>
              <p:nvPr/>
            </p:nvGrpSpPr>
            <p:grpSpPr>
              <a:xfrm rot="10800000">
                <a:off x="4093762" y="1961786"/>
                <a:ext cx="3669387" cy="3596433"/>
                <a:chOff x="4958848" y="1797249"/>
                <a:chExt cx="3669387" cy="3596433"/>
              </a:xfrm>
            </p:grpSpPr>
            <p:cxnSp>
              <p:nvCxnSpPr>
                <p:cNvPr id="392" name="Straight Connector 391">
                  <a:extLst>
                    <a:ext uri="{FF2B5EF4-FFF2-40B4-BE49-F238E27FC236}">
                      <a16:creationId xmlns:a16="http://schemas.microsoft.com/office/drawing/2014/main" id="{C23CEE9A-21C9-4F8D-BC49-6E23706DECBA}"/>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6AAF26F-AB06-4790-8310-8E8B4BEB0FF8}"/>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EF5CE7A-B2EE-4620-905B-1ABF433BA8F0}"/>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9A0FD982-0902-4C26-B14D-00A30A2D2C4D}"/>
                    </a:ext>
                  </a:extLst>
                </p:cNvPr>
                <p:cNvCxnSpPr>
                  <a:cxnSpLocks/>
                  <a:endCxn id="404"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4D50088-4A3D-4213-9557-1C776095EBF4}"/>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D1ADD01-0A15-4FD4-BD7C-46BC4F8514F7}"/>
                    </a:ext>
                  </a:extLst>
                </p:cNvPr>
                <p:cNvCxnSpPr>
                  <a:cxnSpLocks/>
                  <a:endCxn id="483" idx="7"/>
                </p:cNvCxnSpPr>
                <p:nvPr/>
              </p:nvCxnSpPr>
              <p:spPr>
                <a:xfrm rot="10800000" flipV="1">
                  <a:off x="6787002" y="3068415"/>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1244673-B56D-41FB-80E6-EEEC36F7D51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2B566BD-A349-438B-BD11-5844291AA9DC}"/>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3EA8468D-4FFC-494A-A0B0-DEDF24D910A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C809F85-FC4C-4CB1-B0D5-0DCE1EFE389A}"/>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D5FE47F-0CEE-46BC-A831-48FF50439D7F}"/>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F0504B-5634-48E2-9897-A4A8AA022CA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4" name="Oval 403">
                  <a:extLst>
                    <a:ext uri="{FF2B5EF4-FFF2-40B4-BE49-F238E27FC236}">
                      <a16:creationId xmlns:a16="http://schemas.microsoft.com/office/drawing/2014/main" id="{FF940599-CC51-410D-952A-6AB762D0CBBC}"/>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Oval 404">
                  <a:extLst>
                    <a:ext uri="{FF2B5EF4-FFF2-40B4-BE49-F238E27FC236}">
                      <a16:creationId xmlns:a16="http://schemas.microsoft.com/office/drawing/2014/main" id="{3AD8D05D-3314-49E5-8264-4E7F77D7C58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6" name="Oval 405">
                  <a:extLst>
                    <a:ext uri="{FF2B5EF4-FFF2-40B4-BE49-F238E27FC236}">
                      <a16:creationId xmlns:a16="http://schemas.microsoft.com/office/drawing/2014/main" id="{88A92F86-FF98-4190-9589-B2ACA91F6998}"/>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59481687-863E-4112-B381-A160E36B027B}"/>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08" name="Straight Connector 407">
                  <a:extLst>
                    <a:ext uri="{FF2B5EF4-FFF2-40B4-BE49-F238E27FC236}">
                      <a16:creationId xmlns:a16="http://schemas.microsoft.com/office/drawing/2014/main" id="{DA7B2081-09AE-46F3-8E55-D7074EC56DC1}"/>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5F81986-FDC0-49E6-A47A-A2DB6C96626D}"/>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6E8A8B30-F10D-4E3E-871B-CE29191F83E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C835F762-D7F8-4214-BE1B-D5DF60CC9397}"/>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C8583EB6-41D0-48E6-B722-05D32A84FF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2547657-BAF0-4F2C-BA65-21A6B7AD7C1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4" name="Oval 413">
                  <a:extLst>
                    <a:ext uri="{FF2B5EF4-FFF2-40B4-BE49-F238E27FC236}">
                      <a16:creationId xmlns:a16="http://schemas.microsoft.com/office/drawing/2014/main" id="{781FA7A0-1064-46EA-8D68-D0F0B2B57A22}"/>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5" name="Oval 414">
                  <a:extLst>
                    <a:ext uri="{FF2B5EF4-FFF2-40B4-BE49-F238E27FC236}">
                      <a16:creationId xmlns:a16="http://schemas.microsoft.com/office/drawing/2014/main" id="{7696ABD9-9AF7-41E1-B621-0FDB8F1CF0F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6" name="Oval 415">
                  <a:extLst>
                    <a:ext uri="{FF2B5EF4-FFF2-40B4-BE49-F238E27FC236}">
                      <a16:creationId xmlns:a16="http://schemas.microsoft.com/office/drawing/2014/main" id="{F04B3688-9523-429F-8044-5B41161A7F3D}"/>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7" name="Oval 416">
                  <a:extLst>
                    <a:ext uri="{FF2B5EF4-FFF2-40B4-BE49-F238E27FC236}">
                      <a16:creationId xmlns:a16="http://schemas.microsoft.com/office/drawing/2014/main" id="{B96E1F3B-0526-4DA7-A417-75284F76235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8AF416D4-3EFD-471F-98CD-5AB767886323}"/>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DE093D4A-97C7-4A6B-98D4-EA11D5CB9B82}"/>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0" name="Straight Connector 419">
                  <a:extLst>
                    <a:ext uri="{FF2B5EF4-FFF2-40B4-BE49-F238E27FC236}">
                      <a16:creationId xmlns:a16="http://schemas.microsoft.com/office/drawing/2014/main" id="{BF236091-A245-4B3F-8AC3-24832C48C4FC}"/>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D52B3C9-CAE4-4655-BD42-F3DE3E78FD62}"/>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2" name="Oval 421">
                  <a:extLst>
                    <a:ext uri="{FF2B5EF4-FFF2-40B4-BE49-F238E27FC236}">
                      <a16:creationId xmlns:a16="http://schemas.microsoft.com/office/drawing/2014/main" id="{4A2F4DFA-B33B-4C5C-B0D0-A7F4A07BC3D3}"/>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3" name="Oval 422">
                  <a:extLst>
                    <a:ext uri="{FF2B5EF4-FFF2-40B4-BE49-F238E27FC236}">
                      <a16:creationId xmlns:a16="http://schemas.microsoft.com/office/drawing/2014/main" id="{BF89BA2F-C69B-4260-9900-8BC5AE193149}"/>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24" name="Group 423">
                <a:extLst>
                  <a:ext uri="{FF2B5EF4-FFF2-40B4-BE49-F238E27FC236}">
                    <a16:creationId xmlns:a16="http://schemas.microsoft.com/office/drawing/2014/main" id="{971E094F-244E-43F9-99B5-85177840760E}"/>
                  </a:ext>
                </a:extLst>
              </p:cNvPr>
              <p:cNvGrpSpPr/>
              <p:nvPr/>
            </p:nvGrpSpPr>
            <p:grpSpPr>
              <a:xfrm>
                <a:off x="6370846" y="1939262"/>
                <a:ext cx="3669387" cy="3596433"/>
                <a:chOff x="4958848" y="1797249"/>
                <a:chExt cx="3669387" cy="3596433"/>
              </a:xfrm>
            </p:grpSpPr>
            <p:cxnSp>
              <p:nvCxnSpPr>
                <p:cNvPr id="425" name="Straight Connector 424">
                  <a:extLst>
                    <a:ext uri="{FF2B5EF4-FFF2-40B4-BE49-F238E27FC236}">
                      <a16:creationId xmlns:a16="http://schemas.microsoft.com/office/drawing/2014/main" id="{179C6EC1-8947-4E15-A300-B9675E59AB74}"/>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75A797CE-7018-4C33-B7D7-C4DF89ED61E3}"/>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8769AB0-18B8-43F1-A0AA-3F81F4A7577E}"/>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92B6322-3B6D-4EAF-9386-B146593526A3}"/>
                    </a:ext>
                  </a:extLst>
                </p:cNvPr>
                <p:cNvCxnSpPr>
                  <a:cxnSpLocks/>
                  <a:endCxn id="437"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1E644EC-4D20-45E3-B0FA-BC855E4CE46A}"/>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0F69F50-65A7-473C-873D-12B92046ED0F}"/>
                    </a:ext>
                  </a:extLst>
                </p:cNvPr>
                <p:cNvCxnSpPr>
                  <a:cxnSpLocks/>
                  <a:stCxn id="480" idx="1"/>
                </p:cNvCxnSpPr>
                <p:nvPr/>
              </p:nvCxnSpPr>
              <p:spPr>
                <a:xfrm>
                  <a:off x="7247684" y="3186026"/>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46E12DA1-FCEE-432F-BC85-24061D17BFA7}"/>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1452D7D4-0918-494D-837B-E9ED98C8843F}"/>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7A3AC16-B0FB-44B4-99AA-AC37465D2EB5}"/>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E29AA34-D3FC-4A04-B409-F075A7599BD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499CC8F8-3180-4A0D-BAAE-D12FEDD78935}"/>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23117BBA-D926-4E5D-88A0-7BBA37C0B14D}"/>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7" name="Oval 436">
                  <a:extLst>
                    <a:ext uri="{FF2B5EF4-FFF2-40B4-BE49-F238E27FC236}">
                      <a16:creationId xmlns:a16="http://schemas.microsoft.com/office/drawing/2014/main" id="{CD08B83B-B3BA-4ACD-818F-A88BC9A12FEE}"/>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8" name="Oval 437">
                  <a:extLst>
                    <a:ext uri="{FF2B5EF4-FFF2-40B4-BE49-F238E27FC236}">
                      <a16:creationId xmlns:a16="http://schemas.microsoft.com/office/drawing/2014/main" id="{4E59EFD8-7D53-4084-A7A0-A35713C5155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37ECB021-0DDD-4F78-9270-84B9CFFB556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0" name="Oval 439">
                  <a:extLst>
                    <a:ext uri="{FF2B5EF4-FFF2-40B4-BE49-F238E27FC236}">
                      <a16:creationId xmlns:a16="http://schemas.microsoft.com/office/drawing/2014/main" id="{C50DAEFB-207F-4FD9-B439-DF772CC2F059}"/>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1" name="Straight Connector 440">
                  <a:extLst>
                    <a:ext uri="{FF2B5EF4-FFF2-40B4-BE49-F238E27FC236}">
                      <a16:creationId xmlns:a16="http://schemas.microsoft.com/office/drawing/2014/main" id="{7CCA3A33-43AD-40C2-A9D9-576F47117D4A}"/>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FEB9742-520D-4A28-A32D-F91295BC3F3C}"/>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332F85F-D2A9-47D6-876B-B8FDB68ECBD2}"/>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883D1BF-A1E5-4E2B-9C60-5A155530569C}"/>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AFE43D6-DC9B-405B-93E0-6A7C2D63E89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BCE7F9F-603D-4A4E-8FF5-DDFF06FC8C25}"/>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8EA9EF20-E8E6-4E16-AC0F-0FD55C858F2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DDE5AFA3-C291-4BD9-86AF-8C7B75F61359}"/>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7E56F788-96EF-411F-A430-420F4B71DF36}"/>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7FAC8ECD-45F0-4659-A934-78C1C75319A0}"/>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1" name="Oval 450">
                  <a:extLst>
                    <a:ext uri="{FF2B5EF4-FFF2-40B4-BE49-F238E27FC236}">
                      <a16:creationId xmlns:a16="http://schemas.microsoft.com/office/drawing/2014/main" id="{19DA6AAB-6A8C-4590-92B6-9C5739513DA7}"/>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2" name="Oval 451">
                  <a:extLst>
                    <a:ext uri="{FF2B5EF4-FFF2-40B4-BE49-F238E27FC236}">
                      <a16:creationId xmlns:a16="http://schemas.microsoft.com/office/drawing/2014/main" id="{9592E8A0-34D5-4C36-B9EA-C1C7DA5F5A4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3" name="Straight Connector 452">
                  <a:extLst>
                    <a:ext uri="{FF2B5EF4-FFF2-40B4-BE49-F238E27FC236}">
                      <a16:creationId xmlns:a16="http://schemas.microsoft.com/office/drawing/2014/main" id="{4829F28E-B835-47AE-ADD1-EEFD6CC543A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C080D29-7537-4438-B411-5BAE7836387A}"/>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5" name="Oval 454">
                  <a:extLst>
                    <a:ext uri="{FF2B5EF4-FFF2-40B4-BE49-F238E27FC236}">
                      <a16:creationId xmlns:a16="http://schemas.microsoft.com/office/drawing/2014/main" id="{13BC5F66-A1DA-47A8-9B2D-964D0749A7F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56" name="Oval 455">
                  <a:extLst>
                    <a:ext uri="{FF2B5EF4-FFF2-40B4-BE49-F238E27FC236}">
                      <a16:creationId xmlns:a16="http://schemas.microsoft.com/office/drawing/2014/main" id="{A7B2DCBA-93A0-498A-ABE7-DB34304644B7}"/>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57" name="Group 456">
                <a:extLst>
                  <a:ext uri="{FF2B5EF4-FFF2-40B4-BE49-F238E27FC236}">
                    <a16:creationId xmlns:a16="http://schemas.microsoft.com/office/drawing/2014/main" id="{2CF84FAD-00A3-40DF-B97F-CA05E70CA683}"/>
                  </a:ext>
                </a:extLst>
              </p:cNvPr>
              <p:cNvGrpSpPr/>
              <p:nvPr/>
            </p:nvGrpSpPr>
            <p:grpSpPr>
              <a:xfrm rot="10800000">
                <a:off x="4878720" y="1951399"/>
                <a:ext cx="4144027" cy="3596433"/>
                <a:chOff x="4958848" y="1797249"/>
                <a:chExt cx="4144027" cy="3596433"/>
              </a:xfrm>
            </p:grpSpPr>
            <p:cxnSp>
              <p:nvCxnSpPr>
                <p:cNvPr id="458" name="Straight Connector 457">
                  <a:extLst>
                    <a:ext uri="{FF2B5EF4-FFF2-40B4-BE49-F238E27FC236}">
                      <a16:creationId xmlns:a16="http://schemas.microsoft.com/office/drawing/2014/main" id="{1ECF892E-C4BA-40E4-A93F-62BE95A92CF7}"/>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9A6BA5F-E8AF-465C-8EB4-4D9A872E9B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C2FF503-4FC6-4215-8B29-5B986139B35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A047F4A0-C531-4913-A7D5-08B6E11F2339}"/>
                    </a:ext>
                  </a:extLst>
                </p:cNvPr>
                <p:cNvCxnSpPr>
                  <a:cxnSpLocks/>
                  <a:endCxn id="470"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AB7FBA0-DBE3-4D43-9E71-91CA26C14AE1}"/>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A2B5E45-08B4-4C06-81FD-86E4C0421D1A}"/>
                    </a:ext>
                  </a:extLst>
                </p:cNvPr>
                <p:cNvCxnSpPr>
                  <a:cxnSpLocks/>
                  <a:endCxn id="417" idx="1"/>
                </p:cNvCxnSpPr>
                <p:nvPr/>
              </p:nvCxnSpPr>
              <p:spPr>
                <a:xfrm rot="10800000" flipH="1" flipV="1">
                  <a:off x="7449221" y="3068415"/>
                  <a:ext cx="1653654" cy="93824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DE0C4D53-9C51-4179-8FED-111D467B3B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28BB4CAF-21A6-4317-9AB3-F1AFC0CB408A}"/>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834F0168-4FD5-473B-8EF6-DA82750708F0}"/>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8F5CE24-D189-4B47-82FE-302105662129}"/>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D2A0349-2171-4411-A934-A58F153C935E}"/>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9" name="Oval 468">
                  <a:extLst>
                    <a:ext uri="{FF2B5EF4-FFF2-40B4-BE49-F238E27FC236}">
                      <a16:creationId xmlns:a16="http://schemas.microsoft.com/office/drawing/2014/main" id="{E09A9886-8739-4E1F-8A39-0E959F6275D0}"/>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0" name="Oval 469">
                  <a:extLst>
                    <a:ext uri="{FF2B5EF4-FFF2-40B4-BE49-F238E27FC236}">
                      <a16:creationId xmlns:a16="http://schemas.microsoft.com/office/drawing/2014/main" id="{EC9AE631-863E-42EB-9832-3AE194CECA2F}"/>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71" name="Oval 470">
                  <a:extLst>
                    <a:ext uri="{FF2B5EF4-FFF2-40B4-BE49-F238E27FC236}">
                      <a16:creationId xmlns:a16="http://schemas.microsoft.com/office/drawing/2014/main" id="{077B5E0E-AD18-42F3-A0B7-631DB1FE4596}"/>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80F3681F-EE59-4E6E-821C-B5D18C601CB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28BC4B9C-C396-4876-853C-E9C457CD730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4" name="Straight Connector 473">
                  <a:extLst>
                    <a:ext uri="{FF2B5EF4-FFF2-40B4-BE49-F238E27FC236}">
                      <a16:creationId xmlns:a16="http://schemas.microsoft.com/office/drawing/2014/main" id="{971E73CA-CDDA-4AB9-B51A-886EB557195C}"/>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C2E227B-303C-4F4B-BB12-68F14CC9FB5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F8F22525-D6AF-474F-BF96-ADC8AB453EE9}"/>
                    </a:ext>
                  </a:extLst>
                </p:cNvPr>
                <p:cNvCxnSpPr>
                  <a:cxnSpLocks/>
                  <a:endCxn id="440" idx="4"/>
                </p:cNvCxnSpPr>
                <p:nvPr/>
              </p:nvCxnSpPr>
              <p:spPr>
                <a:xfrm rot="10800000" flipV="1">
                  <a:off x="5113641" y="3199475"/>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BE87EB6-644A-4142-BFE8-692609C3AD54}"/>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0197453E-3E6B-405D-909B-350C5319796A}"/>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A22D017A-9799-432B-BDB3-9BABA193E62B}"/>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219822BF-01CB-43C7-B9EA-E15649482227}"/>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9D926960-72C3-4B3F-A579-ACC4A04D50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B2D4EDA2-EEC6-4554-982F-789F14B1A1B2}"/>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BCA6E696-752D-4377-96C2-3E0EF39C3E6D}"/>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CCCB5DDA-CA5C-405B-8695-C9B0ACBBEEFB}"/>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51955ED6-CBB2-4709-89AA-197A8F6B7561}"/>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6" name="Straight Connector 485">
                  <a:extLst>
                    <a:ext uri="{FF2B5EF4-FFF2-40B4-BE49-F238E27FC236}">
                      <a16:creationId xmlns:a16="http://schemas.microsoft.com/office/drawing/2014/main" id="{19DD59AA-554E-48BF-A007-DBD77611DB40}"/>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6419A93B-D77A-4CA3-B70B-5A31D07A1B76}"/>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8" name="Oval 487">
                  <a:extLst>
                    <a:ext uri="{FF2B5EF4-FFF2-40B4-BE49-F238E27FC236}">
                      <a16:creationId xmlns:a16="http://schemas.microsoft.com/office/drawing/2014/main" id="{68812EFE-60F9-4EEB-8952-D36D61DF71AA}"/>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89" name="Oval 488">
                  <a:extLst>
                    <a:ext uri="{FF2B5EF4-FFF2-40B4-BE49-F238E27FC236}">
                      <a16:creationId xmlns:a16="http://schemas.microsoft.com/office/drawing/2014/main" id="{DD67060E-0C0C-4309-B6BF-9669AE026D55}"/>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490" name="Group 489">
                <a:extLst>
                  <a:ext uri="{FF2B5EF4-FFF2-40B4-BE49-F238E27FC236}">
                    <a16:creationId xmlns:a16="http://schemas.microsoft.com/office/drawing/2014/main" id="{F2894B05-764C-425D-B5D7-88D328C5083A}"/>
                  </a:ext>
                </a:extLst>
              </p:cNvPr>
              <p:cNvGrpSpPr/>
              <p:nvPr/>
            </p:nvGrpSpPr>
            <p:grpSpPr>
              <a:xfrm>
                <a:off x="2274457" y="1984048"/>
                <a:ext cx="3348432" cy="3596433"/>
                <a:chOff x="5279803" y="1797249"/>
                <a:chExt cx="3348432" cy="3596433"/>
              </a:xfrm>
            </p:grpSpPr>
            <p:cxnSp>
              <p:nvCxnSpPr>
                <p:cNvPr id="491" name="Straight Connector 490">
                  <a:extLst>
                    <a:ext uri="{FF2B5EF4-FFF2-40B4-BE49-F238E27FC236}">
                      <a16:creationId xmlns:a16="http://schemas.microsoft.com/office/drawing/2014/main" id="{E22B2D19-3B3E-4525-A166-1C6A5A788AE2}"/>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21DC819-1686-430B-BA49-75B143430C8D}"/>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3AF6F8F-7CC4-40A8-8714-0C0926B30587}"/>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0D18E993-5523-41E8-89B1-7E706BCA1CC6}"/>
                    </a:ext>
                  </a:extLst>
                </p:cNvPr>
                <p:cNvCxnSpPr>
                  <a:cxnSpLocks/>
                  <a:endCxn id="503"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9921DB29-9BD8-4802-9ED9-0CEA2019B255}"/>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95D73583-67C6-4EF3-90B5-49CE9E2C6B6E}"/>
                    </a:ext>
                  </a:extLst>
                </p:cNvPr>
                <p:cNvCxnSpPr>
                  <a:cxnSpLocks/>
                </p:cNvCxnSpPr>
                <p:nvPr/>
              </p:nvCxnSpPr>
              <p:spPr>
                <a:xfrm>
                  <a:off x="7449222" y="3068415"/>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A29A3F1E-1596-441D-AEC2-87AE787ED9EE}"/>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CF481831-AB0D-42E6-AA3D-F54A4C23A7ED}"/>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76B652C3-E956-42BB-B041-E36F363E66D1}"/>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AF5614C7-E43B-436C-830D-DAAB4DF62B80}"/>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95CFA4EB-A9A4-4FD9-B0C6-DEDF46C717F2}"/>
                    </a:ext>
                  </a:extLst>
                </p:cNvPr>
                <p:cNvCxnSpPr>
                  <a:cxnSpLocks/>
                </p:cNvCxnSpPr>
                <p:nvPr/>
              </p:nvCxnSpPr>
              <p:spPr>
                <a:xfrm rot="10800000" flipH="1">
                  <a:off x="5495724" y="1941034"/>
                  <a:ext cx="51859" cy="123622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90946F8E-4FDA-4AF8-B174-3B8D0CEE0FF2}"/>
                    </a:ext>
                  </a:extLst>
                </p:cNvPr>
                <p:cNvSpPr/>
                <p:nvPr/>
              </p:nvSpPr>
              <p:spPr bwMode="auto">
                <a:xfrm>
                  <a:off x="5422741" y="1798084"/>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3" name="Oval 502">
                  <a:extLst>
                    <a:ext uri="{FF2B5EF4-FFF2-40B4-BE49-F238E27FC236}">
                      <a16:creationId xmlns:a16="http://schemas.microsoft.com/office/drawing/2014/main" id="{0E08B5AC-DDD1-4A90-9661-0E0F0EBE4329}"/>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04" name="Oval 503">
                  <a:extLst>
                    <a:ext uri="{FF2B5EF4-FFF2-40B4-BE49-F238E27FC236}">
                      <a16:creationId xmlns:a16="http://schemas.microsoft.com/office/drawing/2014/main" id="{195C702E-77FB-461B-B64D-DCB21AC7A1F1}"/>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F19EB506-625D-47F7-8034-54A86C8ABE83}"/>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333A9A95-F91E-4A35-80F8-69A72A507534}"/>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7" name="Straight Connector 506">
                  <a:extLst>
                    <a:ext uri="{FF2B5EF4-FFF2-40B4-BE49-F238E27FC236}">
                      <a16:creationId xmlns:a16="http://schemas.microsoft.com/office/drawing/2014/main" id="{59FA97CB-EFE6-42AC-AA91-1D898EB6B687}"/>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51885AA8-1584-451F-8AF3-4CC3953A9A4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F556563C-63A3-4B28-83AF-D941A52FC5FD}"/>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7C1A05B4-38B3-41EF-BE43-13E05D8CEB18}"/>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F42DDB1-8730-4791-B00B-756F952E3A18}"/>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244F9EF6-B97E-4BE1-A4BF-3A0F151C7661}"/>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3" name="Oval 512">
                  <a:extLst>
                    <a:ext uri="{FF2B5EF4-FFF2-40B4-BE49-F238E27FC236}">
                      <a16:creationId xmlns:a16="http://schemas.microsoft.com/office/drawing/2014/main" id="{1AA850FB-8501-4756-A0DA-5E8275444A5A}"/>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7C632FFC-4188-4386-BA0B-C5C6D2ADEAC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78A28F46-2453-40AF-A6C9-9678BD68FD98}"/>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4AF9F935-99F7-4668-B277-83B490F7C5D3}"/>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E0CD7F04-097C-4E68-835E-8FEBD2499800}"/>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5A90FFB8-8D00-465C-A2EF-9E21933A6894}"/>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9" name="Straight Connector 518">
                  <a:extLst>
                    <a:ext uri="{FF2B5EF4-FFF2-40B4-BE49-F238E27FC236}">
                      <a16:creationId xmlns:a16="http://schemas.microsoft.com/office/drawing/2014/main" id="{2D30ACC0-0B61-4834-9F1E-06215B0D2D1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D8F655D2-E642-474D-A140-10FC97983B9E}"/>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1" name="Oval 520">
                  <a:extLst>
                    <a:ext uri="{FF2B5EF4-FFF2-40B4-BE49-F238E27FC236}">
                      <a16:creationId xmlns:a16="http://schemas.microsoft.com/office/drawing/2014/main" id="{D4E69F11-6F70-4803-871F-A18C53E4239B}"/>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2" name="Oval 521">
                  <a:extLst>
                    <a:ext uri="{FF2B5EF4-FFF2-40B4-BE49-F238E27FC236}">
                      <a16:creationId xmlns:a16="http://schemas.microsoft.com/office/drawing/2014/main" id="{E3CB545C-1986-4705-9619-0A6331CE640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23" name="Group 522">
                <a:extLst>
                  <a:ext uri="{FF2B5EF4-FFF2-40B4-BE49-F238E27FC236}">
                    <a16:creationId xmlns:a16="http://schemas.microsoft.com/office/drawing/2014/main" id="{E63B0BB4-62B6-4641-B2D1-C0D0B8FB59D1}"/>
                  </a:ext>
                </a:extLst>
              </p:cNvPr>
              <p:cNvGrpSpPr/>
              <p:nvPr/>
            </p:nvGrpSpPr>
            <p:grpSpPr>
              <a:xfrm rot="10800000">
                <a:off x="936016" y="1996185"/>
                <a:ext cx="7732405" cy="3596433"/>
                <a:chOff x="895830" y="1797249"/>
                <a:chExt cx="7732405" cy="3596433"/>
              </a:xfrm>
            </p:grpSpPr>
            <p:cxnSp>
              <p:nvCxnSpPr>
                <p:cNvPr id="524" name="Straight Connector 523">
                  <a:extLst>
                    <a:ext uri="{FF2B5EF4-FFF2-40B4-BE49-F238E27FC236}">
                      <a16:creationId xmlns:a16="http://schemas.microsoft.com/office/drawing/2014/main" id="{04C22BE8-4E28-4BBB-B783-0B401929862D}"/>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159350D4-DC66-4587-ACE7-DBBA70B7FEAC}"/>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C8F59D1A-12C2-4550-A8DB-EFE4D4DF9D9C}"/>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27002EF9-71FB-4371-A8A3-377A4F7D7ED5}"/>
                    </a:ext>
                  </a:extLst>
                </p:cNvPr>
                <p:cNvCxnSpPr>
                  <a:cxnSpLocks/>
                  <a:endCxn id="536"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1DDBC15-7481-4642-927D-0576DA85B95E}"/>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D4FE9EA-72A7-417C-B176-173BD0151163}"/>
                    </a:ext>
                  </a:extLst>
                </p:cNvPr>
                <p:cNvCxnSpPr>
                  <a:cxnSpLocks/>
                </p:cNvCxnSpPr>
                <p:nvPr/>
              </p:nvCxnSpPr>
              <p:spPr>
                <a:xfrm rot="10800000" flipV="1">
                  <a:off x="895830" y="3144276"/>
                  <a:ext cx="662219" cy="95901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326E28AC-2B56-4322-9AB1-2837DF4A9C7B}"/>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1911D4F-8462-4D7C-A028-58388407A077}"/>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969178A-7FB3-4380-80B2-9DEEDBBEFBD6}"/>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256B20A4-4CE0-4EFA-9B7C-DE06647571A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3DC6442-974D-4C6A-B30F-BFA29F0A3BD3}"/>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5" name="Oval 534">
                  <a:extLst>
                    <a:ext uri="{FF2B5EF4-FFF2-40B4-BE49-F238E27FC236}">
                      <a16:creationId xmlns:a16="http://schemas.microsoft.com/office/drawing/2014/main" id="{57B3879D-4B55-4FFB-BDAF-0B08E92CE6D7}"/>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6" name="Oval 535">
                  <a:extLst>
                    <a:ext uri="{FF2B5EF4-FFF2-40B4-BE49-F238E27FC236}">
                      <a16:creationId xmlns:a16="http://schemas.microsoft.com/office/drawing/2014/main" id="{A3D7ED0B-E291-411E-8021-42D87B0915C4}"/>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37" name="Oval 536">
                  <a:extLst>
                    <a:ext uri="{FF2B5EF4-FFF2-40B4-BE49-F238E27FC236}">
                      <a16:creationId xmlns:a16="http://schemas.microsoft.com/office/drawing/2014/main" id="{DA18B374-1810-4166-8346-2E5AF70F7725}"/>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8" name="Oval 537">
                  <a:extLst>
                    <a:ext uri="{FF2B5EF4-FFF2-40B4-BE49-F238E27FC236}">
                      <a16:creationId xmlns:a16="http://schemas.microsoft.com/office/drawing/2014/main" id="{AF6F4DEE-2361-4060-AC8A-F548459C8C67}"/>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9" name="Oval 538">
                  <a:extLst>
                    <a:ext uri="{FF2B5EF4-FFF2-40B4-BE49-F238E27FC236}">
                      <a16:creationId xmlns:a16="http://schemas.microsoft.com/office/drawing/2014/main" id="{CA83060B-89D7-41B6-93E8-9B9A258A775D}"/>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E954073A-B16A-4BC1-B88B-92BDA3842E1D}"/>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34F9FC25-945D-4C79-A857-58B6A2A49D9A}"/>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351A72F9-F64E-42EF-A37F-A6A09F0A3FBA}"/>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6543CDA7-0C6A-4D5F-952B-DB0DC8E9EE51}"/>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3F47E7E3-EA96-4AFD-9362-2484158475C0}"/>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C417EE9E-F430-484F-BB8C-6E06583CF002}"/>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6" name="Oval 545">
                  <a:extLst>
                    <a:ext uri="{FF2B5EF4-FFF2-40B4-BE49-F238E27FC236}">
                      <a16:creationId xmlns:a16="http://schemas.microsoft.com/office/drawing/2014/main" id="{EB3E56B2-A443-46B5-ABBA-05F93265115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7" name="Oval 546">
                  <a:extLst>
                    <a:ext uri="{FF2B5EF4-FFF2-40B4-BE49-F238E27FC236}">
                      <a16:creationId xmlns:a16="http://schemas.microsoft.com/office/drawing/2014/main" id="{D71483BF-F3DE-4594-BFB9-A74324E7D561}"/>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3EB1781C-5BD0-42CD-9BB5-CE837EEBCB60}"/>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9" name="Oval 548">
                  <a:extLst>
                    <a:ext uri="{FF2B5EF4-FFF2-40B4-BE49-F238E27FC236}">
                      <a16:creationId xmlns:a16="http://schemas.microsoft.com/office/drawing/2014/main" id="{6EB45852-7A78-42C5-A98E-4086C77D552E}"/>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0" name="Oval 549">
                  <a:extLst>
                    <a:ext uri="{FF2B5EF4-FFF2-40B4-BE49-F238E27FC236}">
                      <a16:creationId xmlns:a16="http://schemas.microsoft.com/office/drawing/2014/main" id="{974B15CF-9019-4AD0-8F08-F443BE336FF6}"/>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1" name="Oval 550">
                  <a:extLst>
                    <a:ext uri="{FF2B5EF4-FFF2-40B4-BE49-F238E27FC236}">
                      <a16:creationId xmlns:a16="http://schemas.microsoft.com/office/drawing/2014/main" id="{4455AE83-08DD-412B-8350-B83028E704B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52" name="Straight Connector 551">
                  <a:extLst>
                    <a:ext uri="{FF2B5EF4-FFF2-40B4-BE49-F238E27FC236}">
                      <a16:creationId xmlns:a16="http://schemas.microsoft.com/office/drawing/2014/main" id="{AD0395C2-B8E5-4EB3-99FF-A37997125A35}"/>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3B64447A-08F1-471D-BB91-CA033D2D4A58}"/>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4" name="Oval 553">
                  <a:extLst>
                    <a:ext uri="{FF2B5EF4-FFF2-40B4-BE49-F238E27FC236}">
                      <a16:creationId xmlns:a16="http://schemas.microsoft.com/office/drawing/2014/main" id="{95B97614-3DF3-4428-A590-26AD052AA3D9}"/>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55" name="Oval 554">
                  <a:extLst>
                    <a:ext uri="{FF2B5EF4-FFF2-40B4-BE49-F238E27FC236}">
                      <a16:creationId xmlns:a16="http://schemas.microsoft.com/office/drawing/2014/main" id="{F056C56D-8337-4BCD-B271-10790393B54D}"/>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56" name="Group 555">
                <a:extLst>
                  <a:ext uri="{FF2B5EF4-FFF2-40B4-BE49-F238E27FC236}">
                    <a16:creationId xmlns:a16="http://schemas.microsoft.com/office/drawing/2014/main" id="{A0716618-BCC8-464E-AC0D-D6C60604FAAC}"/>
                  </a:ext>
                </a:extLst>
              </p:cNvPr>
              <p:cNvGrpSpPr/>
              <p:nvPr/>
            </p:nvGrpSpPr>
            <p:grpSpPr>
              <a:xfrm>
                <a:off x="2191790" y="1973661"/>
                <a:ext cx="4690697" cy="3596433"/>
                <a:chOff x="3937538" y="1797249"/>
                <a:chExt cx="4690697" cy="3596433"/>
              </a:xfrm>
            </p:grpSpPr>
            <p:cxnSp>
              <p:nvCxnSpPr>
                <p:cNvPr id="557" name="Straight Connector 556">
                  <a:extLst>
                    <a:ext uri="{FF2B5EF4-FFF2-40B4-BE49-F238E27FC236}">
                      <a16:creationId xmlns:a16="http://schemas.microsoft.com/office/drawing/2014/main" id="{7444D27D-4EFA-416F-9473-597BE24558E9}"/>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47C688E0-840E-4C3F-A356-8939A521AAC5}"/>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D90B0F5C-64B3-4D4D-88FF-82636E3779A1}"/>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A91A5906-82D3-416D-A15D-B232A0A72E31}"/>
                    </a:ext>
                  </a:extLst>
                </p:cNvPr>
                <p:cNvCxnSpPr>
                  <a:cxnSpLocks/>
                  <a:endCxn id="569"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11734EEB-92A3-4693-8934-EC21313AAAEB}"/>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0F65AE35-2F6E-406B-A79E-1F134497FAF9}"/>
                    </a:ext>
                  </a:extLst>
                </p:cNvPr>
                <p:cNvCxnSpPr>
                  <a:cxnSpLocks/>
                  <a:stCxn id="612" idx="1"/>
                </p:cNvCxnSpPr>
                <p:nvPr/>
              </p:nvCxnSpPr>
              <p:spPr>
                <a:xfrm>
                  <a:off x="3937538" y="3068025"/>
                  <a:ext cx="753449" cy="96076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75DDC76-5485-4DA8-AFB3-CABD5C0C8CFD}"/>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08D0FADF-4FD8-468E-A0F9-A309FA11FEF8}"/>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9C1C278D-99D6-41AD-85F8-0C11DC98ABAA}"/>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52823F80-D6AE-4E4F-ABA6-29FC428A577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34CAA92E-E00F-437B-B157-EF2F30B48F4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8" name="Oval 567">
                  <a:extLst>
                    <a:ext uri="{FF2B5EF4-FFF2-40B4-BE49-F238E27FC236}">
                      <a16:creationId xmlns:a16="http://schemas.microsoft.com/office/drawing/2014/main" id="{8FD1C7C6-54F8-475B-B6D1-9E8CBEE5C668}"/>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9" name="Oval 568">
                  <a:extLst>
                    <a:ext uri="{FF2B5EF4-FFF2-40B4-BE49-F238E27FC236}">
                      <a16:creationId xmlns:a16="http://schemas.microsoft.com/office/drawing/2014/main" id="{0BF86A6F-3FC1-4FA9-83EF-D1227C44F32B}"/>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0" name="Oval 569">
                  <a:extLst>
                    <a:ext uri="{FF2B5EF4-FFF2-40B4-BE49-F238E27FC236}">
                      <a16:creationId xmlns:a16="http://schemas.microsoft.com/office/drawing/2014/main" id="{7EC64271-A7EF-4FFD-8AA8-654273A3F93E}"/>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Oval 570">
                  <a:extLst>
                    <a:ext uri="{FF2B5EF4-FFF2-40B4-BE49-F238E27FC236}">
                      <a16:creationId xmlns:a16="http://schemas.microsoft.com/office/drawing/2014/main" id="{8C2378FB-E222-4E13-8C99-4122701395B6}"/>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2" name="Oval 571">
                  <a:extLst>
                    <a:ext uri="{FF2B5EF4-FFF2-40B4-BE49-F238E27FC236}">
                      <a16:creationId xmlns:a16="http://schemas.microsoft.com/office/drawing/2014/main" id="{7C4F8519-7F52-4DD8-9398-C4DEBD53C458}"/>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F293ED05-472A-48E2-956C-6B45C203B64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BB4D66D-4758-4BA0-A5F8-DD89FAFA4098}"/>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1871BE3-C33E-477B-9268-159F6949944C}"/>
                    </a:ext>
                  </a:extLst>
                </p:cNvPr>
                <p:cNvCxnSpPr>
                  <a:cxnSpLocks/>
                </p:cNvCxnSpPr>
                <p:nvPr/>
              </p:nvCxnSpPr>
              <p:spPr>
                <a:xfrm flipH="1">
                  <a:off x="5413923" y="3199477"/>
                  <a:ext cx="70049" cy="9070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7610DE5-B58F-465C-87C6-A068EE8BB3C2}"/>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179FD3D4-30FE-4AF4-AAF4-EF26233E879D}"/>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A798DDFC-2CCF-4B48-8A3D-54DE33AD62F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9" name="Oval 578">
                  <a:extLst>
                    <a:ext uri="{FF2B5EF4-FFF2-40B4-BE49-F238E27FC236}">
                      <a16:creationId xmlns:a16="http://schemas.microsoft.com/office/drawing/2014/main" id="{3468E180-310B-45E2-93C6-6947A18A0B8F}"/>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0" name="Oval 579">
                  <a:extLst>
                    <a:ext uri="{FF2B5EF4-FFF2-40B4-BE49-F238E27FC236}">
                      <a16:creationId xmlns:a16="http://schemas.microsoft.com/office/drawing/2014/main" id="{B3D6FD40-679A-4995-B4F5-18095A86F796}"/>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1" name="Oval 580">
                  <a:extLst>
                    <a:ext uri="{FF2B5EF4-FFF2-40B4-BE49-F238E27FC236}">
                      <a16:creationId xmlns:a16="http://schemas.microsoft.com/office/drawing/2014/main" id="{37EBDCC9-5AB5-4C7C-87E8-22EF355F5F97}"/>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DEAF4B5A-074A-4B38-A7A2-40780A1C47AA}"/>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3" name="Oval 582">
                  <a:extLst>
                    <a:ext uri="{FF2B5EF4-FFF2-40B4-BE49-F238E27FC236}">
                      <a16:creationId xmlns:a16="http://schemas.microsoft.com/office/drawing/2014/main" id="{3673BB3B-AC73-4296-85D5-7E026AC6DD82}"/>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4" name="Oval 583">
                  <a:extLst>
                    <a:ext uri="{FF2B5EF4-FFF2-40B4-BE49-F238E27FC236}">
                      <a16:creationId xmlns:a16="http://schemas.microsoft.com/office/drawing/2014/main" id="{761F14EF-3250-44BC-ACAF-ADD9679D0BEA}"/>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5" name="Straight Connector 584">
                  <a:extLst>
                    <a:ext uri="{FF2B5EF4-FFF2-40B4-BE49-F238E27FC236}">
                      <a16:creationId xmlns:a16="http://schemas.microsoft.com/office/drawing/2014/main" id="{664C878A-AAE8-4176-8FF8-2960CE025E3A}"/>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6F3C3BC7-7E17-4DE5-AD27-E1579F856221}"/>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058F5555-981A-42BA-89B5-E81968ED830C}"/>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88" name="Oval 587">
                  <a:extLst>
                    <a:ext uri="{FF2B5EF4-FFF2-40B4-BE49-F238E27FC236}">
                      <a16:creationId xmlns:a16="http://schemas.microsoft.com/office/drawing/2014/main" id="{6BE0AF1D-269A-4D04-AED9-BC850C6CEF5F}"/>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589" name="Group 588">
                <a:extLst>
                  <a:ext uri="{FF2B5EF4-FFF2-40B4-BE49-F238E27FC236}">
                    <a16:creationId xmlns:a16="http://schemas.microsoft.com/office/drawing/2014/main" id="{0D63DC02-7329-492F-83B5-08E6909B9B73}"/>
                  </a:ext>
                </a:extLst>
              </p:cNvPr>
              <p:cNvGrpSpPr/>
              <p:nvPr/>
            </p:nvGrpSpPr>
            <p:grpSpPr>
              <a:xfrm rot="10800000">
                <a:off x="1720974" y="1985798"/>
                <a:ext cx="7454173" cy="3596433"/>
                <a:chOff x="4958848" y="1797249"/>
                <a:chExt cx="7454173" cy="3596433"/>
              </a:xfrm>
            </p:grpSpPr>
            <p:cxnSp>
              <p:nvCxnSpPr>
                <p:cNvPr id="590" name="Straight Connector 589">
                  <a:extLst>
                    <a:ext uri="{FF2B5EF4-FFF2-40B4-BE49-F238E27FC236}">
                      <a16:creationId xmlns:a16="http://schemas.microsoft.com/office/drawing/2014/main" id="{5DA40DD5-FC4C-4FCC-91F8-CD3182057CF0}"/>
                    </a:ext>
                  </a:extLst>
                </p:cNvPr>
                <p:cNvCxnSpPr>
                  <a:cxnSpLocks/>
                </p:cNvCxnSpPr>
                <p:nvPr/>
              </p:nvCxnSpPr>
              <p:spPr>
                <a:xfrm flipV="1">
                  <a:off x="5502930" y="1942786"/>
                  <a:ext cx="203512" cy="120650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00741EC-CA69-4C07-86FF-CDFD6E0D909B}"/>
                    </a:ext>
                  </a:extLst>
                </p:cNvPr>
                <p:cNvCxnSpPr>
                  <a:cxnSpLocks/>
                </p:cNvCxnSpPr>
                <p:nvPr/>
              </p:nvCxnSpPr>
              <p:spPr>
                <a:xfrm flipV="1">
                  <a:off x="5486208" y="1959948"/>
                  <a:ext cx="1803235" cy="121557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67402099-E762-46A0-AC2C-AD6016AF96B6}"/>
                    </a:ext>
                  </a:extLst>
                </p:cNvPr>
                <p:cNvCxnSpPr>
                  <a:cxnSpLocks/>
                </p:cNvCxnSpPr>
                <p:nvPr/>
              </p:nvCxnSpPr>
              <p:spPr>
                <a:xfrm flipV="1">
                  <a:off x="5502930" y="1934916"/>
                  <a:ext cx="2594710" cy="122297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428B3EC-F7C0-49D4-9834-77DB8A0C345F}"/>
                    </a:ext>
                  </a:extLst>
                </p:cNvPr>
                <p:cNvCxnSpPr>
                  <a:cxnSpLocks/>
                  <a:endCxn id="602" idx="4"/>
                </p:cNvCxnSpPr>
                <p:nvPr/>
              </p:nvCxnSpPr>
              <p:spPr>
                <a:xfrm flipV="1">
                  <a:off x="7455956" y="2084792"/>
                  <a:ext cx="703645" cy="90785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C1435BCF-6780-4B66-BC26-D1CB65EC1282}"/>
                    </a:ext>
                  </a:extLst>
                </p:cNvPr>
                <p:cNvCxnSpPr>
                  <a:cxnSpLocks/>
                </p:cNvCxnSpPr>
                <p:nvPr/>
              </p:nvCxnSpPr>
              <p:spPr>
                <a:xfrm flipH="1">
                  <a:off x="7289443" y="3068415"/>
                  <a:ext cx="148028" cy="108223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AE3F3BA2-70AD-4BC4-80DA-CA176A08FC94}"/>
                    </a:ext>
                  </a:extLst>
                </p:cNvPr>
                <p:cNvCxnSpPr>
                  <a:cxnSpLocks/>
                  <a:stCxn id="514" idx="1"/>
                  <a:endCxn id="549" idx="1"/>
                </p:cNvCxnSpPr>
                <p:nvPr/>
              </p:nvCxnSpPr>
              <p:spPr>
                <a:xfrm rot="10800000" flipH="1" flipV="1">
                  <a:off x="11313514" y="3175639"/>
                  <a:ext cx="1099507" cy="83101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9C708358-E54D-4F33-BF5C-4B8FA3A7BB30}"/>
                    </a:ext>
                  </a:extLst>
                </p:cNvPr>
                <p:cNvCxnSpPr>
                  <a:cxnSpLocks/>
                </p:cNvCxnSpPr>
                <p:nvPr/>
              </p:nvCxnSpPr>
              <p:spPr>
                <a:xfrm>
                  <a:off x="7488988" y="3014867"/>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B42D5057-B3B9-433A-92D0-77E2A7151001}"/>
                    </a:ext>
                  </a:extLst>
                </p:cNvPr>
                <p:cNvCxnSpPr>
                  <a:cxnSpLocks/>
                </p:cNvCxnSpPr>
                <p:nvPr/>
              </p:nvCxnSpPr>
              <p:spPr>
                <a:xfrm flipV="1">
                  <a:off x="6431027" y="4209194"/>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A4902765-E70C-4874-B362-DE6E02ECA7EB}"/>
                    </a:ext>
                  </a:extLst>
                </p:cNvPr>
                <p:cNvCxnSpPr>
                  <a:cxnSpLocks/>
                </p:cNvCxnSpPr>
                <p:nvPr/>
              </p:nvCxnSpPr>
              <p:spPr>
                <a:xfrm flipV="1">
                  <a:off x="6449984" y="4150653"/>
                  <a:ext cx="868548" cy="116299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EE096BEA-70A2-4B78-9E28-829534BD2E9D}"/>
                    </a:ext>
                  </a:extLst>
                </p:cNvPr>
                <p:cNvCxnSpPr>
                  <a:cxnSpLocks/>
                </p:cNvCxnSpPr>
                <p:nvPr/>
              </p:nvCxnSpPr>
              <p:spPr>
                <a:xfrm flipV="1">
                  <a:off x="6456604" y="4202031"/>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BAAA2B0B-BA1E-4DAC-8AD7-00E1C4F21838}"/>
                    </a:ext>
                  </a:extLst>
                </p:cNvPr>
                <p:cNvCxnSpPr>
                  <a:cxnSpLocks/>
                </p:cNvCxnSpPr>
                <p:nvPr/>
              </p:nvCxnSpPr>
              <p:spPr>
                <a:xfrm flipH="1" flipV="1">
                  <a:off x="5115656" y="2069909"/>
                  <a:ext cx="380068" cy="110735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EE033C08-7B8E-4ADE-A1CF-3E715E974995}"/>
                    </a:ext>
                  </a:extLst>
                </p:cNvPr>
                <p:cNvSpPr/>
                <p:nvPr/>
              </p:nvSpPr>
              <p:spPr bwMode="auto">
                <a:xfrm>
                  <a:off x="4958848"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2" name="Oval 601">
                  <a:extLst>
                    <a:ext uri="{FF2B5EF4-FFF2-40B4-BE49-F238E27FC236}">
                      <a16:creationId xmlns:a16="http://schemas.microsoft.com/office/drawing/2014/main" id="{B2CEE7A8-75EA-463A-AEC1-C99DC3B769B6}"/>
                    </a:ext>
                  </a:extLst>
                </p:cNvPr>
                <p:cNvSpPr/>
                <p:nvPr/>
              </p:nvSpPr>
              <p:spPr bwMode="auto">
                <a:xfrm>
                  <a:off x="8015829"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3" name="Oval 602">
                  <a:extLst>
                    <a:ext uri="{FF2B5EF4-FFF2-40B4-BE49-F238E27FC236}">
                      <a16:creationId xmlns:a16="http://schemas.microsoft.com/office/drawing/2014/main" id="{97D3E940-F045-4610-9263-F97FBC1DC1EF}"/>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4" name="Oval 603">
                  <a:extLst>
                    <a:ext uri="{FF2B5EF4-FFF2-40B4-BE49-F238E27FC236}">
                      <a16:creationId xmlns:a16="http://schemas.microsoft.com/office/drawing/2014/main" id="{F6A2A8B0-FF1D-4F41-ACC6-3665EEDA0DBB}"/>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Oval 604">
                  <a:extLst>
                    <a:ext uri="{FF2B5EF4-FFF2-40B4-BE49-F238E27FC236}">
                      <a16:creationId xmlns:a16="http://schemas.microsoft.com/office/drawing/2014/main" id="{EF6B7075-A1F8-4E41-B0F9-544CB9695F8A}"/>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6" name="Straight Connector 605">
                  <a:extLst>
                    <a:ext uri="{FF2B5EF4-FFF2-40B4-BE49-F238E27FC236}">
                      <a16:creationId xmlns:a16="http://schemas.microsoft.com/office/drawing/2014/main" id="{16CA355C-F778-4F94-A5CB-B49E8B4E76E5}"/>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000102A4-E9E9-4CFA-B48A-E9D635039444}"/>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0108D3F0-056C-4309-ADF1-ABC94A0AE21C}"/>
                    </a:ext>
                  </a:extLst>
                </p:cNvPr>
                <p:cNvCxnSpPr>
                  <a:cxnSpLocks/>
                  <a:endCxn id="572" idx="4"/>
                </p:cNvCxnSpPr>
                <p:nvPr/>
              </p:nvCxnSpPr>
              <p:spPr>
                <a:xfrm rot="10800000" flipV="1">
                  <a:off x="8423787" y="3317476"/>
                  <a:ext cx="370331" cy="81330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52879B72-6995-4C31-BCBA-919B2D78FED9}"/>
                    </a:ext>
                  </a:extLst>
                </p:cNvPr>
                <p:cNvCxnSpPr>
                  <a:cxnSpLocks/>
                </p:cNvCxnSpPr>
                <p:nvPr/>
              </p:nvCxnSpPr>
              <p:spPr>
                <a:xfrm>
                  <a:off x="5495724" y="3199477"/>
                  <a:ext cx="429661" cy="8998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C517E6B2-8021-4B6E-87D8-281E399DC5A3}"/>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0701137B-D5B5-4A76-BC0F-D203C6F17C5D}"/>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2" name="Oval 611">
                  <a:extLst>
                    <a:ext uri="{FF2B5EF4-FFF2-40B4-BE49-F238E27FC236}">
                      <a16:creationId xmlns:a16="http://schemas.microsoft.com/office/drawing/2014/main" id="{AA4E0B49-250B-4FE8-A06E-43930877EB80}"/>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3" name="Oval 612">
                  <a:extLst>
                    <a:ext uri="{FF2B5EF4-FFF2-40B4-BE49-F238E27FC236}">
                      <a16:creationId xmlns:a16="http://schemas.microsoft.com/office/drawing/2014/main" id="{9109D2E6-A275-4ABA-9CFB-FA8253B91063}"/>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4" name="Oval 613">
                  <a:extLst>
                    <a:ext uri="{FF2B5EF4-FFF2-40B4-BE49-F238E27FC236}">
                      <a16:creationId xmlns:a16="http://schemas.microsoft.com/office/drawing/2014/main" id="{C8D0E5DB-F2EF-4DE6-A4F3-49F51876C483}"/>
                    </a:ext>
                  </a:extLst>
                </p:cNvPr>
                <p:cNvSpPr/>
                <p:nvPr/>
              </p:nvSpPr>
              <p:spPr bwMode="auto">
                <a:xfrm>
                  <a:off x="7174761"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5" name="Oval 614">
                  <a:extLst>
                    <a:ext uri="{FF2B5EF4-FFF2-40B4-BE49-F238E27FC236}">
                      <a16:creationId xmlns:a16="http://schemas.microsoft.com/office/drawing/2014/main" id="{C26934F5-53F3-4E81-A9BC-B6B12F0BF7E5}"/>
                    </a:ext>
                  </a:extLst>
                </p:cNvPr>
                <p:cNvSpPr/>
                <p:nvPr/>
              </p:nvSpPr>
              <p:spPr bwMode="auto">
                <a:xfrm>
                  <a:off x="780116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479B612A-8DA9-4E8D-9500-C84ECDF42E6E}"/>
                    </a:ext>
                  </a:extLst>
                </p:cNvPr>
                <p:cNvSpPr/>
                <p:nvPr/>
              </p:nvSpPr>
              <p:spPr bwMode="auto">
                <a:xfrm>
                  <a:off x="8340692"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7" name="Oval 616">
                  <a:extLst>
                    <a:ext uri="{FF2B5EF4-FFF2-40B4-BE49-F238E27FC236}">
                      <a16:creationId xmlns:a16="http://schemas.microsoft.com/office/drawing/2014/main" id="{B1127A41-4A85-458F-A459-4E90533A0D37}"/>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8" name="Straight Connector 617">
                  <a:extLst>
                    <a:ext uri="{FF2B5EF4-FFF2-40B4-BE49-F238E27FC236}">
                      <a16:creationId xmlns:a16="http://schemas.microsoft.com/office/drawing/2014/main" id="{E76423B7-9720-4306-8399-C69AC7AD3743}"/>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0B0E16B7-7345-4717-A0E7-518985356BE4}"/>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0" name="Oval 619">
                  <a:extLst>
                    <a:ext uri="{FF2B5EF4-FFF2-40B4-BE49-F238E27FC236}">
                      <a16:creationId xmlns:a16="http://schemas.microsoft.com/office/drawing/2014/main" id="{FAF2E84A-CF05-493B-A2EB-0F1AC6EA8B16}"/>
                    </a:ext>
                  </a:extLst>
                </p:cNvPr>
                <p:cNvSpPr/>
                <p:nvPr/>
              </p:nvSpPr>
              <p:spPr bwMode="auto">
                <a:xfrm>
                  <a:off x="7138147"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1" name="Oval 620">
                  <a:extLst>
                    <a:ext uri="{FF2B5EF4-FFF2-40B4-BE49-F238E27FC236}">
                      <a16:creationId xmlns:a16="http://schemas.microsoft.com/office/drawing/2014/main" id="{06ACD424-626F-4DCA-91F7-B1FCB6547A92}"/>
                    </a:ext>
                  </a:extLst>
                </p:cNvPr>
                <p:cNvSpPr/>
                <p:nvPr/>
              </p:nvSpPr>
              <p:spPr bwMode="auto">
                <a:xfrm>
                  <a:off x="557307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sp>
        <p:nvSpPr>
          <p:cNvPr id="19" name="Rectangle 18">
            <a:extLst>
              <a:ext uri="{FF2B5EF4-FFF2-40B4-BE49-F238E27FC236}">
                <a16:creationId xmlns:a16="http://schemas.microsoft.com/office/drawing/2014/main" id="{45695475-EF52-4CB5-B957-B093A4FF673F}"/>
              </a:ext>
            </a:extLst>
          </p:cNvPr>
          <p:cNvSpPr/>
          <p:nvPr/>
        </p:nvSpPr>
        <p:spPr bwMode="auto">
          <a:xfrm>
            <a:off x="842367" y="2301508"/>
            <a:ext cx="10842172" cy="4136571"/>
          </a:xfrm>
          <a:prstGeom prst="rect">
            <a:avLst/>
          </a:prstGeom>
          <a:solidFill>
            <a:srgbClr val="EAEAEA">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CB202AD-387F-4F2C-9AF1-D47C06F4516F}"/>
              </a:ext>
            </a:extLst>
          </p:cNvPr>
          <p:cNvSpPr txBox="1"/>
          <p:nvPr/>
        </p:nvSpPr>
        <p:spPr>
          <a:xfrm>
            <a:off x="846824" y="1305440"/>
            <a:ext cx="6836615"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Unusual behavior lost gets lost in aggregate</a:t>
            </a:r>
          </a:p>
          <a:p>
            <a:pPr marL="342900" indent="-342900" algn="l">
              <a:buFont typeface="Arial" panose="020B0604020202020204" pitchFamily="34" charset="0"/>
              <a:buChar char="•"/>
            </a:pPr>
            <a:r>
              <a:rPr lang="en-US" sz="2400">
                <a:gradFill>
                  <a:gsLst>
                    <a:gs pos="2917">
                      <a:schemeClr val="tx1"/>
                    </a:gs>
                    <a:gs pos="30000">
                      <a:schemeClr val="tx1"/>
                    </a:gs>
                  </a:gsLst>
                  <a:lin ang="5400000" scaled="0"/>
                </a:gradFill>
                <a:latin typeface="+mj-lt"/>
              </a:rPr>
              <a:t>Easier to spot anomalies in individual behavior</a:t>
            </a:r>
          </a:p>
        </p:txBody>
      </p:sp>
      <p:grpSp>
        <p:nvGrpSpPr>
          <p:cNvPr id="774" name="Group 773">
            <a:extLst>
              <a:ext uri="{FF2B5EF4-FFF2-40B4-BE49-F238E27FC236}">
                <a16:creationId xmlns:a16="http://schemas.microsoft.com/office/drawing/2014/main" id="{303B012A-10F8-4BB2-ADEC-A1C8C7F5D087}"/>
              </a:ext>
            </a:extLst>
          </p:cNvPr>
          <p:cNvGrpSpPr/>
          <p:nvPr/>
        </p:nvGrpSpPr>
        <p:grpSpPr>
          <a:xfrm>
            <a:off x="5152295" y="3695921"/>
            <a:ext cx="4231741" cy="2238427"/>
            <a:chOff x="4701451" y="2970379"/>
            <a:chExt cx="4231741" cy="2238427"/>
          </a:xfrm>
        </p:grpSpPr>
        <p:sp>
          <p:nvSpPr>
            <p:cNvPr id="775" name="Rectangle 774">
              <a:extLst>
                <a:ext uri="{FF2B5EF4-FFF2-40B4-BE49-F238E27FC236}">
                  <a16:creationId xmlns:a16="http://schemas.microsoft.com/office/drawing/2014/main" id="{B45BAF93-CD49-4F50-9031-0618387F78EF}"/>
                </a:ext>
              </a:extLst>
            </p:cNvPr>
            <p:cNvSpPr/>
            <p:nvPr/>
          </p:nvSpPr>
          <p:spPr>
            <a:xfrm>
              <a:off x="7611175" y="2970379"/>
              <a:ext cx="1322017" cy="369332"/>
            </a:xfrm>
            <a:prstGeom prst="rect">
              <a:avLst/>
            </a:prstGeom>
          </p:spPr>
          <p:txBody>
            <a:bodyPr wrap="square">
              <a:spAutoFit/>
            </a:bodyPr>
            <a:lstStyle/>
            <a:p>
              <a:r>
                <a:rPr lang="en-US">
                  <a:latin typeface="+mj-lt"/>
                </a:rPr>
                <a:t>Mobile</a:t>
              </a:r>
            </a:p>
          </p:txBody>
        </p:sp>
        <p:sp>
          <p:nvSpPr>
            <p:cNvPr id="776" name="Rectangle 775">
              <a:extLst>
                <a:ext uri="{FF2B5EF4-FFF2-40B4-BE49-F238E27FC236}">
                  <a16:creationId xmlns:a16="http://schemas.microsoft.com/office/drawing/2014/main" id="{1B47434D-703A-49BD-9D5B-2FA5F5DFC94C}"/>
                </a:ext>
              </a:extLst>
            </p:cNvPr>
            <p:cNvSpPr/>
            <p:nvPr/>
          </p:nvSpPr>
          <p:spPr>
            <a:xfrm>
              <a:off x="5620929" y="2970379"/>
              <a:ext cx="915892" cy="369332"/>
            </a:xfrm>
            <a:prstGeom prst="rect">
              <a:avLst/>
            </a:prstGeom>
          </p:spPr>
          <p:txBody>
            <a:bodyPr wrap="none">
              <a:spAutoFit/>
            </a:bodyPr>
            <a:lstStyle/>
            <a:p>
              <a:r>
                <a:rPr lang="en-US">
                  <a:latin typeface="+mj-lt"/>
                </a:rPr>
                <a:t>Laptop</a:t>
              </a:r>
            </a:p>
          </p:txBody>
        </p:sp>
        <p:sp>
          <p:nvSpPr>
            <p:cNvPr id="777" name="Rectangle 776">
              <a:extLst>
                <a:ext uri="{FF2B5EF4-FFF2-40B4-BE49-F238E27FC236}">
                  <a16:creationId xmlns:a16="http://schemas.microsoft.com/office/drawing/2014/main" id="{F4012A17-30F7-4048-A207-1794CC16532F}"/>
                </a:ext>
              </a:extLst>
            </p:cNvPr>
            <p:cNvSpPr/>
            <p:nvPr/>
          </p:nvSpPr>
          <p:spPr>
            <a:xfrm>
              <a:off x="4701451" y="3710947"/>
              <a:ext cx="746295" cy="369332"/>
            </a:xfrm>
            <a:prstGeom prst="rect">
              <a:avLst/>
            </a:prstGeom>
          </p:spPr>
          <p:txBody>
            <a:bodyPr wrap="none">
              <a:spAutoFit/>
            </a:bodyPr>
            <a:lstStyle/>
            <a:p>
              <a:r>
                <a:rPr lang="en-US">
                  <a:latin typeface="+mj-lt"/>
                </a:rPr>
                <a:t>Work</a:t>
              </a:r>
            </a:p>
          </p:txBody>
        </p:sp>
        <p:sp>
          <p:nvSpPr>
            <p:cNvPr id="778" name="Rectangle 777">
              <a:extLst>
                <a:ext uri="{FF2B5EF4-FFF2-40B4-BE49-F238E27FC236}">
                  <a16:creationId xmlns:a16="http://schemas.microsoft.com/office/drawing/2014/main" id="{3895BAFE-2369-49FE-94FE-4090418E787C}"/>
                </a:ext>
              </a:extLst>
            </p:cNvPr>
            <p:cNvSpPr/>
            <p:nvPr/>
          </p:nvSpPr>
          <p:spPr>
            <a:xfrm>
              <a:off x="6057658" y="4049987"/>
              <a:ext cx="821059" cy="369332"/>
            </a:xfrm>
            <a:prstGeom prst="rect">
              <a:avLst/>
            </a:prstGeom>
          </p:spPr>
          <p:txBody>
            <a:bodyPr wrap="none">
              <a:spAutoFit/>
            </a:bodyPr>
            <a:lstStyle/>
            <a:p>
              <a:r>
                <a:rPr lang="en-US">
                  <a:latin typeface="+mj-lt"/>
                </a:rPr>
                <a:t>Home</a:t>
              </a:r>
            </a:p>
          </p:txBody>
        </p:sp>
        <p:sp>
          <p:nvSpPr>
            <p:cNvPr id="779" name="Rectangle 778">
              <a:extLst>
                <a:ext uri="{FF2B5EF4-FFF2-40B4-BE49-F238E27FC236}">
                  <a16:creationId xmlns:a16="http://schemas.microsoft.com/office/drawing/2014/main" id="{B5E925AE-5F8E-4583-870E-876C3CC6D8D4}"/>
                </a:ext>
              </a:extLst>
            </p:cNvPr>
            <p:cNvSpPr/>
            <p:nvPr/>
          </p:nvSpPr>
          <p:spPr>
            <a:xfrm>
              <a:off x="6411013" y="4839474"/>
              <a:ext cx="1048685" cy="369332"/>
            </a:xfrm>
            <a:prstGeom prst="rect">
              <a:avLst/>
            </a:prstGeom>
          </p:spPr>
          <p:txBody>
            <a:bodyPr wrap="none">
              <a:spAutoFit/>
            </a:bodyPr>
            <a:lstStyle/>
            <a:p>
              <a:r>
                <a:rPr lang="en-US">
                  <a:latin typeface="+mj-lt"/>
                </a:rPr>
                <a:t>Account</a:t>
              </a:r>
            </a:p>
          </p:txBody>
        </p:sp>
      </p:grpSp>
      <p:grpSp>
        <p:nvGrpSpPr>
          <p:cNvPr id="44" name="Group 43">
            <a:extLst>
              <a:ext uri="{FF2B5EF4-FFF2-40B4-BE49-F238E27FC236}">
                <a16:creationId xmlns:a16="http://schemas.microsoft.com/office/drawing/2014/main" id="{C42606C1-45BC-4815-95B7-FB670AB3499D}"/>
              </a:ext>
            </a:extLst>
          </p:cNvPr>
          <p:cNvGrpSpPr/>
          <p:nvPr/>
        </p:nvGrpSpPr>
        <p:grpSpPr>
          <a:xfrm>
            <a:off x="4989008" y="2593035"/>
            <a:ext cx="3059558" cy="3596433"/>
            <a:chOff x="4989008" y="2593035"/>
            <a:chExt cx="3059558" cy="3596433"/>
          </a:xfrm>
        </p:grpSpPr>
        <p:grpSp>
          <p:nvGrpSpPr>
            <p:cNvPr id="757" name="Group 756">
              <a:extLst>
                <a:ext uri="{FF2B5EF4-FFF2-40B4-BE49-F238E27FC236}">
                  <a16:creationId xmlns:a16="http://schemas.microsoft.com/office/drawing/2014/main" id="{47F18B53-4E91-4A0D-A1E4-25480678C2E7}"/>
                </a:ext>
              </a:extLst>
            </p:cNvPr>
            <p:cNvGrpSpPr/>
            <p:nvPr/>
          </p:nvGrpSpPr>
          <p:grpSpPr>
            <a:xfrm>
              <a:off x="5522128" y="2593035"/>
              <a:ext cx="2526438" cy="3596433"/>
              <a:chOff x="5073289" y="1797249"/>
              <a:chExt cx="2526438" cy="3596433"/>
            </a:xfrm>
          </p:grpSpPr>
          <p:cxnSp>
            <p:nvCxnSpPr>
              <p:cNvPr id="758" name="Straight Connector 757">
                <a:extLst>
                  <a:ext uri="{FF2B5EF4-FFF2-40B4-BE49-F238E27FC236}">
                    <a16:creationId xmlns:a16="http://schemas.microsoft.com/office/drawing/2014/main" id="{23D97425-7E32-4365-8524-CE83244376B7}"/>
                  </a:ext>
                </a:extLst>
              </p:cNvPr>
              <p:cNvCxnSpPr>
                <a:cxnSpLocks/>
              </p:cNvCxnSpPr>
              <p:nvPr/>
            </p:nvCxnSpPr>
            <p:spPr>
              <a:xfrm flipH="1" flipV="1">
                <a:off x="5220439" y="1971787"/>
                <a:ext cx="275285" cy="120547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9" name="Oval 758">
                <a:extLst>
                  <a:ext uri="{FF2B5EF4-FFF2-40B4-BE49-F238E27FC236}">
                    <a16:creationId xmlns:a16="http://schemas.microsoft.com/office/drawing/2014/main" id="{257D78D3-9F90-464E-9D2E-8C7E684CB262}"/>
                  </a:ext>
                </a:extLst>
              </p:cNvPr>
              <p:cNvSpPr/>
              <p:nvPr/>
            </p:nvSpPr>
            <p:spPr bwMode="auto">
              <a:xfrm>
                <a:off x="5073289" y="18004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60" name="Oval 759">
                <a:extLst>
                  <a:ext uri="{FF2B5EF4-FFF2-40B4-BE49-F238E27FC236}">
                    <a16:creationId xmlns:a16="http://schemas.microsoft.com/office/drawing/2014/main" id="{6449AE80-29B5-427F-8CE7-F5557D6CBB2C}"/>
                  </a:ext>
                </a:extLst>
              </p:cNvPr>
              <p:cNvSpPr/>
              <p:nvPr/>
            </p:nvSpPr>
            <p:spPr bwMode="auto">
              <a:xfrm>
                <a:off x="5351952"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id="{5A0280AB-AC7E-4A4B-8818-547734EFB2A5}"/>
                  </a:ext>
                </a:extLst>
              </p:cNvPr>
              <p:cNvSpPr/>
              <p:nvPr/>
            </p:nvSpPr>
            <p:spPr bwMode="auto">
              <a:xfrm>
                <a:off x="6351151" y="179724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2" name="Oval 761">
                <a:extLst>
                  <a:ext uri="{FF2B5EF4-FFF2-40B4-BE49-F238E27FC236}">
                    <a16:creationId xmlns:a16="http://schemas.microsoft.com/office/drawing/2014/main" id="{CD8DA4DB-24DF-4D5D-AEE8-B78ADC650FB6}"/>
                  </a:ext>
                </a:extLst>
              </p:cNvPr>
              <p:cNvSpPr/>
              <p:nvPr/>
            </p:nvSpPr>
            <p:spPr bwMode="auto">
              <a:xfrm>
                <a:off x="7312184" y="2902748"/>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3" name="Straight Connector 762">
                <a:extLst>
                  <a:ext uri="{FF2B5EF4-FFF2-40B4-BE49-F238E27FC236}">
                    <a16:creationId xmlns:a16="http://schemas.microsoft.com/office/drawing/2014/main" id="{581C5193-EA10-492C-874C-D8B43131C7A3}"/>
                  </a:ext>
                </a:extLst>
              </p:cNvPr>
              <p:cNvCxnSpPr>
                <a:cxnSpLocks/>
              </p:cNvCxnSpPr>
              <p:nvPr/>
            </p:nvCxnSpPr>
            <p:spPr>
              <a:xfrm flipV="1">
                <a:off x="5495724" y="1934916"/>
                <a:ext cx="1006191" cy="121438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53744589-C788-4C01-8C18-9E3EBE2A7D42}"/>
                  </a:ext>
                </a:extLst>
              </p:cNvPr>
              <p:cNvCxnSpPr>
                <a:cxnSpLocks/>
              </p:cNvCxnSpPr>
              <p:nvPr/>
            </p:nvCxnSpPr>
            <p:spPr>
              <a:xfrm flipH="1" flipV="1">
                <a:off x="6522134" y="1951422"/>
                <a:ext cx="933822" cy="104731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AFFE7113-4854-41B1-B6E6-C51642599578}"/>
                  </a:ext>
                </a:extLst>
              </p:cNvPr>
              <p:cNvCxnSpPr>
                <a:cxnSpLocks/>
              </p:cNvCxnSpPr>
              <p:nvPr/>
            </p:nvCxnSpPr>
            <p:spPr>
              <a:xfrm flipH="1">
                <a:off x="5413924" y="3030811"/>
                <a:ext cx="75351" cy="107568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4BD12355-AD48-45EA-8841-D3C5CF9CFC9C}"/>
                  </a:ext>
                </a:extLst>
              </p:cNvPr>
              <p:cNvCxnSpPr>
                <a:cxnSpLocks/>
              </p:cNvCxnSpPr>
              <p:nvPr/>
            </p:nvCxnSpPr>
            <p:spPr>
              <a:xfrm>
                <a:off x="5502997" y="3052247"/>
                <a:ext cx="422388" cy="104708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0382B161-DFBE-4B56-8CF9-95391ADEE0B1}"/>
                  </a:ext>
                </a:extLst>
              </p:cNvPr>
              <p:cNvCxnSpPr>
                <a:cxnSpLocks/>
              </p:cNvCxnSpPr>
              <p:nvPr/>
            </p:nvCxnSpPr>
            <p:spPr>
              <a:xfrm flipH="1">
                <a:off x="5399227" y="3046198"/>
                <a:ext cx="2057201" cy="10531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F88134BC-5446-4A1F-8482-61B2D4A161AC}"/>
                  </a:ext>
                </a:extLst>
              </p:cNvPr>
              <p:cNvCxnSpPr>
                <a:cxnSpLocks/>
              </p:cNvCxnSpPr>
              <p:nvPr/>
            </p:nvCxnSpPr>
            <p:spPr>
              <a:xfrm flipH="1">
                <a:off x="5913790" y="3039035"/>
                <a:ext cx="1517061" cy="105807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9" name="Oval 768">
                <a:extLst>
                  <a:ext uri="{FF2B5EF4-FFF2-40B4-BE49-F238E27FC236}">
                    <a16:creationId xmlns:a16="http://schemas.microsoft.com/office/drawing/2014/main" id="{F0EFD56F-B58B-4DE1-8E1D-C357B3611A21}"/>
                  </a:ext>
                </a:extLst>
              </p:cNvPr>
              <p:cNvSpPr/>
              <p:nvPr/>
            </p:nvSpPr>
            <p:spPr bwMode="auto">
              <a:xfrm>
                <a:off x="5279803"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id="{08FA02B5-2003-4B03-98DC-4530EFC23D52}"/>
                  </a:ext>
                </a:extLst>
              </p:cNvPr>
              <p:cNvSpPr/>
              <p:nvPr/>
            </p:nvSpPr>
            <p:spPr bwMode="auto">
              <a:xfrm>
                <a:off x="5783717" y="3974932"/>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1" name="Oval 770">
                <a:extLst>
                  <a:ext uri="{FF2B5EF4-FFF2-40B4-BE49-F238E27FC236}">
                    <a16:creationId xmlns:a16="http://schemas.microsoft.com/office/drawing/2014/main" id="{226B3C01-9BE3-4B7D-A5ED-9BF58FE67B6C}"/>
                  </a:ext>
                </a:extLst>
              </p:cNvPr>
              <p:cNvSpPr/>
              <p:nvPr/>
            </p:nvSpPr>
            <p:spPr bwMode="auto">
              <a:xfrm>
                <a:off x="6316598" y="510613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2" name="Straight Connector 771">
                <a:extLst>
                  <a:ext uri="{FF2B5EF4-FFF2-40B4-BE49-F238E27FC236}">
                    <a16:creationId xmlns:a16="http://schemas.microsoft.com/office/drawing/2014/main" id="{160AEC8E-BDD1-49DB-8C79-5F936C778579}"/>
                  </a:ext>
                </a:extLst>
              </p:cNvPr>
              <p:cNvCxnSpPr>
                <a:cxnSpLocks/>
              </p:cNvCxnSpPr>
              <p:nvPr/>
            </p:nvCxnSpPr>
            <p:spPr>
              <a:xfrm flipH="1" flipV="1">
                <a:off x="5886322" y="4231411"/>
                <a:ext cx="551911" cy="10783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06EADCC8-0AFC-4336-BF51-62F2A373E0D9}"/>
                  </a:ext>
                </a:extLst>
              </p:cNvPr>
              <p:cNvCxnSpPr>
                <a:cxnSpLocks/>
              </p:cNvCxnSpPr>
              <p:nvPr/>
            </p:nvCxnSpPr>
            <p:spPr>
              <a:xfrm flipH="1" flipV="1">
                <a:off x="5423575" y="4177863"/>
                <a:ext cx="974893" cy="11034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98" name="Straight Connector 797">
              <a:extLst>
                <a:ext uri="{FF2B5EF4-FFF2-40B4-BE49-F238E27FC236}">
                  <a16:creationId xmlns:a16="http://schemas.microsoft.com/office/drawing/2014/main" id="{FACEB544-2C88-4A7E-8F70-A2376D162F9E}"/>
                </a:ext>
              </a:extLst>
            </p:cNvPr>
            <p:cNvCxnSpPr>
              <a:cxnSpLocks/>
            </p:cNvCxnSpPr>
            <p:nvPr/>
          </p:nvCxnSpPr>
          <p:spPr>
            <a:xfrm flipV="1">
              <a:off x="5945726" y="2752823"/>
              <a:ext cx="211610" cy="10878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9" name="Oval 808">
              <a:extLst>
                <a:ext uri="{FF2B5EF4-FFF2-40B4-BE49-F238E27FC236}">
                  <a16:creationId xmlns:a16="http://schemas.microsoft.com/office/drawing/2014/main" id="{F432C2FF-ACBF-4739-9C83-41FDF1A335BC}"/>
                </a:ext>
              </a:extLst>
            </p:cNvPr>
            <p:cNvSpPr/>
            <p:nvPr/>
          </p:nvSpPr>
          <p:spPr bwMode="auto">
            <a:xfrm>
              <a:off x="6016984" y="2614061"/>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id="{F2084F78-3D16-466E-AC5D-78331E2D3FA5}"/>
                </a:ext>
              </a:extLst>
            </p:cNvPr>
            <p:cNvSpPr/>
            <p:nvPr/>
          </p:nvSpPr>
          <p:spPr bwMode="auto">
            <a:xfrm>
              <a:off x="6339622" y="2600093"/>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1" name="Oval 810">
              <a:extLst>
                <a:ext uri="{FF2B5EF4-FFF2-40B4-BE49-F238E27FC236}">
                  <a16:creationId xmlns:a16="http://schemas.microsoft.com/office/drawing/2014/main" id="{691039E8-C693-4C2A-8D3A-0852126B2ED2}"/>
                </a:ext>
              </a:extLst>
            </p:cNvPr>
            <p:cNvSpPr/>
            <p:nvPr/>
          </p:nvSpPr>
          <p:spPr bwMode="auto">
            <a:xfrm>
              <a:off x="4989008" y="2597389"/>
              <a:ext cx="287543" cy="2875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4" name="Straight Connector 813">
              <a:extLst>
                <a:ext uri="{FF2B5EF4-FFF2-40B4-BE49-F238E27FC236}">
                  <a16:creationId xmlns:a16="http://schemas.microsoft.com/office/drawing/2014/main" id="{5C9A4578-7765-48BA-A9AF-83BBAB88E717}"/>
                </a:ext>
              </a:extLst>
            </p:cNvPr>
            <p:cNvCxnSpPr>
              <a:cxnSpLocks/>
            </p:cNvCxnSpPr>
            <p:nvPr/>
          </p:nvCxnSpPr>
          <p:spPr>
            <a:xfrm flipV="1">
              <a:off x="5957861" y="2756045"/>
              <a:ext cx="519782" cy="106256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590B86AE-532F-4593-B1DB-76667B3418DC}"/>
                </a:ext>
              </a:extLst>
            </p:cNvPr>
            <p:cNvCxnSpPr>
              <a:cxnSpLocks/>
            </p:cNvCxnSpPr>
            <p:nvPr/>
          </p:nvCxnSpPr>
          <p:spPr>
            <a:xfrm flipH="1" flipV="1">
              <a:off x="5115668" y="2733619"/>
              <a:ext cx="813104" cy="111390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0" name="Group 779">
            <a:extLst>
              <a:ext uri="{FF2B5EF4-FFF2-40B4-BE49-F238E27FC236}">
                <a16:creationId xmlns:a16="http://schemas.microsoft.com/office/drawing/2014/main" id="{CAE7A917-5581-4991-AFEB-87F7A3CF9BF6}"/>
              </a:ext>
            </a:extLst>
          </p:cNvPr>
          <p:cNvGrpSpPr/>
          <p:nvPr/>
        </p:nvGrpSpPr>
        <p:grpSpPr>
          <a:xfrm>
            <a:off x="2447364" y="2462116"/>
            <a:ext cx="8795103" cy="3875697"/>
            <a:chOff x="2012259" y="1680427"/>
            <a:chExt cx="8795103" cy="3875697"/>
          </a:xfrm>
        </p:grpSpPr>
        <p:grpSp>
          <p:nvGrpSpPr>
            <p:cNvPr id="781" name="Group 780">
              <a:extLst>
                <a:ext uri="{FF2B5EF4-FFF2-40B4-BE49-F238E27FC236}">
                  <a16:creationId xmlns:a16="http://schemas.microsoft.com/office/drawing/2014/main" id="{3547E674-BD4E-42DD-B3A9-09CC21F01C0D}"/>
                </a:ext>
              </a:extLst>
            </p:cNvPr>
            <p:cNvGrpSpPr/>
            <p:nvPr/>
          </p:nvGrpSpPr>
          <p:grpSpPr>
            <a:xfrm>
              <a:off x="6518537" y="1950396"/>
              <a:ext cx="4288825" cy="1500949"/>
              <a:chOff x="6518537" y="1950396"/>
              <a:chExt cx="4288825" cy="1500949"/>
            </a:xfrm>
          </p:grpSpPr>
          <p:cxnSp>
            <p:nvCxnSpPr>
              <p:cNvPr id="794" name="Straight Connector 793">
                <a:extLst>
                  <a:ext uri="{FF2B5EF4-FFF2-40B4-BE49-F238E27FC236}">
                    <a16:creationId xmlns:a16="http://schemas.microsoft.com/office/drawing/2014/main" id="{49E36D51-5A98-4F3A-9EDE-7D7EE1917990}"/>
                  </a:ext>
                </a:extLst>
              </p:cNvPr>
              <p:cNvCxnSpPr>
                <a:cxnSpLocks/>
              </p:cNvCxnSpPr>
              <p:nvPr/>
            </p:nvCxnSpPr>
            <p:spPr>
              <a:xfrm>
                <a:off x="6518537" y="1950396"/>
                <a:ext cx="3115526" cy="1095802"/>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5" name="Rectangle 794">
                <a:extLst>
                  <a:ext uri="{FF2B5EF4-FFF2-40B4-BE49-F238E27FC236}">
                    <a16:creationId xmlns:a16="http://schemas.microsoft.com/office/drawing/2014/main" id="{8EE18D61-0A71-4DA3-8388-6DA627698EC5}"/>
                  </a:ext>
                </a:extLst>
              </p:cNvPr>
              <p:cNvSpPr/>
              <p:nvPr/>
            </p:nvSpPr>
            <p:spPr>
              <a:xfrm>
                <a:off x="9747456" y="2805014"/>
                <a:ext cx="105990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Device</a:t>
                </a:r>
              </a:p>
            </p:txBody>
          </p:sp>
          <p:sp>
            <p:nvSpPr>
              <p:cNvPr id="796" name="Oval 795">
                <a:extLst>
                  <a:ext uri="{FF2B5EF4-FFF2-40B4-BE49-F238E27FC236}">
                    <a16:creationId xmlns:a16="http://schemas.microsoft.com/office/drawing/2014/main" id="{85B75ADE-F3E2-4DB9-A2DB-BB0A46D3422F}"/>
                  </a:ext>
                </a:extLst>
              </p:cNvPr>
              <p:cNvSpPr/>
              <p:nvPr/>
            </p:nvSpPr>
            <p:spPr bwMode="auto">
              <a:xfrm>
                <a:off x="9490292" y="2902748"/>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2" name="Group 781">
              <a:extLst>
                <a:ext uri="{FF2B5EF4-FFF2-40B4-BE49-F238E27FC236}">
                  <a16:creationId xmlns:a16="http://schemas.microsoft.com/office/drawing/2014/main" id="{64D058DE-B565-4701-B652-8438D01ABDF5}"/>
                </a:ext>
              </a:extLst>
            </p:cNvPr>
            <p:cNvGrpSpPr/>
            <p:nvPr/>
          </p:nvGrpSpPr>
          <p:grpSpPr>
            <a:xfrm>
              <a:off x="2945044" y="3066972"/>
              <a:ext cx="2553372" cy="1353298"/>
              <a:chOff x="2945044" y="3066972"/>
              <a:chExt cx="2553372" cy="1353298"/>
            </a:xfrm>
          </p:grpSpPr>
          <p:cxnSp>
            <p:nvCxnSpPr>
              <p:cNvPr id="791" name="Straight Connector 790">
                <a:extLst>
                  <a:ext uri="{FF2B5EF4-FFF2-40B4-BE49-F238E27FC236}">
                    <a16:creationId xmlns:a16="http://schemas.microsoft.com/office/drawing/2014/main" id="{F31EFC7C-B840-48A4-8DF1-EDB1491A896A}"/>
                  </a:ext>
                </a:extLst>
              </p:cNvPr>
              <p:cNvCxnSpPr>
                <a:cxnSpLocks/>
              </p:cNvCxnSpPr>
              <p:nvPr/>
            </p:nvCxnSpPr>
            <p:spPr>
              <a:xfrm flipH="1">
                <a:off x="4207970" y="3066972"/>
                <a:ext cx="1290446" cy="1058610"/>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2" name="Oval 791">
                <a:extLst>
                  <a:ext uri="{FF2B5EF4-FFF2-40B4-BE49-F238E27FC236}">
                    <a16:creationId xmlns:a16="http://schemas.microsoft.com/office/drawing/2014/main" id="{628A18E7-6CB2-4CAB-A1F9-9929B5425331}"/>
                  </a:ext>
                </a:extLst>
              </p:cNvPr>
              <p:cNvSpPr/>
              <p:nvPr/>
            </p:nvSpPr>
            <p:spPr bwMode="auto">
              <a:xfrm>
                <a:off x="4051968" y="3974572"/>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3" name="Rectangle 792">
                <a:extLst>
                  <a:ext uri="{FF2B5EF4-FFF2-40B4-BE49-F238E27FC236}">
                    <a16:creationId xmlns:a16="http://schemas.microsoft.com/office/drawing/2014/main" id="{E7C5959B-8C63-492A-B3BE-3C03E79198F5}"/>
                  </a:ext>
                </a:extLst>
              </p:cNvPr>
              <p:cNvSpPr/>
              <p:nvPr/>
            </p:nvSpPr>
            <p:spPr>
              <a:xfrm>
                <a:off x="2945044" y="3773939"/>
                <a:ext cx="1124027" cy="646331"/>
              </a:xfrm>
              <a:prstGeom prst="rect">
                <a:avLst/>
              </a:prstGeom>
            </p:spPr>
            <p:txBody>
              <a:bodyPr wrap="none">
                <a:spAutoFit/>
              </a:bodyPr>
              <a:lstStyle/>
              <a:p>
                <a:pPr algn="ctr"/>
                <a:r>
                  <a:rPr lang="en-US" b="1">
                    <a:solidFill>
                      <a:srgbClr val="C00000"/>
                    </a:solidFill>
                    <a:latin typeface="+mj-lt"/>
                  </a:rPr>
                  <a:t>Unusual </a:t>
                </a:r>
                <a:br>
                  <a:rPr lang="en-US" b="1">
                    <a:solidFill>
                      <a:srgbClr val="C00000"/>
                    </a:solidFill>
                    <a:latin typeface="+mj-lt"/>
                  </a:rPr>
                </a:br>
                <a:r>
                  <a:rPr lang="en-US" b="1">
                    <a:solidFill>
                      <a:srgbClr val="C00000"/>
                    </a:solidFill>
                    <a:latin typeface="+mj-lt"/>
                  </a:rPr>
                  <a:t>Location</a:t>
                </a:r>
              </a:p>
            </p:txBody>
          </p:sp>
        </p:grpSp>
        <p:grpSp>
          <p:nvGrpSpPr>
            <p:cNvPr id="783" name="Group 782">
              <a:extLst>
                <a:ext uri="{FF2B5EF4-FFF2-40B4-BE49-F238E27FC236}">
                  <a16:creationId xmlns:a16="http://schemas.microsoft.com/office/drawing/2014/main" id="{E61F70ED-2868-4C22-8EF1-1041CA11C29A}"/>
                </a:ext>
              </a:extLst>
            </p:cNvPr>
            <p:cNvGrpSpPr/>
            <p:nvPr/>
          </p:nvGrpSpPr>
          <p:grpSpPr>
            <a:xfrm>
              <a:off x="2012259" y="1680427"/>
              <a:ext cx="3493999" cy="1381372"/>
              <a:chOff x="2012259" y="1680427"/>
              <a:chExt cx="3493999" cy="1381372"/>
            </a:xfrm>
          </p:grpSpPr>
          <p:cxnSp>
            <p:nvCxnSpPr>
              <p:cNvPr id="788" name="Straight Connector 787">
                <a:extLst>
                  <a:ext uri="{FF2B5EF4-FFF2-40B4-BE49-F238E27FC236}">
                    <a16:creationId xmlns:a16="http://schemas.microsoft.com/office/drawing/2014/main" id="{8C44E511-707B-41D9-A298-30839605044E}"/>
                  </a:ext>
                </a:extLst>
              </p:cNvPr>
              <p:cNvCxnSpPr>
                <a:cxnSpLocks/>
              </p:cNvCxnSpPr>
              <p:nvPr/>
            </p:nvCxnSpPr>
            <p:spPr>
              <a:xfrm>
                <a:off x="3565532" y="1934916"/>
                <a:ext cx="1940726" cy="1126883"/>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9" name="Oval 788">
                <a:extLst>
                  <a:ext uri="{FF2B5EF4-FFF2-40B4-BE49-F238E27FC236}">
                    <a16:creationId xmlns:a16="http://schemas.microsoft.com/office/drawing/2014/main" id="{B52CDE8F-B6F6-432B-89BF-B815AD6F4602}"/>
                  </a:ext>
                </a:extLst>
              </p:cNvPr>
              <p:cNvSpPr/>
              <p:nvPr/>
            </p:nvSpPr>
            <p:spPr bwMode="auto">
              <a:xfrm>
                <a:off x="3432616" y="1801053"/>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44D3688C-7623-4FA1-B6CE-7E2AD74D32EF}"/>
                  </a:ext>
                </a:extLst>
              </p:cNvPr>
              <p:cNvSpPr/>
              <p:nvPr/>
            </p:nvSpPr>
            <p:spPr>
              <a:xfrm>
                <a:off x="2012259" y="1680427"/>
                <a:ext cx="1465466"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Data Access</a:t>
                </a:r>
              </a:p>
            </p:txBody>
          </p:sp>
        </p:grpSp>
        <p:grpSp>
          <p:nvGrpSpPr>
            <p:cNvPr id="784" name="Group 783">
              <a:extLst>
                <a:ext uri="{FF2B5EF4-FFF2-40B4-BE49-F238E27FC236}">
                  <a16:creationId xmlns:a16="http://schemas.microsoft.com/office/drawing/2014/main" id="{DD4A0BF9-ED40-4EB4-8ECF-50F7301B4E25}"/>
                </a:ext>
              </a:extLst>
            </p:cNvPr>
            <p:cNvGrpSpPr/>
            <p:nvPr/>
          </p:nvGrpSpPr>
          <p:grpSpPr>
            <a:xfrm>
              <a:off x="3317486" y="4125582"/>
              <a:ext cx="2113152" cy="1430542"/>
              <a:chOff x="3317486" y="4125582"/>
              <a:chExt cx="2113152" cy="1430542"/>
            </a:xfrm>
          </p:grpSpPr>
          <p:cxnSp>
            <p:nvCxnSpPr>
              <p:cNvPr id="785" name="Straight Connector 784">
                <a:extLst>
                  <a:ext uri="{FF2B5EF4-FFF2-40B4-BE49-F238E27FC236}">
                    <a16:creationId xmlns:a16="http://schemas.microsoft.com/office/drawing/2014/main" id="{C181C194-60C2-4D7E-8978-8FA20626FC43}"/>
                  </a:ext>
                </a:extLst>
              </p:cNvPr>
              <p:cNvCxnSpPr>
                <a:cxnSpLocks/>
              </p:cNvCxnSpPr>
              <p:nvPr/>
            </p:nvCxnSpPr>
            <p:spPr>
              <a:xfrm flipH="1">
                <a:off x="4588123" y="4125582"/>
                <a:ext cx="842515" cy="1085029"/>
              </a:xfrm>
              <a:prstGeom prst="line">
                <a:avLst/>
              </a:prstGeom>
              <a:ln w="28575">
                <a:solidFill>
                  <a:srgbClr val="FF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6" name="Rectangle 785">
                <a:extLst>
                  <a:ext uri="{FF2B5EF4-FFF2-40B4-BE49-F238E27FC236}">
                    <a16:creationId xmlns:a16="http://schemas.microsoft.com/office/drawing/2014/main" id="{72D57251-0A9C-41F9-88BD-1B4E97FB7F56}"/>
                  </a:ext>
                </a:extLst>
              </p:cNvPr>
              <p:cNvSpPr/>
              <p:nvPr/>
            </p:nvSpPr>
            <p:spPr>
              <a:xfrm>
                <a:off x="3317486" y="4909793"/>
                <a:ext cx="1077539" cy="646331"/>
              </a:xfrm>
              <a:prstGeom prst="rect">
                <a:avLst/>
              </a:prstGeom>
            </p:spPr>
            <p:txBody>
              <a:bodyPr wrap="none">
                <a:spAutoFit/>
              </a:bodyPr>
              <a:lstStyle/>
              <a:p>
                <a:pPr algn="ctr"/>
                <a:r>
                  <a:rPr lang="en-US" b="1">
                    <a:solidFill>
                      <a:srgbClr val="C00000"/>
                    </a:solidFill>
                    <a:latin typeface="+mj-lt"/>
                  </a:rPr>
                  <a:t>Unusual</a:t>
                </a:r>
                <a:br>
                  <a:rPr lang="en-US" b="1">
                    <a:solidFill>
                      <a:srgbClr val="C00000"/>
                    </a:solidFill>
                    <a:latin typeface="+mj-lt"/>
                  </a:rPr>
                </a:br>
                <a:r>
                  <a:rPr lang="en-US" b="1">
                    <a:solidFill>
                      <a:srgbClr val="C00000"/>
                    </a:solidFill>
                    <a:latin typeface="+mj-lt"/>
                  </a:rPr>
                  <a:t>Account</a:t>
                </a:r>
              </a:p>
            </p:txBody>
          </p:sp>
          <p:sp>
            <p:nvSpPr>
              <p:cNvPr id="787" name="Oval 786">
                <a:extLst>
                  <a:ext uri="{FF2B5EF4-FFF2-40B4-BE49-F238E27FC236}">
                    <a16:creationId xmlns:a16="http://schemas.microsoft.com/office/drawing/2014/main" id="{33DA683E-2D84-4EE0-BDD9-92941564AAE5}"/>
                  </a:ext>
                </a:extLst>
              </p:cNvPr>
              <p:cNvSpPr/>
              <p:nvPr/>
            </p:nvSpPr>
            <p:spPr bwMode="auto">
              <a:xfrm>
                <a:off x="4450229" y="5066840"/>
                <a:ext cx="287543" cy="28754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5153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74"/>
                                        </p:tgtEl>
                                        <p:attrNameLst>
                                          <p:attrName>style.visibility</p:attrName>
                                        </p:attrNameLst>
                                      </p:cBhvr>
                                      <p:to>
                                        <p:strVal val="visible"/>
                                      </p:to>
                                    </p:set>
                                    <p:animEffect transition="in" filter="fade">
                                      <p:cBhvr>
                                        <p:cTn id="16" dur="500"/>
                                        <p:tgtEl>
                                          <p:spTgt spid="77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fade">
                                      <p:cBhvr>
                                        <p:cTn id="20" dur="500"/>
                                        <p:tgtEl>
                                          <p:spTgt spid="26">
                                            <p:txEl>
                                              <p:pRg st="1" end="1"/>
                                            </p:txEl>
                                          </p:spTgt>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780"/>
                                        </p:tgtEl>
                                        <p:attrNameLst>
                                          <p:attrName>style.visibility</p:attrName>
                                        </p:attrNameLst>
                                      </p:cBhvr>
                                      <p:to>
                                        <p:strVal val="visible"/>
                                      </p:to>
                                    </p:set>
                                    <p:animEffect transition="in" filter="barn(inVertical)">
                                      <p:cBhvr>
                                        <p:cTn id="24" dur="5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743267202"/>
              </p:ext>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BD7BE4AA-F650-43A6-A25E-50FA0A962836}"/>
                  </a:ext>
                </a:extLst>
              </p:cNvPr>
              <p:cNvGraphicFramePr>
                <a:graphicFrameLocks noChangeAspect="1"/>
              </p:cNvGraphicFramePr>
              <p:nvPr>
                <p:extLst>
                  <p:ext uri="{D42A27DB-BD31-4B8C-83A1-F6EECF244321}">
                    <p14:modId xmlns:p14="http://schemas.microsoft.com/office/powerpoint/2010/main" val="263020627"/>
                  </p:ext>
                </p:extLst>
              </p:nvPr>
            </p:nvGraphicFramePr>
            <p:xfrm>
              <a:off x="10353232" y="279941"/>
              <a:ext cx="1440488" cy="810275"/>
            </p:xfrm>
            <a:graphic>
              <a:graphicData uri="http://schemas.microsoft.com/office/powerpoint/2016/slidezoom">
                <pslz:sldZm>
                  <pslz:sldZmObj sldId="587" cId="1682621627">
                    <pslz:zmPr id="{F8973BF8-B853-4B28-9669-8E67981AA1F1}" returnToParent="0" transitionDur="1000">
                      <p166:blipFill xmlns:p166="http://schemas.microsoft.com/office/powerpoint/2016/6/main">
                        <a:blip r:embed="rId5"/>
                        <a:stretch>
                          <a:fillRect/>
                        </a:stretch>
                      </p166:blipFill>
                      <p166:spPr xmlns:p166="http://schemas.microsoft.com/office/powerpoint/2016/6/main">
                        <a:xfrm>
                          <a:off x="0" y="0"/>
                          <a:ext cx="1440488" cy="810275"/>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BD7BE4AA-F650-43A6-A25E-50FA0A962836}"/>
                  </a:ext>
                </a:extLst>
              </p:cNvPr>
              <p:cNvPicPr>
                <a:picLocks noGrp="1" noRot="1" noChangeAspect="1" noMove="1" noResize="1" noEditPoints="1" noAdjustHandles="1" noChangeArrowheads="1" noChangeShapeType="1"/>
              </p:cNvPicPr>
              <p:nvPr/>
            </p:nvPicPr>
            <p:blipFill>
              <a:blip r:embed="rId7"/>
              <a:stretch>
                <a:fillRect/>
              </a:stretch>
            </p:blipFill>
            <p:spPr>
              <a:xfrm>
                <a:off x="10353232" y="279941"/>
                <a:ext cx="1440488" cy="810275"/>
              </a:xfrm>
              <a:prstGeom prst="rect">
                <a:avLst/>
              </a:prstGeom>
              <a:ln>
                <a:noFill/>
              </a:ln>
              <a:effectLst>
                <a:outerShdw blurRad="190500" dist="38100" dir="2700000" algn="tl" rotWithShape="0">
                  <a:prstClr val="black">
                    <a:alpha val="25000"/>
                  </a:prstClr>
                </a:outerShdw>
              </a:effectLst>
            </p:spPr>
          </p:pic>
        </mc:Fallback>
      </mc:AlternateContent>
      <p:sp>
        <p:nvSpPr>
          <p:cNvPr id="10" name="TextBox 9">
            <a:extLst>
              <a:ext uri="{FF2B5EF4-FFF2-40B4-BE49-F238E27FC236}">
                <a16:creationId xmlns:a16="http://schemas.microsoft.com/office/drawing/2014/main" id="{FC28CDE0-8354-4F12-9DE0-C6113CFB93AC}"/>
              </a:ext>
            </a:extLst>
          </p:cNvPr>
          <p:cNvSpPr txBox="1"/>
          <p:nvPr/>
        </p:nvSpPr>
        <p:spPr>
          <a:xfrm>
            <a:off x="10150622" y="1310444"/>
            <a:ext cx="1760418" cy="276999"/>
          </a:xfrm>
          <a:prstGeom prst="rect">
            <a:avLst/>
          </a:prstGeom>
          <a:noFill/>
        </p:spPr>
        <p:txBody>
          <a:bodyPr wrap="none" rtlCol="0">
            <a:spAutoFit/>
          </a:bodyPr>
          <a:lstStyle/>
          <a:p>
            <a:pPr algn="ctr">
              <a:defRPr/>
            </a:pPr>
            <a:r>
              <a:rPr lang="en-US" sz="1200" b="1">
                <a:gradFill>
                  <a:gsLst>
                    <a:gs pos="1250">
                      <a:schemeClr val="tx1"/>
                    </a:gs>
                    <a:gs pos="100000">
                      <a:schemeClr val="tx1"/>
                    </a:gs>
                  </a:gsLst>
                  <a:lin ang="5400000" scaled="0"/>
                </a:gradFill>
                <a:sym typeface="Wingdings" panose="05000000000000000000" pitchFamily="2" charset="2"/>
              </a:rPr>
              <a:t> </a:t>
            </a:r>
            <a:r>
              <a:rPr lang="en-US" sz="1200" b="1">
                <a:gradFill>
                  <a:gsLst>
                    <a:gs pos="1250">
                      <a:schemeClr val="tx1"/>
                    </a:gs>
                    <a:gs pos="100000">
                      <a:schemeClr val="tx1"/>
                    </a:gs>
                  </a:gsLst>
                  <a:lin ang="5400000" scaled="0"/>
                </a:gradFill>
              </a:rPr>
              <a:t>BACK TO TIMELINE</a:t>
            </a: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dirty="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dirty="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dirty="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dirty="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dirty="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dirty="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5"/>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10"/>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7D2FAE52-E06D-408F-A5D6-49E3AA54C892}"/>
                  </a:ext>
                </a:extLst>
              </p:cNvPr>
              <p:cNvGraphicFramePr>
                <a:graphicFrameLocks noChangeAspect="1"/>
              </p:cNvGraphicFramePr>
              <p:nvPr>
                <p:extLst>
                  <p:ext uri="{D42A27DB-BD31-4B8C-83A1-F6EECF244321}">
                    <p14:modId xmlns:p14="http://schemas.microsoft.com/office/powerpoint/2010/main" val="1444472189"/>
                  </p:ext>
                </p:extLst>
              </p:nvPr>
            </p:nvGraphicFramePr>
            <p:xfrm>
              <a:off x="9595171" y="2182709"/>
              <a:ext cx="1594213" cy="896745"/>
            </p:xfrm>
            <a:graphic>
              <a:graphicData uri="http://schemas.microsoft.com/office/powerpoint/2016/slidezoom">
                <pslz:sldZm>
                  <pslz:sldZmObj sldId="2790" cId="2480417488">
                    <pslz:zmPr id="{0427739E-8412-4EEA-9FD6-F166D3E52DCD}" returnToParent="0" transitionDur="1000">
                      <p166:blipFill xmlns:p166="http://schemas.microsoft.com/office/powerpoint/2016/6/main">
                        <a:blip r:embed="rId11"/>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srgbClr val="000000">
                              <a:alpha val="40000"/>
                            </a:srgb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7D2FAE52-E06D-408F-A5D6-49E3AA54C892}"/>
                  </a:ext>
                </a:extLst>
              </p:cNvPr>
              <p:cNvPicPr>
                <a:picLocks noGrp="1" noRot="1" noChangeAspect="1" noMove="1" noResize="1" noEditPoints="1" noAdjustHandles="1" noChangeArrowheads="1" noChangeShapeType="1"/>
              </p:cNvPicPr>
              <p:nvPr/>
            </p:nvPicPr>
            <p:blipFill>
              <a:blip r:embed="rId12"/>
              <a:stretch>
                <a:fillRect/>
              </a:stretch>
            </p:blipFill>
            <p:spPr>
              <a:xfrm>
                <a:off x="9595171" y="2182709"/>
                <a:ext cx="1594213" cy="896745"/>
              </a:xfrm>
              <a:prstGeom prst="rect">
                <a:avLst/>
              </a:prstGeom>
              <a:ln w="3175">
                <a:solidFill>
                  <a:prstClr val="ltGray"/>
                </a:solidFill>
              </a:ln>
              <a:effectLst>
                <a:outerShdw blurRad="63500" sx="102000" sy="102000" algn="ctr" rotWithShape="0">
                  <a:srgbClr val="000000">
                    <a:alpha val="40000"/>
                  </a:srgb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250" fill="hold"/>
                                        <p:tgtEl>
                                          <p:spTgt spid="109"/>
                                        </p:tgtEl>
                                        <p:attrNameLst>
                                          <p:attrName>ppt_w</p:attrName>
                                        </p:attrNameLst>
                                      </p:cBhvr>
                                      <p:tavLst>
                                        <p:tav tm="0">
                                          <p:val>
                                            <p:fltVal val="0"/>
                                          </p:val>
                                        </p:tav>
                                        <p:tav tm="100000">
                                          <p:val>
                                            <p:strVal val="#ppt_w"/>
                                          </p:val>
                                        </p:tav>
                                      </p:tavLst>
                                    </p:anim>
                                    <p:anim calcmode="lin" valueType="num">
                                      <p:cBhvr>
                                        <p:cTn id="43" dur="250" fill="hold"/>
                                        <p:tgtEl>
                                          <p:spTgt spid="109"/>
                                        </p:tgtEl>
                                        <p:attrNameLst>
                                          <p:attrName>ppt_h</p:attrName>
                                        </p:attrNameLst>
                                      </p:cBhvr>
                                      <p:tavLst>
                                        <p:tav tm="0">
                                          <p:val>
                                            <p:fltVal val="0"/>
                                          </p:val>
                                        </p:tav>
                                        <p:tav tm="100000">
                                          <p:val>
                                            <p:strVal val="#ppt_h"/>
                                          </p:val>
                                        </p:tav>
                                      </p:tavLst>
                                    </p:anim>
                                    <p:animEffect transition="in" filter="fade">
                                      <p:cBhvr>
                                        <p:cTn id="44" dur="250"/>
                                        <p:tgtEl>
                                          <p:spTgt spid="109"/>
                                        </p:tgtEl>
                                      </p:cBhvr>
                                    </p:animEffect>
                                  </p:childTnLst>
                                </p:cTn>
                              </p:par>
                              <p:par>
                                <p:cTn id="45" presetID="53" presetClass="entr" presetSubtype="16" fill="hold" nodeType="withEffect">
                                  <p:stCondLst>
                                    <p:cond delay="1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par>
                                <p:cTn id="50" presetID="53" presetClass="entr" presetSubtype="16" fill="hold" nodeType="withEffect">
                                  <p:stCondLst>
                                    <p:cond delay="3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Effect transition="in" filter="fade">
                                      <p:cBhvr>
                                        <p:cTn id="54" dur="250"/>
                                        <p:tgtEl>
                                          <p:spTgt spid="18"/>
                                        </p:tgtEl>
                                      </p:cBhvr>
                                    </p:animEffect>
                                  </p:childTnLst>
                                </p:cTn>
                              </p:par>
                              <p:par>
                                <p:cTn id="55" presetID="53" presetClass="entr" presetSubtype="16" fill="hold" nodeType="withEffect">
                                  <p:stCondLst>
                                    <p:cond delay="4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250" fill="hold"/>
                                        <p:tgtEl>
                                          <p:spTgt spid="17"/>
                                        </p:tgtEl>
                                        <p:attrNameLst>
                                          <p:attrName>ppt_w</p:attrName>
                                        </p:attrNameLst>
                                      </p:cBhvr>
                                      <p:tavLst>
                                        <p:tav tm="0">
                                          <p:val>
                                            <p:fltVal val="0"/>
                                          </p:val>
                                        </p:tav>
                                        <p:tav tm="100000">
                                          <p:val>
                                            <p:strVal val="#ppt_w"/>
                                          </p:val>
                                        </p:tav>
                                      </p:tavLst>
                                    </p:anim>
                                    <p:anim calcmode="lin" valueType="num">
                                      <p:cBhvr>
                                        <p:cTn id="58" dur="250" fill="hold"/>
                                        <p:tgtEl>
                                          <p:spTgt spid="17"/>
                                        </p:tgtEl>
                                        <p:attrNameLst>
                                          <p:attrName>ppt_h</p:attrName>
                                        </p:attrNameLst>
                                      </p:cBhvr>
                                      <p:tavLst>
                                        <p:tav tm="0">
                                          <p:val>
                                            <p:fltVal val="0"/>
                                          </p:val>
                                        </p:tav>
                                        <p:tav tm="100000">
                                          <p:val>
                                            <p:strVal val="#ppt_h"/>
                                          </p:val>
                                        </p:tav>
                                      </p:tavLst>
                                    </p:anim>
                                    <p:animEffect transition="in" filter="fade">
                                      <p:cBhvr>
                                        <p:cTn id="59" dur="250"/>
                                        <p:tgtEl>
                                          <p:spTgt spid="17"/>
                                        </p:tgtEl>
                                      </p:cBhvr>
                                    </p:animEffect>
                                  </p:childTnLst>
                                </p:cTn>
                              </p:par>
                              <p:par>
                                <p:cTn id="60" presetID="53" presetClass="entr" presetSubtype="16" fill="hold" nodeType="withEffect">
                                  <p:stCondLst>
                                    <p:cond delay="6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50" fill="hold"/>
                                        <p:tgtEl>
                                          <p:spTgt spid="14"/>
                                        </p:tgtEl>
                                        <p:attrNameLst>
                                          <p:attrName>ppt_w</p:attrName>
                                        </p:attrNameLst>
                                      </p:cBhvr>
                                      <p:tavLst>
                                        <p:tav tm="0">
                                          <p:val>
                                            <p:fltVal val="0"/>
                                          </p:val>
                                        </p:tav>
                                        <p:tav tm="100000">
                                          <p:val>
                                            <p:strVal val="#ppt_w"/>
                                          </p:val>
                                        </p:tav>
                                      </p:tavLst>
                                    </p:anim>
                                    <p:anim calcmode="lin" valueType="num">
                                      <p:cBhvr>
                                        <p:cTn id="63" dur="250" fill="hold"/>
                                        <p:tgtEl>
                                          <p:spTgt spid="14"/>
                                        </p:tgtEl>
                                        <p:attrNameLst>
                                          <p:attrName>ppt_h</p:attrName>
                                        </p:attrNameLst>
                                      </p:cBhvr>
                                      <p:tavLst>
                                        <p:tav tm="0">
                                          <p:val>
                                            <p:fltVal val="0"/>
                                          </p:val>
                                        </p:tav>
                                        <p:tav tm="100000">
                                          <p:val>
                                            <p:strVal val="#ppt_h"/>
                                          </p:val>
                                        </p:tav>
                                      </p:tavLst>
                                    </p:anim>
                                    <p:animEffect transition="in" filter="fade">
                                      <p:cBhvr>
                                        <p:cTn id="64" dur="250"/>
                                        <p:tgtEl>
                                          <p:spTgt spid="14"/>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250" fill="hold"/>
                                        <p:tgtEl>
                                          <p:spTgt spid="107"/>
                                        </p:tgtEl>
                                        <p:attrNameLst>
                                          <p:attrName>ppt_w</p:attrName>
                                        </p:attrNameLst>
                                      </p:cBhvr>
                                      <p:tavLst>
                                        <p:tav tm="0">
                                          <p:val>
                                            <p:fltVal val="0"/>
                                          </p:val>
                                        </p:tav>
                                        <p:tav tm="100000">
                                          <p:val>
                                            <p:strVal val="#ppt_w"/>
                                          </p:val>
                                        </p:tav>
                                      </p:tavLst>
                                    </p:anim>
                                    <p:anim calcmode="lin" valueType="num">
                                      <p:cBhvr>
                                        <p:cTn id="68" dur="250" fill="hold"/>
                                        <p:tgtEl>
                                          <p:spTgt spid="107"/>
                                        </p:tgtEl>
                                        <p:attrNameLst>
                                          <p:attrName>ppt_h</p:attrName>
                                        </p:attrNameLst>
                                      </p:cBhvr>
                                      <p:tavLst>
                                        <p:tav tm="0">
                                          <p:val>
                                            <p:fltVal val="0"/>
                                          </p:val>
                                        </p:tav>
                                        <p:tav tm="100000">
                                          <p:val>
                                            <p:strVal val="#ppt_h"/>
                                          </p:val>
                                        </p:tav>
                                      </p:tavLst>
                                    </p:anim>
                                    <p:animEffect transition="in" filter="fade">
                                      <p:cBhvr>
                                        <p:cTn id="69" dur="250"/>
                                        <p:tgtEl>
                                          <p:spTgt spid="107"/>
                                        </p:tgtEl>
                                      </p:cBhvr>
                                    </p:animEffect>
                                  </p:childTnLst>
                                </p:cTn>
                              </p:par>
                              <p:par>
                                <p:cTn id="70" presetID="53" presetClass="entr" presetSubtype="16" fill="hold" nodeType="withEffect">
                                  <p:stCondLst>
                                    <p:cond delay="900"/>
                                  </p:stCondLst>
                                  <p:childTnLst>
                                    <p:set>
                                      <p:cBhvr>
                                        <p:cTn id="71" dur="1" fill="hold">
                                          <p:stCondLst>
                                            <p:cond delay="0"/>
                                          </p:stCondLst>
                                        </p:cTn>
                                        <p:tgtEl>
                                          <p:spTgt spid="187"/>
                                        </p:tgtEl>
                                        <p:attrNameLst>
                                          <p:attrName>style.visibility</p:attrName>
                                        </p:attrNameLst>
                                      </p:cBhvr>
                                      <p:to>
                                        <p:strVal val="visible"/>
                                      </p:to>
                                    </p:set>
                                    <p:anim calcmode="lin" valueType="num">
                                      <p:cBhvr>
                                        <p:cTn id="72" dur="250" fill="hold"/>
                                        <p:tgtEl>
                                          <p:spTgt spid="187"/>
                                        </p:tgtEl>
                                        <p:attrNameLst>
                                          <p:attrName>ppt_w</p:attrName>
                                        </p:attrNameLst>
                                      </p:cBhvr>
                                      <p:tavLst>
                                        <p:tav tm="0">
                                          <p:val>
                                            <p:fltVal val="0"/>
                                          </p:val>
                                        </p:tav>
                                        <p:tav tm="100000">
                                          <p:val>
                                            <p:strVal val="#ppt_w"/>
                                          </p:val>
                                        </p:tav>
                                      </p:tavLst>
                                    </p:anim>
                                    <p:anim calcmode="lin" valueType="num">
                                      <p:cBhvr>
                                        <p:cTn id="73" dur="250" fill="hold"/>
                                        <p:tgtEl>
                                          <p:spTgt spid="187"/>
                                        </p:tgtEl>
                                        <p:attrNameLst>
                                          <p:attrName>ppt_h</p:attrName>
                                        </p:attrNameLst>
                                      </p:cBhvr>
                                      <p:tavLst>
                                        <p:tav tm="0">
                                          <p:val>
                                            <p:fltVal val="0"/>
                                          </p:val>
                                        </p:tav>
                                        <p:tav tm="100000">
                                          <p:val>
                                            <p:strVal val="#ppt_h"/>
                                          </p:val>
                                        </p:tav>
                                      </p:tavLst>
                                    </p:anim>
                                    <p:animEffect transition="in" filter="fade">
                                      <p:cBhvr>
                                        <p:cTn id="74" dur="250"/>
                                        <p:tgtEl>
                                          <p:spTgt spid="187"/>
                                        </p:tgtEl>
                                      </p:cBhvr>
                                    </p:animEffect>
                                  </p:childTnLst>
                                </p:cTn>
                              </p:par>
                            </p:childTnLst>
                          </p:cTn>
                        </p:par>
                        <p:par>
                          <p:cTn id="75" fill="hold">
                            <p:stCondLst>
                              <p:cond delay="115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879" y="-5739"/>
            <a:ext cx="11653523" cy="896552"/>
          </a:xfrm>
          <a:prstGeom prst="rect">
            <a:avLst/>
          </a:prstGeom>
        </p:spPr>
        <p:txBody>
          <a:bodyPr vert="horz" lIns="146304" tIns="91440" rIns="91440" bIns="91440" rtlCol="0" anchor="ctr" anchorCtr="0">
            <a:noAutofit/>
          </a:bodyPr>
          <a:lstStyle>
            <a:lvl1pPr algn="l" defTabSz="685739" rtl="0" eaLnBrk="1" latinLnBrk="0" hangingPunct="1">
              <a:lnSpc>
                <a:spcPct val="90000"/>
              </a:lnSpc>
              <a:spcBef>
                <a:spcPct val="0"/>
              </a:spcBef>
              <a:buNone/>
              <a:defRPr sz="3971" kern="1200" spc="-74" baseline="0">
                <a:solidFill>
                  <a:schemeClr val="tx1"/>
                </a:solidFill>
                <a:latin typeface="+mj-lt"/>
                <a:ea typeface="+mj-ea"/>
                <a:cs typeface="+mj-cs"/>
              </a:defRPr>
            </a:lvl1pPr>
          </a:lstStyle>
          <a:p>
            <a:pPr marL="0" marR="0" lvl="0" indent="0" algn="l" defTabSz="685739"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74" normalizeH="0" baseline="0" noProof="0">
              <a:ln>
                <a:noFill/>
              </a:ln>
              <a:solidFill>
                <a:srgbClr val="002050"/>
              </a:solidFill>
              <a:effectLst/>
              <a:uLnTx/>
              <a:uFillTx/>
              <a:latin typeface="Segoe UI Light"/>
              <a:ea typeface="+mj-ea"/>
              <a:cs typeface="+mj-cs"/>
            </a:endParaRPr>
          </a:p>
        </p:txBody>
      </p:sp>
      <p:sp>
        <p:nvSpPr>
          <p:cNvPr id="3" name="Rounded Rectangle 2"/>
          <p:cNvSpPr/>
          <p:nvPr/>
        </p:nvSpPr>
        <p:spPr>
          <a:xfrm>
            <a:off x="8966785" y="3890889"/>
            <a:ext cx="2622536" cy="1034365"/>
          </a:xfrm>
          <a:prstGeom prst="roundRect">
            <a:avLst>
              <a:gd name="adj" fmla="val 0"/>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600"/>
              </a:spcAft>
            </a:pPr>
            <a:r>
              <a:rPr lang="en-US" sz="1400" b="1" kern="0">
                <a:gradFill>
                  <a:gsLst>
                    <a:gs pos="0">
                      <a:schemeClr val="accent1"/>
                    </a:gs>
                    <a:gs pos="100000">
                      <a:schemeClr val="accent1"/>
                    </a:gs>
                  </a:gsLst>
                  <a:lin ang="5400000" scaled="0"/>
                </a:gradFill>
                <a:cs typeface="Segoe UI" pitchFamily="34" charset="0"/>
              </a:rPr>
              <a:t>NO KNOWN ADVERSARY</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Immediate threat </a:t>
            </a:r>
            <a:br>
              <a:rPr lang="en-US" sz="1400" kern="0">
                <a:gradFill>
                  <a:gsLst>
                    <a:gs pos="0">
                      <a:schemeClr val="tx1"/>
                    </a:gs>
                    <a:gs pos="100000">
                      <a:schemeClr val="tx1"/>
                    </a:gs>
                  </a:gsLst>
                  <a:lin ang="5400000" scaled="0"/>
                </a:gradFill>
                <a:cs typeface="Segoe UI" pitchFamily="34" charset="0"/>
              </a:rPr>
            </a:br>
            <a:r>
              <a:rPr lang="en-US" sz="1400" kern="0">
                <a:gradFill>
                  <a:gsLst>
                    <a:gs pos="0">
                      <a:schemeClr val="tx1"/>
                    </a:gs>
                    <a:gs pos="100000">
                      <a:schemeClr val="tx1"/>
                    </a:gs>
                  </a:gsLst>
                  <a:lin ang="5400000" scaled="0"/>
                </a:gradFill>
                <a:cs typeface="Segoe UI" pitchFamily="34" charset="0"/>
              </a:rPr>
              <a:t>is evicted</a:t>
            </a:r>
          </a:p>
        </p:txBody>
      </p:sp>
      <p:sp>
        <p:nvSpPr>
          <p:cNvPr id="17" name="Rectangle 16">
            <a:hlinkClick r:id="rId3"/>
          </p:cNvPr>
          <p:cNvSpPr/>
          <p:nvPr/>
        </p:nvSpPr>
        <p:spPr bwMode="auto">
          <a:xfrm>
            <a:off x="7037816" y="1202731"/>
            <a:ext cx="4551505" cy="1713027"/>
          </a:xfrm>
          <a:prstGeom prst="rect">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chemeClr val="accent1"/>
                    </a:gs>
                    <a:gs pos="100000">
                      <a:schemeClr val="accent1"/>
                    </a:gs>
                  </a:gsLst>
                  <a:lin ang="5400000" scaled="0"/>
                </a:gradFill>
                <a:cs typeface="Segoe UI" pitchFamily="34" charset="0"/>
              </a:rPr>
              <a:t>COMPROMISE RECOVERY</a:t>
            </a:r>
          </a:p>
          <a:p>
            <a:pPr marL="114300">
              <a:spcBef>
                <a:spcPts val="600"/>
              </a:spcBef>
              <a:defRPr/>
            </a:pPr>
            <a:r>
              <a:rPr lang="en-US" sz="1400" kern="0">
                <a:gradFill>
                  <a:gsLst>
                    <a:gs pos="0">
                      <a:schemeClr val="tx1"/>
                    </a:gs>
                    <a:gs pos="100000">
                      <a:schemeClr val="tx1"/>
                    </a:gs>
                  </a:gsLst>
                  <a:lin ang="5400000" scaled="0"/>
                </a:gradFill>
                <a:cs typeface="Segoe UI" pitchFamily="34" charset="0"/>
              </a:rPr>
              <a:t>Develop and Execute a Recovery plan to:</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Rapidly Evict attacker</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Perform Critical Hardening (Limited)</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Set up Tactical Monitoring</a:t>
            </a:r>
          </a:p>
        </p:txBody>
      </p:sp>
      <p:sp>
        <p:nvSpPr>
          <p:cNvPr id="28" name="Rectangle 27"/>
          <p:cNvSpPr/>
          <p:nvPr/>
        </p:nvSpPr>
        <p:spPr>
          <a:xfrm>
            <a:off x="588262" y="5040456"/>
            <a:ext cx="2853564" cy="1592145"/>
          </a:xfrm>
          <a:prstGeom prst="rect">
            <a:avLst/>
          </a:prstGeom>
          <a:solidFill>
            <a:schemeClr val="bg1"/>
          </a:solidFill>
          <a:ln w="28575" cap="flat" cmpd="sng" algn="ctr">
            <a:noFill/>
            <a:prstDash val="solid"/>
          </a:ln>
          <a:effectLst/>
        </p:spPr>
        <p:txBody>
          <a:bodyPr rtlCol="0" anchor="ctr"/>
          <a:lstStyle/>
          <a:p>
            <a:pPr marL="400050" lvl="0" indent="-228600" defTabSz="914400">
              <a:buFont typeface="+mj-lt"/>
              <a:buAutoNum type="arabicPeriod"/>
              <a:defRPr/>
            </a:pPr>
            <a:r>
              <a:rPr lang="en-US" sz="1000" b="1" kern="0">
                <a:gradFill>
                  <a:gsLst>
                    <a:gs pos="1250">
                      <a:schemeClr val="bg1">
                        <a:lumMod val="75000"/>
                      </a:schemeClr>
                    </a:gs>
                    <a:gs pos="100000">
                      <a:schemeClr val="bg1">
                        <a:lumMod val="75000"/>
                      </a:schemeClr>
                    </a:gs>
                  </a:gsLst>
                  <a:lin ang="5400000" scaled="0"/>
                </a:gradFill>
                <a:latin typeface="Segoe UI"/>
              </a:rPr>
              <a:t>Maximize Visibility</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Internal </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External</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Reduce manual steps (and errors)</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Integrate</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Automate</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Maximize human analyst impact</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Deep expertise and intelligence</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Continuous Learning</a:t>
            </a:r>
          </a:p>
        </p:txBody>
      </p:sp>
      <p:sp>
        <p:nvSpPr>
          <p:cNvPr id="12" name="Rectangle 11">
            <a:hlinkClick r:id="rId4"/>
          </p:cNvPr>
          <p:cNvSpPr/>
          <p:nvPr/>
        </p:nvSpPr>
        <p:spPr bwMode="auto">
          <a:xfrm>
            <a:off x="588262" y="3618055"/>
            <a:ext cx="5580205" cy="1156093"/>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300"/>
              </a:spcAft>
              <a:defRPr/>
            </a:pPr>
            <a:r>
              <a:rPr lang="en-US" sz="1400" b="1" kern="0">
                <a:gradFill>
                  <a:gsLst>
                    <a:gs pos="0">
                      <a:schemeClr val="tx2"/>
                    </a:gs>
                    <a:gs pos="100000">
                      <a:schemeClr val="tx2"/>
                    </a:gs>
                  </a:gsLst>
                  <a:lin ang="5400000" scaled="0"/>
                </a:gradFill>
                <a:cs typeface="Segoe UI" pitchFamily="34" charset="0"/>
              </a:rPr>
              <a:t>CYBERSECURITY OPERATIONS SERVICE (COS)</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Proactive engagement to hunt for adversary presence </a:t>
            </a:r>
          </a:p>
        </p:txBody>
      </p:sp>
      <p:grpSp>
        <p:nvGrpSpPr>
          <p:cNvPr id="41" name="Group 40"/>
          <p:cNvGrpSpPr/>
          <p:nvPr/>
        </p:nvGrpSpPr>
        <p:grpSpPr>
          <a:xfrm>
            <a:off x="3652737" y="5040456"/>
            <a:ext cx="3239509" cy="1592145"/>
            <a:chOff x="6260715" y="469281"/>
            <a:chExt cx="3147983" cy="1420756"/>
          </a:xfrm>
        </p:grpSpPr>
        <p:sp>
          <p:nvSpPr>
            <p:cNvPr id="42" name="Hexagon 41">
              <a:hlinkClick r:id="rId5"/>
            </p:cNvPr>
            <p:cNvSpPr/>
            <p:nvPr/>
          </p:nvSpPr>
          <p:spPr>
            <a:xfrm>
              <a:off x="6260715" y="469281"/>
              <a:ext cx="3147983" cy="1420756"/>
            </a:xfrm>
            <a:prstGeom prst="hexagon">
              <a:avLst>
                <a:gd name="adj" fmla="val 0"/>
                <a:gd name="vf" fmla="val 115470"/>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lIns="27432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kern="0">
                  <a:gradFill>
                    <a:gsLst>
                      <a:gs pos="0">
                        <a:schemeClr val="tx2"/>
                      </a:gs>
                      <a:gs pos="100000">
                        <a:schemeClr val="tx2"/>
                      </a:gs>
                    </a:gsLst>
                    <a:lin ang="5400000" scaled="0"/>
                  </a:gradFill>
                </a:rPr>
                <a:t>Learnings and Recommendations</a:t>
              </a:r>
            </a:p>
            <a:p>
              <a:pPr marL="0" marR="0" lvl="0" indent="0" defTabSz="914400" eaLnBrk="1" fontAlgn="auto" latinLnBrk="0" hangingPunct="1">
                <a:lnSpc>
                  <a:spcPct val="100000"/>
                </a:lnSpc>
                <a:spcBef>
                  <a:spcPts val="0"/>
                </a:spcBef>
                <a:spcAft>
                  <a:spcPts val="0"/>
                </a:spcAft>
                <a:buClrTx/>
                <a:buSzTx/>
                <a:buFontTx/>
                <a:buNone/>
                <a:tabLst/>
                <a:defRPr/>
              </a:pPr>
              <a:r>
                <a:rPr lang="en-US" sz="1100" i="1" kern="0">
                  <a:gradFill>
                    <a:gsLst>
                      <a:gs pos="0">
                        <a:schemeClr val="tx2"/>
                      </a:gs>
                      <a:gs pos="100000">
                        <a:schemeClr val="tx2"/>
                      </a:gs>
                    </a:gsLst>
                    <a:lin ang="5400000" scaled="0"/>
                  </a:gradFill>
                </a:rPr>
                <a:t>Microsoft, EY, Edelman, Orrick</a:t>
              </a:r>
              <a:br>
                <a:rPr lang="en-US" sz="1100" kern="0">
                  <a:gradFill>
                    <a:gsLst>
                      <a:gs pos="0">
                        <a:schemeClr val="tx2"/>
                      </a:gs>
                      <a:gs pos="100000">
                        <a:schemeClr val="tx2"/>
                      </a:gs>
                    </a:gsLst>
                    <a:lin ang="5400000" scaled="0"/>
                  </a:gradFill>
                </a:rPr>
              </a:br>
              <a:endParaRPr lang="en-US" sz="1100" kern="0">
                <a:gradFill>
                  <a:gsLst>
                    <a:gs pos="0">
                      <a:schemeClr val="tx2"/>
                    </a:gs>
                    <a:gs pos="100000">
                      <a:schemeClr val="tx2"/>
                    </a:gs>
                  </a:gsLst>
                  <a:lin ang="5400000" scaled="0"/>
                </a:gra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1100" kern="0">
                  <a:gradFill>
                    <a:gsLst>
                      <a:gs pos="0">
                        <a:schemeClr val="tx2"/>
                      </a:gs>
                      <a:gs pos="100000">
                        <a:schemeClr val="tx2"/>
                      </a:gs>
                    </a:gsLst>
                    <a:lin ang="5400000" scaled="0"/>
                  </a:gradFill>
                </a:rPr>
                <a:t>Incident Response Reference Guide  </a:t>
              </a:r>
              <a:r>
                <a:rPr lang="en-US" sz="1100" kern="0">
                  <a:gradFill>
                    <a:gsLst>
                      <a:gs pos="0">
                        <a:schemeClr val="tx2"/>
                      </a:gs>
                      <a:gs pos="100000">
                        <a:schemeClr val="tx2"/>
                      </a:gs>
                    </a:gsLst>
                    <a:lin ang="5400000" scaled="0"/>
                  </a:gradFill>
                  <a:hlinkClick r:id="rId6"/>
                </a:rPr>
                <a:t>http://aka.ms/IRRG</a:t>
              </a:r>
              <a:r>
                <a:rPr lang="en-US" sz="1100" kern="0">
                  <a:gradFill>
                    <a:gsLst>
                      <a:gs pos="0">
                        <a:schemeClr val="tx2"/>
                      </a:gs>
                      <a:gs pos="100000">
                        <a:schemeClr val="tx2"/>
                      </a:gs>
                    </a:gsLst>
                    <a:lin ang="5400000" scaled="0"/>
                  </a:gradFill>
                </a:rPr>
                <a:t> </a:t>
              </a:r>
              <a:endParaRPr kumimoji="0" lang="en-US" sz="1100" b="0" i="0" u="none" strike="noStrike" kern="0" cap="none" spc="0" normalizeH="0" baseline="0" noProof="0">
                <a:ln>
                  <a:noFill/>
                </a:ln>
                <a:gradFill>
                  <a:gsLst>
                    <a:gs pos="0">
                      <a:schemeClr val="tx2"/>
                    </a:gs>
                    <a:gs pos="100000">
                      <a:schemeClr val="tx2"/>
                    </a:gs>
                  </a:gsLst>
                  <a:lin ang="5400000" scaled="0"/>
                </a:gradFill>
                <a:effectLst/>
                <a:uLnTx/>
                <a:uFillTx/>
              </a:endParaRPr>
            </a:p>
          </p:txBody>
        </p:sp>
        <p:pic>
          <p:nvPicPr>
            <p:cNvPr id="43" name="Picture 3" descr="\\MAGNUM\Projects\Microsoft\Cloud Power FY12\Design\ICONS_PNG\Document.png"/>
            <p:cNvPicPr>
              <a:picLocks noChangeAspect="1" noChangeArrowheads="1"/>
            </p:cNvPicPr>
            <p:nvPr/>
          </p:nvPicPr>
          <p:blipFill>
            <a:blip r:embed="rId7" cstate="print">
              <a:biLevel thresh="75000"/>
            </a:blip>
            <a:stretch>
              <a:fillRect/>
            </a:stretch>
          </p:blipFill>
          <p:spPr bwMode="auto">
            <a:xfrm>
              <a:off x="6324000" y="935744"/>
              <a:ext cx="443512" cy="443512"/>
            </a:xfrm>
            <a:prstGeom prst="rect">
              <a:avLst/>
            </a:prstGeom>
            <a:noFill/>
          </p:spPr>
        </p:pic>
      </p:grpSp>
      <p:sp>
        <p:nvSpPr>
          <p:cNvPr id="5" name="Rectangle 4">
            <a:hlinkClick r:id="rId3"/>
          </p:cNvPr>
          <p:cNvSpPr/>
          <p:nvPr/>
        </p:nvSpPr>
        <p:spPr bwMode="auto">
          <a:xfrm flipH="1">
            <a:off x="588262" y="1202731"/>
            <a:ext cx="5580204" cy="960603"/>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rgbClr val="E81123"/>
                    </a:gs>
                    <a:gs pos="100000">
                      <a:srgbClr val="E81123"/>
                    </a:gs>
                  </a:gsLst>
                  <a:lin ang="5400000" scaled="0"/>
                </a:gradFill>
                <a:ea typeface="Segoe UI" pitchFamily="34" charset="0"/>
                <a:cs typeface="Segoe UI" pitchFamily="34" charset="0"/>
              </a:rPr>
              <a:t>INCIDENT RESPONSE (IR)</a:t>
            </a:r>
          </a:p>
          <a:p>
            <a:pPr marL="114300" marR="0" lvl="0" defTabSz="914400" eaLnBrk="1" fontAlgn="auto" latinLnBrk="0" hangingPunct="1">
              <a:lnSpc>
                <a:spcPct val="100000"/>
              </a:lnSpc>
              <a:spcBef>
                <a:spcPts val="300"/>
              </a:spcBef>
              <a:spcAft>
                <a:spcPts val="0"/>
              </a:spcAft>
              <a:buClrTx/>
              <a:buSzTx/>
              <a:buFontTx/>
              <a:buNone/>
              <a:tabLst/>
              <a:defRPr/>
            </a:pP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Discreet onsite engagement to investigate,</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b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b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identify affected systems,</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and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report</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findings</a:t>
            </a:r>
          </a:p>
        </p:txBody>
      </p:sp>
      <p:sp>
        <p:nvSpPr>
          <p:cNvPr id="6" name="Title 5">
            <a:extLst>
              <a:ext uri="{FF2B5EF4-FFF2-40B4-BE49-F238E27FC236}">
                <a16:creationId xmlns:a16="http://schemas.microsoft.com/office/drawing/2014/main" id="{6EE899F1-0567-4BB2-A6BB-BA09C6EA262E}"/>
              </a:ext>
            </a:extLst>
          </p:cNvPr>
          <p:cNvSpPr>
            <a:spLocks noGrp="1"/>
          </p:cNvSpPr>
          <p:nvPr>
            <p:ph type="title"/>
          </p:nvPr>
        </p:nvSpPr>
        <p:spPr/>
        <p:txBody>
          <a:bodyPr/>
          <a:lstStyle/>
          <a:p>
            <a:r>
              <a:rPr lang="en-US"/>
              <a:t>Microsoft incident response services</a:t>
            </a:r>
          </a:p>
        </p:txBody>
      </p:sp>
      <p:sp>
        <p:nvSpPr>
          <p:cNvPr id="36" name="Rectangle 35">
            <a:extLst>
              <a:ext uri="{FF2B5EF4-FFF2-40B4-BE49-F238E27FC236}">
                <a16:creationId xmlns:a16="http://schemas.microsoft.com/office/drawing/2014/main" id="{A1C138BC-812D-4E3D-9A70-8D3E768DD5BC}"/>
              </a:ext>
            </a:extLst>
          </p:cNvPr>
          <p:cNvSpPr/>
          <p:nvPr/>
        </p:nvSpPr>
        <p:spPr bwMode="auto">
          <a:xfrm>
            <a:off x="10486833" y="0"/>
            <a:ext cx="1705167" cy="63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DESIGN</a:t>
            </a:r>
          </a:p>
        </p:txBody>
      </p:sp>
      <p:cxnSp>
        <p:nvCxnSpPr>
          <p:cNvPr id="15" name="Straight Arrow Connector 14">
            <a:extLst>
              <a:ext uri="{FF2B5EF4-FFF2-40B4-BE49-F238E27FC236}">
                <a16:creationId xmlns:a16="http://schemas.microsoft.com/office/drawing/2014/main" id="{C5BD766B-E8A3-4F79-88E0-9AE0E07135FF}"/>
              </a:ext>
            </a:extLst>
          </p:cNvPr>
          <p:cNvCxnSpPr>
            <a:cxnSpLocks/>
          </p:cNvCxnSpPr>
          <p:nvPr/>
        </p:nvCxnSpPr>
        <p:spPr>
          <a:xfrm>
            <a:off x="6168466" y="1664916"/>
            <a:ext cx="723780"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9" name="Group 8">
            <a:extLst>
              <a:ext uri="{FF2B5EF4-FFF2-40B4-BE49-F238E27FC236}">
                <a16:creationId xmlns:a16="http://schemas.microsoft.com/office/drawing/2014/main" id="{8DB62AD3-E110-45B4-907A-21BE10869FBB}"/>
              </a:ext>
            </a:extLst>
          </p:cNvPr>
          <p:cNvGrpSpPr/>
          <p:nvPr/>
        </p:nvGrpSpPr>
        <p:grpSpPr>
          <a:xfrm>
            <a:off x="10233402" y="2915758"/>
            <a:ext cx="516834" cy="934895"/>
            <a:chOff x="10233402" y="2915758"/>
            <a:chExt cx="516834" cy="934895"/>
          </a:xfrm>
        </p:grpSpPr>
        <p:cxnSp>
          <p:nvCxnSpPr>
            <p:cNvPr id="44" name="Straight Arrow Connector 43">
              <a:extLst>
                <a:ext uri="{FF2B5EF4-FFF2-40B4-BE49-F238E27FC236}">
                  <a16:creationId xmlns:a16="http://schemas.microsoft.com/office/drawing/2014/main" id="{8AD053E4-898A-4595-95B5-2D9CDFB1F0F2}"/>
                </a:ext>
              </a:extLst>
            </p:cNvPr>
            <p:cNvCxnSpPr>
              <a:cxnSpLocks/>
            </p:cNvCxnSpPr>
            <p:nvPr/>
          </p:nvCxnSpPr>
          <p:spPr>
            <a:xfrm rot="5400000">
              <a:off x="10016151" y="3383206"/>
              <a:ext cx="934895"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1C358FDF-7FA8-4E89-8A31-69602934FFBA}"/>
                </a:ext>
              </a:extLst>
            </p:cNvPr>
            <p:cNvSpPr/>
            <p:nvPr/>
          </p:nvSpPr>
          <p:spPr bwMode="auto">
            <a:xfrm>
              <a:off x="10233402" y="3070990"/>
              <a:ext cx="516834" cy="51683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45" name="check 3" title="Icon of a checkmark with a circle around it">
              <a:extLst>
                <a:ext uri="{FF2B5EF4-FFF2-40B4-BE49-F238E27FC236}">
                  <a16:creationId xmlns:a16="http://schemas.microsoft.com/office/drawing/2014/main" id="{B36EC8B3-EA78-4A9C-B4D2-21D96EE3433D}"/>
                </a:ext>
              </a:extLst>
            </p:cNvPr>
            <p:cNvSpPr>
              <a:spLocks noChangeAspect="1" noEditPoints="1"/>
            </p:cNvSpPr>
            <p:nvPr/>
          </p:nvSpPr>
          <p:spPr bwMode="auto">
            <a:xfrm>
              <a:off x="10299651" y="315235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EAEAEA"/>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a:p>
          </p:txBody>
        </p:sp>
      </p:grpSp>
      <p:sp>
        <p:nvSpPr>
          <p:cNvPr id="37" name="Rectangle 36">
            <a:hlinkClick r:id="rId3"/>
          </p:cNvPr>
          <p:cNvSpPr/>
          <p:nvPr/>
        </p:nvSpPr>
        <p:spPr bwMode="auto">
          <a:xfrm>
            <a:off x="3935841" y="2395477"/>
            <a:ext cx="1812079" cy="692378"/>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rgbClr val="E81123"/>
                    </a:gs>
                    <a:gs pos="100000">
                      <a:srgbClr val="E81123"/>
                    </a:gs>
                  </a:gsLst>
                  <a:lin ang="5400000" scaled="0"/>
                </a:gradFill>
                <a:cs typeface="Segoe UI" pitchFamily="34" charset="0"/>
              </a:rPr>
              <a:t>EXISTING INVESTIGATION</a:t>
            </a:r>
          </a:p>
        </p:txBody>
      </p:sp>
      <p:cxnSp>
        <p:nvCxnSpPr>
          <p:cNvPr id="46" name="Straight Arrow Connector 45">
            <a:extLst>
              <a:ext uri="{FF2B5EF4-FFF2-40B4-BE49-F238E27FC236}">
                <a16:creationId xmlns:a16="http://schemas.microsoft.com/office/drawing/2014/main" id="{61E09050-476F-43F7-9557-7EF81F327765}"/>
              </a:ext>
            </a:extLst>
          </p:cNvPr>
          <p:cNvCxnSpPr>
            <a:cxnSpLocks/>
          </p:cNvCxnSpPr>
          <p:nvPr/>
        </p:nvCxnSpPr>
        <p:spPr>
          <a:xfrm>
            <a:off x="5747920" y="2799408"/>
            <a:ext cx="1144326"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7" name="Group 6">
            <a:extLst>
              <a:ext uri="{FF2B5EF4-FFF2-40B4-BE49-F238E27FC236}">
                <a16:creationId xmlns:a16="http://schemas.microsoft.com/office/drawing/2014/main" id="{C0D17AC6-CD76-4772-B861-57FCE671752B}"/>
              </a:ext>
            </a:extLst>
          </p:cNvPr>
          <p:cNvGrpSpPr/>
          <p:nvPr/>
        </p:nvGrpSpPr>
        <p:grpSpPr>
          <a:xfrm>
            <a:off x="588262" y="2163334"/>
            <a:ext cx="2607276" cy="907656"/>
            <a:chOff x="588262" y="2163334"/>
            <a:chExt cx="2607276" cy="907656"/>
          </a:xfrm>
        </p:grpSpPr>
        <p:sp>
          <p:nvSpPr>
            <p:cNvPr id="2" name="Rectangle 1"/>
            <p:cNvSpPr/>
            <p:nvPr/>
          </p:nvSpPr>
          <p:spPr>
            <a:xfrm>
              <a:off x="588262" y="2395477"/>
              <a:ext cx="2607276" cy="675513"/>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chemeClr val="accent2"/>
                      </a:gs>
                      <a:gs pos="100000">
                        <a:schemeClr val="accent2"/>
                      </a:gs>
                    </a:gsLst>
                    <a:lin ang="5400000" scaled="0"/>
                  </a:gradFill>
                  <a:cs typeface="Segoe UI" pitchFamily="34" charset="0"/>
                </a:rPr>
                <a:t>ALREADY ‘ON RETAINER’ </a:t>
              </a:r>
              <a:br>
                <a:rPr lang="en-US" sz="1400" b="1" kern="0">
                  <a:gradFill>
                    <a:gsLst>
                      <a:gs pos="0">
                        <a:schemeClr val="accent2"/>
                      </a:gs>
                      <a:gs pos="100000">
                        <a:schemeClr val="accent2"/>
                      </a:gs>
                    </a:gsLst>
                    <a:lin ang="5400000" scaled="0"/>
                  </a:gradFill>
                  <a:cs typeface="Segoe UI" pitchFamily="34" charset="0"/>
                </a:rPr>
              </a:br>
              <a:r>
                <a:rPr lang="en-US" sz="1400" b="1" kern="0">
                  <a:gradFill>
                    <a:gsLst>
                      <a:gs pos="0">
                        <a:schemeClr val="accent2"/>
                      </a:gs>
                      <a:gs pos="100000">
                        <a:schemeClr val="accent2"/>
                      </a:gs>
                    </a:gsLst>
                    <a:lin ang="5400000" scaled="0"/>
                  </a:gradFill>
                  <a:cs typeface="Segoe UI" pitchFamily="34" charset="0"/>
                </a:rPr>
                <a:t>WITH PREMIER SUPPORT</a:t>
              </a:r>
            </a:p>
          </p:txBody>
        </p:sp>
        <p:cxnSp>
          <p:nvCxnSpPr>
            <p:cNvPr id="50" name="Straight Arrow Connector 49">
              <a:extLst>
                <a:ext uri="{FF2B5EF4-FFF2-40B4-BE49-F238E27FC236}">
                  <a16:creationId xmlns:a16="http://schemas.microsoft.com/office/drawing/2014/main" id="{BEB586F2-5A5C-4667-BCA8-D8F1E1366187}"/>
                </a:ext>
              </a:extLst>
            </p:cNvPr>
            <p:cNvCxnSpPr>
              <a:cxnSpLocks/>
            </p:cNvCxnSpPr>
            <p:nvPr/>
          </p:nvCxnSpPr>
          <p:spPr>
            <a:xfrm flipV="1">
              <a:off x="1805707" y="2163334"/>
              <a:ext cx="0" cy="21862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cxnSp>
        <p:nvCxnSpPr>
          <p:cNvPr id="51" name="Straight Arrow Connector 50">
            <a:extLst>
              <a:ext uri="{FF2B5EF4-FFF2-40B4-BE49-F238E27FC236}">
                <a16:creationId xmlns:a16="http://schemas.microsoft.com/office/drawing/2014/main" id="{B31BC8C9-BCC9-4382-8BCA-3099AE6F8AAD}"/>
              </a:ext>
            </a:extLst>
          </p:cNvPr>
          <p:cNvCxnSpPr>
            <a:cxnSpLocks/>
          </p:cNvCxnSpPr>
          <p:nvPr/>
        </p:nvCxnSpPr>
        <p:spPr>
          <a:xfrm>
            <a:off x="6168467" y="4196101"/>
            <a:ext cx="514348" cy="0"/>
          </a:xfrm>
          <a:prstGeom prst="straightConnector1">
            <a:avLst/>
          </a:prstGeom>
          <a:ln w="38100">
            <a:solidFill>
              <a:schemeClr val="tx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FFD38376-AA01-4622-9F9E-A15206677AD5}"/>
              </a:ext>
            </a:extLst>
          </p:cNvPr>
          <p:cNvGrpSpPr/>
          <p:nvPr/>
        </p:nvGrpSpPr>
        <p:grpSpPr>
          <a:xfrm>
            <a:off x="7145870" y="2984481"/>
            <a:ext cx="452368" cy="749478"/>
            <a:chOff x="7145870" y="2984481"/>
            <a:chExt cx="452368" cy="749478"/>
          </a:xfrm>
        </p:grpSpPr>
        <p:cxnSp>
          <p:nvCxnSpPr>
            <p:cNvPr id="53" name="Straight Arrow Connector 52">
              <a:extLst>
                <a:ext uri="{FF2B5EF4-FFF2-40B4-BE49-F238E27FC236}">
                  <a16:creationId xmlns:a16="http://schemas.microsoft.com/office/drawing/2014/main" id="{64F905DB-C78C-469C-9FE5-B619EF34F0D4}"/>
                </a:ext>
              </a:extLst>
            </p:cNvPr>
            <p:cNvCxnSpPr>
              <a:cxnSpLocks/>
              <a:stCxn id="4" idx="0"/>
            </p:cNvCxnSpPr>
            <p:nvPr/>
          </p:nvCxnSpPr>
          <p:spPr>
            <a:xfrm flipH="1" flipV="1">
              <a:off x="7368175" y="2984481"/>
              <a:ext cx="13448" cy="749478"/>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C2A6E04D-A9C7-4036-9358-9587E84F7F3F}"/>
                </a:ext>
              </a:extLst>
            </p:cNvPr>
            <p:cNvSpPr/>
            <p:nvPr/>
          </p:nvSpPr>
          <p:spPr>
            <a:xfrm>
              <a:off x="7145870" y="3201413"/>
              <a:ext cx="452368" cy="307777"/>
            </a:xfrm>
            <a:prstGeom prst="rect">
              <a:avLst/>
            </a:prstGeom>
            <a:solidFill>
              <a:srgbClr val="EAEAEA"/>
            </a:solidFill>
          </p:spPr>
          <p:txBody>
            <a:bodyPr wrap="none">
              <a:spAutoFit/>
            </a:bodyPr>
            <a:lstStyle/>
            <a:p>
              <a:r>
                <a:rPr lang="en-US" sz="1400" b="1" kern="0" spc="-100">
                  <a:gradFill>
                    <a:gsLst>
                      <a:gs pos="0">
                        <a:srgbClr val="E81123"/>
                      </a:gs>
                      <a:gs pos="100000">
                        <a:srgbClr val="E81123"/>
                      </a:gs>
                    </a:gsLst>
                    <a:lin ang="5400000" scaled="0"/>
                  </a:gradFill>
                  <a:cs typeface="Segoe UI" pitchFamily="34" charset="0"/>
                </a:rPr>
                <a:t>YES</a:t>
              </a:r>
              <a:endParaRPr lang="en-US" sz="1400"/>
            </a:p>
          </p:txBody>
        </p:sp>
      </p:grpSp>
      <p:grpSp>
        <p:nvGrpSpPr>
          <p:cNvPr id="13" name="Group 12">
            <a:extLst>
              <a:ext uri="{FF2B5EF4-FFF2-40B4-BE49-F238E27FC236}">
                <a16:creationId xmlns:a16="http://schemas.microsoft.com/office/drawing/2014/main" id="{0DC9F56C-0285-4D49-BB85-12C7D0C3AAC9}"/>
              </a:ext>
            </a:extLst>
          </p:cNvPr>
          <p:cNvGrpSpPr/>
          <p:nvPr/>
        </p:nvGrpSpPr>
        <p:grpSpPr>
          <a:xfrm>
            <a:off x="8078925" y="4134677"/>
            <a:ext cx="766904" cy="286232"/>
            <a:chOff x="8078925" y="4134677"/>
            <a:chExt cx="766904" cy="286232"/>
          </a:xfrm>
        </p:grpSpPr>
        <p:cxnSp>
          <p:nvCxnSpPr>
            <p:cNvPr id="55" name="Straight Arrow Connector 54">
              <a:extLst>
                <a:ext uri="{FF2B5EF4-FFF2-40B4-BE49-F238E27FC236}">
                  <a16:creationId xmlns:a16="http://schemas.microsoft.com/office/drawing/2014/main" id="{901FA0DA-4691-45F2-821F-16DF88F31663}"/>
                </a:ext>
              </a:extLst>
            </p:cNvPr>
            <p:cNvCxnSpPr>
              <a:cxnSpLocks/>
            </p:cNvCxnSpPr>
            <p:nvPr/>
          </p:nvCxnSpPr>
          <p:spPr>
            <a:xfrm>
              <a:off x="8078925" y="4277730"/>
              <a:ext cx="766904"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8571D04F-097F-4286-AE6A-54A1A1CD3C08}"/>
                </a:ext>
              </a:extLst>
            </p:cNvPr>
            <p:cNvSpPr/>
            <p:nvPr/>
          </p:nvSpPr>
          <p:spPr>
            <a:xfrm>
              <a:off x="8183151" y="4134677"/>
              <a:ext cx="424824" cy="286232"/>
            </a:xfrm>
            <a:prstGeom prst="rect">
              <a:avLst/>
            </a:prstGeom>
            <a:solidFill>
              <a:srgbClr val="EAEAEA"/>
            </a:solidFill>
          </p:spPr>
          <p:txBody>
            <a:bodyPr wrap="square" lIns="0" rIns="0">
              <a:spAutoFit/>
            </a:bodyPr>
            <a:lstStyle/>
            <a:p>
              <a:pPr algn="ctr" defTabSz="914102" fontAlgn="base">
                <a:lnSpc>
                  <a:spcPct val="90000"/>
                </a:lnSpc>
                <a:spcBef>
                  <a:spcPct val="0"/>
                </a:spcBef>
                <a:spcAft>
                  <a:spcPct val="0"/>
                </a:spcAft>
                <a:defRPr/>
              </a:pPr>
              <a:r>
                <a:rPr lang="en-US" sz="1400" b="1" kern="0" spc="-100">
                  <a:gradFill>
                    <a:gsLst>
                      <a:gs pos="0">
                        <a:schemeClr val="accent1"/>
                      </a:gs>
                      <a:gs pos="100000">
                        <a:schemeClr val="accent1"/>
                      </a:gs>
                    </a:gsLst>
                    <a:lin ang="5400000" scaled="0"/>
                  </a:gradFill>
                  <a:cs typeface="Segoe UI" pitchFamily="34" charset="0"/>
                </a:rPr>
                <a:t>NO</a:t>
              </a:r>
            </a:p>
          </p:txBody>
        </p:sp>
      </p:grpSp>
      <p:cxnSp>
        <p:nvCxnSpPr>
          <p:cNvPr id="58" name="Connector: Elbow 57">
            <a:extLst>
              <a:ext uri="{FF2B5EF4-FFF2-40B4-BE49-F238E27FC236}">
                <a16:creationId xmlns:a16="http://schemas.microsoft.com/office/drawing/2014/main" id="{E0A6AB3F-6F83-4CB0-BB01-AD7C42EA5526}"/>
              </a:ext>
            </a:extLst>
          </p:cNvPr>
          <p:cNvCxnSpPr>
            <a:cxnSpLocks/>
            <a:stCxn id="3" idx="2"/>
          </p:cNvCxnSpPr>
          <p:nvPr/>
        </p:nvCxnSpPr>
        <p:spPr>
          <a:xfrm rot="16200000" flipH="1">
            <a:off x="10680863" y="4522444"/>
            <a:ext cx="759932" cy="1565552"/>
          </a:xfrm>
          <a:prstGeom prst="bentConnector2">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FB9A5261-F84A-4061-A300-C82620239541}"/>
              </a:ext>
            </a:extLst>
          </p:cNvPr>
          <p:cNvGrpSpPr/>
          <p:nvPr/>
        </p:nvGrpSpPr>
        <p:grpSpPr>
          <a:xfrm>
            <a:off x="7627617" y="5283165"/>
            <a:ext cx="2672034" cy="835441"/>
            <a:chOff x="7627617" y="5283165"/>
            <a:chExt cx="2672034" cy="835441"/>
          </a:xfrm>
        </p:grpSpPr>
        <p:sp>
          <p:nvSpPr>
            <p:cNvPr id="54" name="Rectangle 53"/>
            <p:cNvSpPr/>
            <p:nvPr/>
          </p:nvSpPr>
          <p:spPr>
            <a:xfrm>
              <a:off x="7627617" y="5283165"/>
              <a:ext cx="2326028" cy="835441"/>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Feed learnings into strategic security and modernization plans</a:t>
              </a:r>
            </a:p>
          </p:txBody>
        </p:sp>
        <p:cxnSp>
          <p:nvCxnSpPr>
            <p:cNvPr id="61" name="Straight Arrow Connector 60">
              <a:extLst>
                <a:ext uri="{FF2B5EF4-FFF2-40B4-BE49-F238E27FC236}">
                  <a16:creationId xmlns:a16="http://schemas.microsoft.com/office/drawing/2014/main" id="{CC964EE6-3CE9-491D-855B-B6983FB0EA7A}"/>
                </a:ext>
              </a:extLst>
            </p:cNvPr>
            <p:cNvCxnSpPr>
              <a:cxnSpLocks/>
            </p:cNvCxnSpPr>
            <p:nvPr/>
          </p:nvCxnSpPr>
          <p:spPr>
            <a:xfrm>
              <a:off x="9953645" y="5456806"/>
              <a:ext cx="346006" cy="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sp>
        <p:nvSpPr>
          <p:cNvPr id="33" name="Isosceles Triangle 32">
            <a:extLst>
              <a:ext uri="{FF2B5EF4-FFF2-40B4-BE49-F238E27FC236}">
                <a16:creationId xmlns:a16="http://schemas.microsoft.com/office/drawing/2014/main" id="{EF32B649-8E0E-4BF0-B7BE-7070933C6B58}"/>
              </a:ext>
            </a:extLst>
          </p:cNvPr>
          <p:cNvSpPr/>
          <p:nvPr/>
        </p:nvSpPr>
        <p:spPr bwMode="black">
          <a:xfrm rot="5400000">
            <a:off x="656984" y="6084381"/>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ndParaRPr>
          </a:p>
        </p:txBody>
      </p:sp>
      <p:grpSp>
        <p:nvGrpSpPr>
          <p:cNvPr id="30" name="Group 29"/>
          <p:cNvGrpSpPr/>
          <p:nvPr/>
        </p:nvGrpSpPr>
        <p:grpSpPr>
          <a:xfrm>
            <a:off x="6699483" y="3733959"/>
            <a:ext cx="1337384" cy="1144336"/>
            <a:chOff x="6274343" y="5164432"/>
            <a:chExt cx="1159280" cy="991940"/>
          </a:xfrm>
          <a:solidFill>
            <a:schemeClr val="bg1"/>
          </a:solidFill>
        </p:grpSpPr>
        <p:sp>
          <p:nvSpPr>
            <p:cNvPr id="4" name="Oval 3"/>
            <p:cNvSpPr/>
            <p:nvPr/>
          </p:nvSpPr>
          <p:spPr>
            <a:xfrm>
              <a:off x="6355369" y="5164432"/>
              <a:ext cx="1020541" cy="991940"/>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ea typeface="Segoe UI Symbol" panose="020B0502040204020203" pitchFamily="34" charset="0"/>
                <a:cs typeface="Segoe UI" panose="020B0502040204020203" pitchFamily="34" charset="0"/>
              </a:endParaRPr>
            </a:p>
          </p:txBody>
        </p:sp>
        <p:sp>
          <p:nvSpPr>
            <p:cNvPr id="29" name="Rectangle 28"/>
            <p:cNvSpPr/>
            <p:nvPr/>
          </p:nvSpPr>
          <p:spPr>
            <a:xfrm>
              <a:off x="6274343" y="5431665"/>
              <a:ext cx="1159280" cy="453541"/>
            </a:xfrm>
            <a:prstGeom prst="rect">
              <a:avLst/>
            </a:prstGeom>
            <a:noFill/>
            <a:ln w="38100">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rPr>
                <a:t>Attacker Present?</a:t>
              </a:r>
            </a:p>
          </p:txBody>
        </p:sp>
      </p:grpSp>
    </p:spTree>
    <p:extLst>
      <p:ext uri="{BB962C8B-B14F-4D97-AF65-F5344CB8AC3E}">
        <p14:creationId xmlns:p14="http://schemas.microsoft.com/office/powerpoint/2010/main" val="73186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500"/>
                                        <p:tgtEl>
                                          <p:spTgt spid="58"/>
                                        </p:tgtEl>
                                      </p:cBhvr>
                                    </p:animEffect>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1000"/>
                            </p:stCondLst>
                            <p:childTnLst>
                              <p:par>
                                <p:cTn id="54" presetID="53" presetClass="entr" presetSubtype="16"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par>
                                <p:cTn id="63" presetID="26" presetClass="emph" presetSubtype="0" fill="hold" grpId="1" nodeType="withEffect">
                                  <p:stCondLst>
                                    <p:cond delay="750"/>
                                  </p:stCondLst>
                                  <p:childTnLst>
                                    <p:animEffect transition="out" filter="fade">
                                      <p:cBhvr>
                                        <p:cTn id="64" dur="500" tmFilter="0, 0; .2, .5; .8, .5; 1, 0"/>
                                        <p:tgtEl>
                                          <p:spTgt spid="17"/>
                                        </p:tgtEl>
                                      </p:cBhvr>
                                    </p:animEffect>
                                    <p:animScale>
                                      <p:cBhvr>
                                        <p:cTn id="65" dur="250" autoRev="1" fill="hold"/>
                                        <p:tgtEl>
                                          <p:spTgt spid="17"/>
                                        </p:tgtEl>
                                      </p:cBhvr>
                                      <p:by x="105000" y="105000"/>
                                    </p:animScale>
                                  </p:childTnLst>
                                </p:cTn>
                              </p:par>
                            </p:childTnLst>
                          </p:cTn>
                        </p:par>
                        <p:par>
                          <p:cTn id="66" fill="hold">
                            <p:stCondLst>
                              <p:cond delay="2750"/>
                            </p:stCondLst>
                            <p:childTnLst>
                              <p:par>
                                <p:cTn id="67" presetID="26" presetClass="emph" presetSubtype="0" fill="hold" nodeType="after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par>
                                <p:cTn id="70" presetID="26" presetClass="emph" presetSubtype="0" fill="hold" grpId="1" nodeType="withEffect">
                                  <p:stCondLst>
                                    <p:cond delay="0"/>
                                  </p:stCondLst>
                                  <p:childTnLst>
                                    <p:animEffect transition="out" filter="fade">
                                      <p:cBhvr>
                                        <p:cTn id="71" dur="500" tmFilter="0, 0; .2, .5; .8, .5; 1, 0"/>
                                        <p:tgtEl>
                                          <p:spTgt spid="3"/>
                                        </p:tgtEl>
                                      </p:cBhvr>
                                    </p:animEffect>
                                    <p:animScale>
                                      <p:cBhvr>
                                        <p:cTn id="72" dur="250" autoRev="1" fill="hold"/>
                                        <p:tgtEl>
                                          <p:spTgt spid="3"/>
                                        </p:tgtEl>
                                      </p:cBhvr>
                                      <p:by x="105000" y="105000"/>
                                    </p:animScale>
                                  </p:childTnLst>
                                </p:cTn>
                              </p:par>
                            </p:childTnLst>
                          </p:cTn>
                        </p:par>
                        <p:par>
                          <p:cTn id="73" fill="hold">
                            <p:stCondLst>
                              <p:cond delay="3250"/>
                            </p:stCondLst>
                            <p:childTnLst>
                              <p:par>
                                <p:cTn id="74" presetID="26" presetClass="emph" presetSubtype="0" fill="hold" nodeType="afterEffect">
                                  <p:stCondLst>
                                    <p:cond delay="0"/>
                                  </p:stCondLst>
                                  <p:childTnLst>
                                    <p:animEffect transition="out" filter="fade">
                                      <p:cBhvr>
                                        <p:cTn id="75" dur="500" tmFilter="0, 0; .2, .5; .8, .5; 1, 0"/>
                                        <p:tgtEl>
                                          <p:spTgt spid="58"/>
                                        </p:tgtEl>
                                      </p:cBhvr>
                                    </p:animEffect>
                                    <p:animScale>
                                      <p:cBhvr>
                                        <p:cTn id="76" dur="250" autoRev="1" fill="hold"/>
                                        <p:tgtEl>
                                          <p:spTgt spid="58"/>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3750"/>
                            </p:stCondLst>
                            <p:childTnLst>
                              <p:par>
                                <p:cTn id="81" presetID="26" presetClass="emph" presetSubtype="0" fill="hold" nodeType="afterEffect">
                                  <p:stCondLst>
                                    <p:cond delay="0"/>
                                  </p:stCondLst>
                                  <p:childTnLst>
                                    <p:animEffect transition="out" filter="fade">
                                      <p:cBhvr>
                                        <p:cTn id="82" dur="500" tmFilter="0, 0; .2, .5; .8, .5; 1, 0"/>
                                        <p:tgtEl>
                                          <p:spTgt spid="30"/>
                                        </p:tgtEl>
                                      </p:cBhvr>
                                    </p:animEffect>
                                    <p:animScale>
                                      <p:cBhvr>
                                        <p:cTn id="83" dur="250" autoRev="1" fill="hold"/>
                                        <p:tgtEl>
                                          <p:spTgt spid="30"/>
                                        </p:tgtEl>
                                      </p:cBhvr>
                                      <p:by x="105000" y="105000"/>
                                    </p:animScale>
                                  </p:childTnLst>
                                </p:cTn>
                              </p:par>
                            </p:childTnLst>
                          </p:cTn>
                        </p:par>
                        <p:par>
                          <p:cTn id="84" fill="hold">
                            <p:stCondLst>
                              <p:cond delay="4250"/>
                            </p:stCondLst>
                            <p:childTnLst>
                              <p:par>
                                <p:cTn id="85" presetID="22" presetClass="entr" presetSubtype="8"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par>
                          <p:cTn id="88" fill="hold">
                            <p:stCondLst>
                              <p:cond delay="4750"/>
                            </p:stCondLst>
                            <p:childTnLst>
                              <p:par>
                                <p:cTn id="89" presetID="26" presetClass="emph" presetSubtype="0" fill="hold" grpId="2" nodeType="afterEffect">
                                  <p:stCondLst>
                                    <p:cond delay="0"/>
                                  </p:stCondLst>
                                  <p:childTnLst>
                                    <p:animEffect transition="out" filter="fade">
                                      <p:cBhvr>
                                        <p:cTn id="90" dur="500" tmFilter="0, 0; .2, .5; .8, .5; 1, 0"/>
                                        <p:tgtEl>
                                          <p:spTgt spid="3"/>
                                        </p:tgtEl>
                                      </p:cBhvr>
                                    </p:animEffect>
                                    <p:animScale>
                                      <p:cBhvr>
                                        <p:cTn id="91" dur="250" autoRev="1" fill="hold"/>
                                        <p:tgtEl>
                                          <p:spTgt spid="3"/>
                                        </p:tgtEl>
                                      </p:cBhvr>
                                      <p:by x="105000" y="105000"/>
                                    </p:animScale>
                                  </p:childTnLst>
                                </p:cTn>
                              </p:par>
                            </p:childTnLst>
                          </p:cTn>
                        </p:par>
                        <p:par>
                          <p:cTn id="92" fill="hold">
                            <p:stCondLst>
                              <p:cond delay="5250"/>
                            </p:stCondLst>
                            <p:childTnLst>
                              <p:par>
                                <p:cTn id="93" presetID="26" presetClass="emph" presetSubtype="0" fill="hold" nodeType="afterEffect">
                                  <p:stCondLst>
                                    <p:cond delay="0"/>
                                  </p:stCondLst>
                                  <p:childTnLst>
                                    <p:animEffect transition="out" filter="fade">
                                      <p:cBhvr>
                                        <p:cTn id="94" dur="500" tmFilter="0, 0; .2, .5; .8, .5; 1, 0"/>
                                        <p:tgtEl>
                                          <p:spTgt spid="58"/>
                                        </p:tgtEl>
                                      </p:cBhvr>
                                    </p:animEffect>
                                    <p:animScale>
                                      <p:cBhvr>
                                        <p:cTn id="95" dur="250" autoRev="1" fill="hold"/>
                                        <p:tgtEl>
                                          <p:spTgt spid="58"/>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10"/>
                                        </p:tgtEl>
                                      </p:cBhvr>
                                    </p:animEffect>
                                    <p:animScale>
                                      <p:cBhvr>
                                        <p:cTn id="98" dur="250" autoRev="1" fill="hold"/>
                                        <p:tgtEl>
                                          <p:spTgt spid="10"/>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7" grpId="0" animBg="1"/>
      <p:bldP spid="17" grpId="1" animBg="1"/>
      <p:bldP spid="12" grpId="0" animBg="1"/>
      <p:bldP spid="37"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73" y="457201"/>
            <a:ext cx="11018520" cy="553999"/>
          </a:xfrm>
        </p:spPr>
        <p:txBody>
          <a:bodyPr/>
          <a:lstStyle/>
          <a:p>
            <a:pPr lvl="0"/>
            <a:r>
              <a:rPr lang="en-US"/>
              <a:t>Commitment and steady advances on security</a:t>
            </a:r>
          </a:p>
        </p:txBody>
      </p:sp>
      <p:grpSp>
        <p:nvGrpSpPr>
          <p:cNvPr id="15" name="Group 14"/>
          <p:cNvGrpSpPr/>
          <p:nvPr/>
        </p:nvGrpSpPr>
        <p:grpSpPr>
          <a:xfrm>
            <a:off x="6232635" y="1162617"/>
            <a:ext cx="5563335" cy="1138728"/>
            <a:chOff x="5314862" y="1958148"/>
            <a:chExt cx="6525977" cy="1335766"/>
          </a:xfrm>
        </p:grpSpPr>
        <p:pic>
          <p:nvPicPr>
            <p:cNvPr id="8" name="Picture 7"/>
            <p:cNvPicPr>
              <a:picLocks noChangeAspect="1"/>
            </p:cNvPicPr>
            <p:nvPr/>
          </p:nvPicPr>
          <p:blipFill rotWithShape="1">
            <a:blip r:embed="rId3"/>
            <a:srcRect b="31949"/>
            <a:stretch/>
          </p:blipFill>
          <p:spPr>
            <a:xfrm>
              <a:off x="5314862" y="2217613"/>
              <a:ext cx="6156179" cy="1076301"/>
            </a:xfrm>
            <a:prstGeom prst="rect">
              <a:avLst/>
            </a:prstGeom>
            <a:ln>
              <a:noFill/>
            </a:ln>
            <a:effectLst>
              <a:outerShdw blurRad="190500" dist="38100" dir="2700000" algn="tl" rotWithShape="0">
                <a:prstClr val="black">
                  <a:alpha val="25000"/>
                </a:prstClr>
              </a:outerShdw>
            </a:effectLst>
          </p:spPr>
        </p:pic>
        <p:sp>
          <p:nvSpPr>
            <p:cNvPr id="10" name="Rectangle 9"/>
            <p:cNvSpPr/>
            <p:nvPr/>
          </p:nvSpPr>
          <p:spPr>
            <a:xfrm>
              <a:off x="10822285" y="1958148"/>
              <a:ext cx="1018554"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US" sz="2000" b="1">
                  <a:gradFill>
                    <a:gsLst>
                      <a:gs pos="1250">
                        <a:srgbClr val="0D0D0D"/>
                      </a:gs>
                      <a:gs pos="99000">
                        <a:srgbClr val="0D0D0D"/>
                      </a:gs>
                    </a:gsLst>
                    <a:lin ang="5400000" scaled="0"/>
                  </a:gradFill>
                </a:rPr>
                <a:t>2015</a:t>
              </a:r>
            </a:p>
          </p:txBody>
        </p:sp>
      </p:grpSp>
      <p:grpSp>
        <p:nvGrpSpPr>
          <p:cNvPr id="16" name="Group 15"/>
          <p:cNvGrpSpPr/>
          <p:nvPr/>
        </p:nvGrpSpPr>
        <p:grpSpPr>
          <a:xfrm>
            <a:off x="6232636" y="3109669"/>
            <a:ext cx="5563334" cy="1163958"/>
            <a:chOff x="5316957" y="3448429"/>
            <a:chExt cx="6525976" cy="1365361"/>
          </a:xfrm>
        </p:grpSpPr>
        <p:pic>
          <p:nvPicPr>
            <p:cNvPr id="9" name="Picture 8"/>
            <p:cNvPicPr>
              <a:picLocks noChangeAspect="1"/>
            </p:cNvPicPr>
            <p:nvPr/>
          </p:nvPicPr>
          <p:blipFill>
            <a:blip r:embed="rId4"/>
            <a:stretch>
              <a:fillRect/>
            </a:stretch>
          </p:blipFill>
          <p:spPr>
            <a:xfrm>
              <a:off x="5316957" y="3651904"/>
              <a:ext cx="6297137" cy="1161886"/>
            </a:xfrm>
            <a:prstGeom prst="rect">
              <a:avLst/>
            </a:prstGeom>
            <a:ln>
              <a:noFill/>
            </a:ln>
            <a:effectLst>
              <a:outerShdw blurRad="190500" dist="38100" dir="2700000" algn="tl" rotWithShape="0">
                <a:prstClr val="black">
                  <a:alpha val="25000"/>
                </a:prstClr>
              </a:outerShdw>
            </a:effectLst>
          </p:spPr>
        </p:pic>
        <p:sp>
          <p:nvSpPr>
            <p:cNvPr id="12" name="Rectangle 11"/>
            <p:cNvSpPr/>
            <p:nvPr/>
          </p:nvSpPr>
          <p:spPr>
            <a:xfrm>
              <a:off x="10824378" y="3448429"/>
              <a:ext cx="1018555" cy="469342"/>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0D0D0D"/>
                      </a:gs>
                      <a:gs pos="99000">
                        <a:srgbClr val="0D0D0D"/>
                      </a:gs>
                    </a:gsLst>
                    <a:lin ang="5400000" scaled="0"/>
                  </a:gradFill>
                  <a:effectLst/>
                  <a:uLnTx/>
                  <a:uFillTx/>
                  <a:ea typeface="+mn-ea"/>
                  <a:cs typeface="+mn-cs"/>
                </a:rPr>
                <a:t>2016</a:t>
              </a:r>
            </a:p>
          </p:txBody>
        </p:sp>
      </p:grpSp>
      <p:grpSp>
        <p:nvGrpSpPr>
          <p:cNvPr id="19" name="Group 18"/>
          <p:cNvGrpSpPr/>
          <p:nvPr/>
        </p:nvGrpSpPr>
        <p:grpSpPr>
          <a:xfrm>
            <a:off x="6236075" y="5081951"/>
            <a:ext cx="5559895" cy="1224596"/>
            <a:chOff x="5686146" y="5191623"/>
            <a:chExt cx="6148804" cy="1354306"/>
          </a:xfrm>
        </p:grpSpPr>
        <p:pic>
          <p:nvPicPr>
            <p:cNvPr id="14" name="Picture 13"/>
            <p:cNvPicPr>
              <a:picLocks noChangeAspect="1"/>
            </p:cNvPicPr>
            <p:nvPr/>
          </p:nvPicPr>
          <p:blipFill>
            <a:blip r:embed="rId5"/>
            <a:stretch>
              <a:fillRect/>
            </a:stretch>
          </p:blipFill>
          <p:spPr>
            <a:xfrm>
              <a:off x="5686146" y="5334004"/>
              <a:ext cx="5962481" cy="1211925"/>
            </a:xfrm>
            <a:prstGeom prst="rect">
              <a:avLst/>
            </a:prstGeom>
            <a:ln>
              <a:noFill/>
            </a:ln>
            <a:effectLst>
              <a:outerShdw blurRad="190500" dist="38100" dir="2700000" algn="tl" rotWithShape="0">
                <a:prstClr val="black">
                  <a:alpha val="25000"/>
                </a:prstClr>
              </a:outerShdw>
            </a:effectLst>
          </p:spPr>
        </p:pic>
        <p:sp>
          <p:nvSpPr>
            <p:cNvPr id="11" name="Rectangle 10"/>
            <p:cNvSpPr/>
            <p:nvPr/>
          </p:nvSpPr>
          <p:spPr>
            <a:xfrm>
              <a:off x="10874670" y="5191623"/>
              <a:ext cx="960280" cy="442490"/>
            </a:xfrm>
            <a:prstGeom prst="rect">
              <a:avLst/>
            </a:prstGeom>
            <a:ln>
              <a:noFill/>
            </a:ln>
            <a:effectLst>
              <a:outerShdw blurRad="190500" dist="38100" dir="2700000" algn="tl"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r>
                <a:rPr lang="en-US" sz="2000" b="1">
                  <a:gradFill>
                    <a:gsLst>
                      <a:gs pos="1250">
                        <a:srgbClr val="0D0D0D"/>
                      </a:gs>
                      <a:gs pos="99000">
                        <a:srgbClr val="0D0D0D"/>
                      </a:gs>
                    </a:gsLst>
                    <a:lin ang="5400000" scaled="0"/>
                  </a:gradFill>
                </a:rPr>
                <a:t>2017</a:t>
              </a:r>
            </a:p>
          </p:txBody>
        </p:sp>
      </p:grpSp>
      <p:grpSp>
        <p:nvGrpSpPr>
          <p:cNvPr id="3" name="Group 2">
            <a:extLst>
              <a:ext uri="{FF2B5EF4-FFF2-40B4-BE49-F238E27FC236}">
                <a16:creationId xmlns:a16="http://schemas.microsoft.com/office/drawing/2014/main" id="{DBDDC06C-270D-4ABB-B40D-FF2F9CEE581F}"/>
              </a:ext>
            </a:extLst>
          </p:cNvPr>
          <p:cNvGrpSpPr/>
          <p:nvPr/>
        </p:nvGrpSpPr>
        <p:grpSpPr>
          <a:xfrm>
            <a:off x="693836" y="1383808"/>
            <a:ext cx="5223550" cy="3890551"/>
            <a:chOff x="693836" y="1383808"/>
            <a:chExt cx="5223550" cy="3890551"/>
          </a:xfrm>
        </p:grpSpPr>
        <p:sp>
          <p:nvSpPr>
            <p:cNvPr id="7" name="Rectangle 6">
              <a:extLst>
                <a:ext uri="{FF2B5EF4-FFF2-40B4-BE49-F238E27FC236}">
                  <a16:creationId xmlns:a16="http://schemas.microsoft.com/office/drawing/2014/main" id="{150EBA7D-AA0D-45CC-96E0-CE5777617FDD}"/>
                </a:ext>
              </a:extLst>
            </p:cNvPr>
            <p:cNvSpPr/>
            <p:nvPr/>
          </p:nvSpPr>
          <p:spPr bwMode="auto">
            <a:xfrm>
              <a:off x="693836" y="1383808"/>
              <a:ext cx="5223550" cy="3890551"/>
            </a:xfrm>
            <a:prstGeom prst="rect">
              <a:avLst/>
            </a:prstGeom>
            <a:solidFill>
              <a:schemeClr val="bg1"/>
            </a:solidFill>
            <a:ln>
              <a:noFill/>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935420" y="1717900"/>
              <a:ext cx="4687613" cy="1354217"/>
            </a:xfrm>
            <a:prstGeom prst="rect">
              <a:avLst/>
            </a:prstGeom>
          </p:spPr>
          <p:txBody>
            <a:bodyPr wrap="square">
              <a:spAutoFit/>
            </a:bodyPr>
            <a:lstStyle/>
            <a:p>
              <a:pPr marL="115888" marR="0" lvl="0" indent="-115888" algn="l" defTabSz="914400" rtl="0" eaLnBrk="1" fontAlgn="auto" latinLnBrk="0" hangingPunct="1">
                <a:lnSpc>
                  <a:spcPct val="100000"/>
                </a:lnSpc>
                <a:spcBef>
                  <a:spcPts val="0"/>
                </a:spcBef>
                <a:spcAft>
                  <a:spcPts val="1200"/>
                </a:spcAft>
                <a:buClrTx/>
                <a:buSzTx/>
                <a:buFontTx/>
                <a:buNone/>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latin typeface="+mj-lt"/>
                  <a:ea typeface="Calibri" panose="020F0502020204030204" pitchFamily="34" charset="0"/>
                  <a:cs typeface="+mn-cs"/>
                </a:rPr>
                <a:t>“Cybersecurity is like going to the gym. You can’t get better by watching others, you’ve got to get there every day.”</a:t>
              </a:r>
            </a:p>
            <a:p>
              <a:pPr marL="342900" marR="0" lvl="0" indent="-227013"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b="0" u="none" strike="noStrike" kern="1200" cap="none" spc="0" normalizeH="0" baseline="0" noProof="0">
                  <a:ln>
                    <a:noFill/>
                  </a:ln>
                  <a:gradFill>
                    <a:gsLst>
                      <a:gs pos="1250">
                        <a:srgbClr val="0D0D0D"/>
                      </a:gs>
                      <a:gs pos="99000">
                        <a:srgbClr val="0D0D0D"/>
                      </a:gs>
                    </a:gsLst>
                    <a:lin ang="5400000" scaled="0"/>
                  </a:gradFill>
                  <a:effectLst/>
                  <a:uLnTx/>
                  <a:uFillTx/>
                  <a:ea typeface="Times New Roman" panose="02020603050405020304" pitchFamily="18" charset="0"/>
                  <a:cs typeface="+mn-cs"/>
                </a:rPr>
                <a:t>Satya Nadella </a:t>
              </a:r>
            </a:p>
          </p:txBody>
        </p:sp>
        <p:pic>
          <p:nvPicPr>
            <p:cNvPr id="18" name="Picture 17"/>
            <p:cNvPicPr>
              <a:picLocks noChangeAspect="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a:xfrm>
              <a:off x="3668110" y="2879669"/>
              <a:ext cx="2141478" cy="2394690"/>
            </a:xfrm>
            <a:prstGeom prst="rect">
              <a:avLst/>
            </a:prstGeom>
            <a:noFill/>
            <a:ln>
              <a:noFill/>
            </a:ln>
          </p:spPr>
        </p:pic>
      </p:grpSp>
      <p:pic>
        <p:nvPicPr>
          <p:cNvPr id="5" name="Picture 4"/>
          <p:cNvPicPr>
            <a:picLocks noChangeAspect="1"/>
          </p:cNvPicPr>
          <p:nvPr/>
        </p:nvPicPr>
        <p:blipFill rotWithShape="1">
          <a:blip r:embed="rId7"/>
          <a:srcRect b="78852"/>
          <a:stretch/>
        </p:blipFill>
        <p:spPr>
          <a:xfrm>
            <a:off x="693836" y="5424592"/>
            <a:ext cx="5223550" cy="881955"/>
          </a:xfrm>
          <a:prstGeom prst="rect">
            <a:avLst/>
          </a:prstGeom>
          <a:ln>
            <a:noFill/>
          </a:ln>
          <a:effectLst>
            <a:outerShdw blurRad="190500" dist="38100" dir="2700000" algn="tl" rotWithShape="0">
              <a:prstClr val="black">
                <a:alpha val="25000"/>
              </a:prstClr>
            </a:outerShdw>
          </a:effectLst>
        </p:spPr>
      </p:pic>
    </p:spTree>
    <p:extLst>
      <p:ext uri="{BB962C8B-B14F-4D97-AF65-F5344CB8AC3E}">
        <p14:creationId xmlns:p14="http://schemas.microsoft.com/office/powerpoint/2010/main" val="137299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ppt_x"/>
                                          </p:val>
                                        </p:tav>
                                        <p:tav tm="100000">
                                          <p:val>
                                            <p:strVal val="#ppt_x"/>
                                          </p:val>
                                        </p:tav>
                                      </p:tavLst>
                                    </p:anim>
                                    <p:anim calcmode="lin" valueType="num">
                                      <p:cBhvr additive="base">
                                        <p:cTn id="24" dur="75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8423124" y="3413677"/>
            <a:ext cx="3370040" cy="705941"/>
            <a:chOff x="8934774" y="2949999"/>
            <a:chExt cx="3370518" cy="706041"/>
          </a:xfrm>
        </p:grpSpPr>
        <p:sp>
          <p:nvSpPr>
            <p:cNvPr id="457" name="Oval 456"/>
            <p:cNvSpPr>
              <a:spLocks noChangeAspect="1"/>
            </p:cNvSpPr>
            <p:nvPr/>
          </p:nvSpPr>
          <p:spPr>
            <a:xfrm>
              <a:off x="9511929" y="3019937"/>
              <a:ext cx="365661"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algn="ctr" defTabSz="913958">
                <a:defRPr/>
              </a:pPr>
              <a:r>
                <a:rPr lang="en-US" sz="1400" b="1" kern="0">
                  <a:solidFill>
                    <a:prstClr val="white"/>
                  </a:solidFill>
                  <a:cs typeface="Segoe UI" panose="020B0502040204020203" pitchFamily="34" charset="0"/>
                </a:rPr>
                <a:t>3</a:t>
              </a:r>
            </a:p>
          </p:txBody>
        </p:sp>
        <p:sp>
          <p:nvSpPr>
            <p:cNvPr id="459" name="TextBox 458"/>
            <p:cNvSpPr txBox="1"/>
            <p:nvPr/>
          </p:nvSpPr>
          <p:spPr>
            <a:xfrm>
              <a:off x="9864652" y="3040400"/>
              <a:ext cx="2440640" cy="615640"/>
            </a:xfrm>
            <a:prstGeom prst="rect">
              <a:avLst/>
            </a:prstGeom>
            <a:noFill/>
          </p:spPr>
          <p:txBody>
            <a:bodyPr wrap="square" lIns="91398" tIns="0" rIns="91398" bIns="0" rtlCol="0" anchor="ctr" anchorCtr="0">
              <a:spAutoFit/>
            </a:bodyPr>
            <a:lstStyle/>
            <a:p>
              <a:pPr marR="0" lvl="0" indent="0" defTabSz="914225" fontAlgn="auto">
                <a:lnSpc>
                  <a:spcPct val="100000"/>
                </a:lnSpc>
                <a:spcBef>
                  <a:spcPts val="0"/>
                </a:spcBef>
                <a:spcAft>
                  <a:spcPts val="0"/>
                </a:spcAft>
                <a:buClrTx/>
                <a:buSzTx/>
                <a:buFontTx/>
                <a:buNone/>
                <a:tabLst/>
                <a:defRPr/>
              </a:pPr>
              <a:r>
                <a:rPr lang="en-US" sz="1600" b="1" kern="0">
                  <a:gradFill>
                    <a:gsLst>
                      <a:gs pos="1250">
                        <a:srgbClr val="E81123"/>
                      </a:gs>
                      <a:gs pos="100000">
                        <a:srgbClr val="E81123"/>
                      </a:gs>
                    </a:gsLst>
                    <a:lin ang="5400000" scaled="0"/>
                  </a:gradFill>
                  <a:cs typeface="Segoe UI" panose="020B0502040204020203" pitchFamily="34" charset="0"/>
                </a:rPr>
                <a:t>Access Data</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0">
                        <a:schemeClr val="tx1"/>
                      </a:gs>
                      <a:gs pos="100000">
                        <a:schemeClr val="tx2"/>
                      </a:gs>
                    </a:gsLst>
                    <a:lin ang="5400000" scaled="0"/>
                  </a:gradFill>
                  <a:effectLst/>
                  <a:uLnTx/>
                  <a:uFillTx/>
                  <a:ea typeface="+mn-ea"/>
                  <a:cs typeface="Segoe UI" panose="020B0502040204020203" pitchFamily="34" charset="0"/>
                </a:rPr>
                <a:t>Threat Actors exfiltrate PII and other sensitive business data</a:t>
              </a:r>
            </a:p>
          </p:txBody>
        </p:sp>
        <p:grpSp>
          <p:nvGrpSpPr>
            <p:cNvPr id="464" name="Group 463"/>
            <p:cNvGrpSpPr/>
            <p:nvPr/>
          </p:nvGrpSpPr>
          <p:grpSpPr>
            <a:xfrm>
              <a:off x="8934774" y="2949999"/>
              <a:ext cx="500689" cy="500617"/>
              <a:chOff x="1552404" y="3310416"/>
              <a:chExt cx="743447" cy="743447"/>
            </a:xfrm>
          </p:grpSpPr>
          <p:sp>
            <p:nvSpPr>
              <p:cNvPr id="468" name="Oval 467"/>
              <p:cNvSpPr/>
              <p:nvPr/>
            </p:nvSpPr>
            <p:spPr>
              <a:xfrm>
                <a:off x="1576331" y="3334509"/>
                <a:ext cx="700197"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8"/>
                <a:endParaRPr lang="en-US" sz="1765" kern="0">
                  <a:solidFill>
                    <a:prstClr val="white"/>
                  </a:solidFill>
                  <a:cs typeface="Segoe UI" panose="020B0502040204020203" pitchFamily="34" charset="0"/>
                </a:endParaRPr>
              </a:p>
            </p:txBody>
          </p:sp>
          <p:grpSp>
            <p:nvGrpSpPr>
              <p:cNvPr id="469" name="Group 468"/>
              <p:cNvGrpSpPr/>
              <p:nvPr/>
            </p:nvGrpSpPr>
            <p:grpSpPr>
              <a:xfrm>
                <a:off x="1552404" y="3310416"/>
                <a:ext cx="743447" cy="743447"/>
                <a:chOff x="1552404" y="3310416"/>
                <a:chExt cx="743447" cy="743447"/>
              </a:xfrm>
            </p:grpSpPr>
            <p:sp>
              <p:nvSpPr>
                <p:cNvPr id="470" name="Donut 502"/>
                <p:cNvSpPr/>
                <p:nvPr/>
              </p:nvSpPr>
              <p:spPr>
                <a:xfrm>
                  <a:off x="1552404"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1" name="Freeform 503"/>
                <p:cNvSpPr>
                  <a:spLocks noChangeAspect="1"/>
                </p:cNvSpPr>
                <p:nvPr/>
              </p:nvSpPr>
              <p:spPr bwMode="black">
                <a:xfrm>
                  <a:off x="1699486" y="3491075"/>
                  <a:ext cx="367680" cy="23748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0" rIns="179211" bIns="0"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ea typeface="Segoe UI" panose="020B0502040204020203" pitchFamily="34" charset="0"/>
                    <a:cs typeface="Segoe UI" panose="020B0502040204020203" pitchFamily="34" charset="0"/>
                  </a:endParaRPr>
                </a:p>
              </p:txBody>
            </p:sp>
            <p:sp>
              <p:nvSpPr>
                <p:cNvPr id="472" name="Freeform 140"/>
                <p:cNvSpPr>
                  <a:spLocks noEditPoints="1"/>
                </p:cNvSpPr>
                <p:nvPr/>
              </p:nvSpPr>
              <p:spPr bwMode="auto">
                <a:xfrm>
                  <a:off x="1762001" y="3767275"/>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3" name="Freeform 141"/>
                <p:cNvSpPr>
                  <a:spLocks/>
                </p:cNvSpPr>
                <p:nvPr/>
              </p:nvSpPr>
              <p:spPr bwMode="auto">
                <a:xfrm>
                  <a:off x="1823189"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4" name="Freeform 142"/>
                <p:cNvSpPr>
                  <a:spLocks noEditPoints="1"/>
                </p:cNvSpPr>
                <p:nvPr/>
              </p:nvSpPr>
              <p:spPr bwMode="auto">
                <a:xfrm>
                  <a:off x="1870173" y="3767275"/>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5" name="Freeform 143"/>
                <p:cNvSpPr>
                  <a:spLocks/>
                </p:cNvSpPr>
                <p:nvPr/>
              </p:nvSpPr>
              <p:spPr bwMode="auto">
                <a:xfrm>
                  <a:off x="1931361"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6" name="Freeform 144"/>
                <p:cNvSpPr>
                  <a:spLocks noEditPoints="1"/>
                </p:cNvSpPr>
                <p:nvPr/>
              </p:nvSpPr>
              <p:spPr bwMode="auto">
                <a:xfrm>
                  <a:off x="1977252" y="3767275"/>
                  <a:ext cx="46984" cy="69930"/>
                </a:xfrm>
                <a:custGeom>
                  <a:avLst/>
                  <a:gdLst>
                    <a:gd name="T0" fmla="*/ 42 w 86"/>
                    <a:gd name="T1" fmla="*/ 13 h 128"/>
                    <a:gd name="T2" fmla="*/ 33 w 86"/>
                    <a:gd name="T3" fmla="*/ 15 h 128"/>
                    <a:gd name="T4" fmla="*/ 25 w 86"/>
                    <a:gd name="T5" fmla="*/ 26 h 128"/>
                    <a:gd name="T6" fmla="*/ 20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2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7" y="64"/>
                      </a:lnTo>
                      <a:lnTo>
                        <a:pt x="19" y="86"/>
                      </a:lnTo>
                      <a:lnTo>
                        <a:pt x="24" y="102"/>
                      </a:lnTo>
                      <a:lnTo>
                        <a:pt x="32" y="113"/>
                      </a:lnTo>
                      <a:lnTo>
                        <a:pt x="42" y="115"/>
                      </a:lnTo>
                      <a:lnTo>
                        <a:pt x="52" y="113"/>
                      </a:lnTo>
                      <a:lnTo>
                        <a:pt x="59" y="106"/>
                      </a:lnTo>
                      <a:lnTo>
                        <a:pt x="65" y="96"/>
                      </a:lnTo>
                      <a:lnTo>
                        <a:pt x="67" y="81"/>
                      </a:lnTo>
                      <a:lnTo>
                        <a:pt x="69" y="64"/>
                      </a:lnTo>
                      <a:lnTo>
                        <a:pt x="67" y="47"/>
                      </a:lnTo>
                      <a:lnTo>
                        <a:pt x="65" y="32"/>
                      </a:lnTo>
                      <a:lnTo>
                        <a:pt x="59"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7" name="Freeform 145"/>
                <p:cNvSpPr>
                  <a:spLocks/>
                </p:cNvSpPr>
                <p:nvPr/>
              </p:nvSpPr>
              <p:spPr bwMode="auto">
                <a:xfrm>
                  <a:off x="2038440"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3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3"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8" name="Freeform 146"/>
                <p:cNvSpPr>
                  <a:spLocks noEditPoints="1"/>
                </p:cNvSpPr>
                <p:nvPr/>
              </p:nvSpPr>
              <p:spPr bwMode="auto">
                <a:xfrm>
                  <a:off x="2085424" y="3767275"/>
                  <a:ext cx="45891" cy="69930"/>
                </a:xfrm>
                <a:custGeom>
                  <a:avLst/>
                  <a:gdLst>
                    <a:gd name="T0" fmla="*/ 42 w 86"/>
                    <a:gd name="T1" fmla="*/ 13 h 128"/>
                    <a:gd name="T2" fmla="*/ 33 w 86"/>
                    <a:gd name="T3" fmla="*/ 15 h 128"/>
                    <a:gd name="T4" fmla="*/ 25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19" y="42"/>
                      </a:lnTo>
                      <a:lnTo>
                        <a:pt x="17" y="64"/>
                      </a:lnTo>
                      <a:lnTo>
                        <a:pt x="19" y="86"/>
                      </a:lnTo>
                      <a:lnTo>
                        <a:pt x="24" y="102"/>
                      </a:lnTo>
                      <a:lnTo>
                        <a:pt x="32" y="113"/>
                      </a:lnTo>
                      <a:lnTo>
                        <a:pt x="42" y="115"/>
                      </a:lnTo>
                      <a:lnTo>
                        <a:pt x="51" y="113"/>
                      </a:lnTo>
                      <a:lnTo>
                        <a:pt x="59" y="106"/>
                      </a:lnTo>
                      <a:lnTo>
                        <a:pt x="65" y="96"/>
                      </a:lnTo>
                      <a:lnTo>
                        <a:pt x="67" y="81"/>
                      </a:lnTo>
                      <a:lnTo>
                        <a:pt x="69"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9" name="Freeform 147"/>
                <p:cNvSpPr>
                  <a:spLocks/>
                </p:cNvSpPr>
                <p:nvPr/>
              </p:nvSpPr>
              <p:spPr bwMode="auto">
                <a:xfrm>
                  <a:off x="2145519" y="3768368"/>
                  <a:ext cx="22946" cy="67744"/>
                </a:xfrm>
                <a:custGeom>
                  <a:avLst/>
                  <a:gdLst>
                    <a:gd name="T0" fmla="*/ 27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2 w 42"/>
                    <a:gd name="T13" fmla="*/ 26 h 124"/>
                    <a:gd name="T14" fmla="*/ 0 w 42"/>
                    <a:gd name="T15" fmla="*/ 15 h 124"/>
                    <a:gd name="T16" fmla="*/ 27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7" y="0"/>
                      </a:moveTo>
                      <a:lnTo>
                        <a:pt x="42" y="0"/>
                      </a:lnTo>
                      <a:lnTo>
                        <a:pt x="42" y="124"/>
                      </a:lnTo>
                      <a:lnTo>
                        <a:pt x="25" y="124"/>
                      </a:lnTo>
                      <a:lnTo>
                        <a:pt x="25" y="15"/>
                      </a:lnTo>
                      <a:lnTo>
                        <a:pt x="25" y="15"/>
                      </a:lnTo>
                      <a:lnTo>
                        <a:pt x="2" y="26"/>
                      </a:lnTo>
                      <a:lnTo>
                        <a:pt x="0" y="15"/>
                      </a:lnTo>
                      <a:lnTo>
                        <a:pt x="27"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0" name="Freeform 148"/>
                <p:cNvSpPr>
                  <a:spLocks noEditPoints="1"/>
                </p:cNvSpPr>
                <p:nvPr/>
              </p:nvSpPr>
              <p:spPr bwMode="auto">
                <a:xfrm>
                  <a:off x="2192503" y="3767275"/>
                  <a:ext cx="46984" cy="69930"/>
                </a:xfrm>
                <a:custGeom>
                  <a:avLst/>
                  <a:gdLst>
                    <a:gd name="T0" fmla="*/ 42 w 86"/>
                    <a:gd name="T1" fmla="*/ 13 h 128"/>
                    <a:gd name="T2" fmla="*/ 33 w 86"/>
                    <a:gd name="T3" fmla="*/ 15 h 128"/>
                    <a:gd name="T4" fmla="*/ 24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3 w 86"/>
                    <a:gd name="T23" fmla="*/ 96 h 128"/>
                    <a:gd name="T24" fmla="*/ 67 w 86"/>
                    <a:gd name="T25" fmla="*/ 81 h 128"/>
                    <a:gd name="T26" fmla="*/ 68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8 w 86"/>
                    <a:gd name="T55" fmla="*/ 118 h 128"/>
                    <a:gd name="T56" fmla="*/ 57 w 86"/>
                    <a:gd name="T57" fmla="*/ 126 h 128"/>
                    <a:gd name="T58" fmla="*/ 42 w 86"/>
                    <a:gd name="T59" fmla="*/ 128 h 128"/>
                    <a:gd name="T60" fmla="*/ 28 w 86"/>
                    <a:gd name="T61" fmla="*/ 126 h 128"/>
                    <a:gd name="T62" fmla="*/ 16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4" y="26"/>
                      </a:lnTo>
                      <a:lnTo>
                        <a:pt x="19" y="42"/>
                      </a:lnTo>
                      <a:lnTo>
                        <a:pt x="17" y="64"/>
                      </a:lnTo>
                      <a:lnTo>
                        <a:pt x="19" y="86"/>
                      </a:lnTo>
                      <a:lnTo>
                        <a:pt x="24" y="102"/>
                      </a:lnTo>
                      <a:lnTo>
                        <a:pt x="32" y="113"/>
                      </a:lnTo>
                      <a:lnTo>
                        <a:pt x="42" y="115"/>
                      </a:lnTo>
                      <a:lnTo>
                        <a:pt x="51" y="113"/>
                      </a:lnTo>
                      <a:lnTo>
                        <a:pt x="59" y="106"/>
                      </a:lnTo>
                      <a:lnTo>
                        <a:pt x="63" y="96"/>
                      </a:lnTo>
                      <a:lnTo>
                        <a:pt x="67" y="81"/>
                      </a:lnTo>
                      <a:lnTo>
                        <a:pt x="68"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8" y="118"/>
                      </a:lnTo>
                      <a:lnTo>
                        <a:pt x="57" y="126"/>
                      </a:lnTo>
                      <a:lnTo>
                        <a:pt x="42" y="128"/>
                      </a:lnTo>
                      <a:lnTo>
                        <a:pt x="28" y="126"/>
                      </a:lnTo>
                      <a:lnTo>
                        <a:pt x="16"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1" name="Freeform 183"/>
                <p:cNvSpPr>
                  <a:spLocks noEditPoints="1"/>
                </p:cNvSpPr>
                <p:nvPr/>
              </p:nvSpPr>
              <p:spPr bwMode="auto">
                <a:xfrm>
                  <a:off x="1876313" y="3878641"/>
                  <a:ext cx="46984" cy="69930"/>
                </a:xfrm>
                <a:custGeom>
                  <a:avLst/>
                  <a:gdLst>
                    <a:gd name="T0" fmla="*/ 43 w 85"/>
                    <a:gd name="T1" fmla="*/ 13 h 129"/>
                    <a:gd name="T2" fmla="*/ 32 w 85"/>
                    <a:gd name="T3" fmla="*/ 17 h 129"/>
                    <a:gd name="T4" fmla="*/ 25 w 85"/>
                    <a:gd name="T5" fmla="*/ 26 h 129"/>
                    <a:gd name="T6" fmla="*/ 19 w 85"/>
                    <a:gd name="T7" fmla="*/ 43 h 129"/>
                    <a:gd name="T8" fmla="*/ 17 w 85"/>
                    <a:gd name="T9" fmla="*/ 65 h 129"/>
                    <a:gd name="T10" fmla="*/ 19 w 85"/>
                    <a:gd name="T11" fmla="*/ 86 h 129"/>
                    <a:gd name="T12" fmla="*/ 25 w 85"/>
                    <a:gd name="T13" fmla="*/ 102 h 129"/>
                    <a:gd name="T14" fmla="*/ 32 w 85"/>
                    <a:gd name="T15" fmla="*/ 113 h 129"/>
                    <a:gd name="T16" fmla="*/ 43 w 85"/>
                    <a:gd name="T17" fmla="*/ 117 h 129"/>
                    <a:gd name="T18" fmla="*/ 52 w 85"/>
                    <a:gd name="T19" fmla="*/ 114 h 129"/>
                    <a:gd name="T20" fmla="*/ 59 w 85"/>
                    <a:gd name="T21" fmla="*/ 107 h 129"/>
                    <a:gd name="T22" fmla="*/ 64 w 85"/>
                    <a:gd name="T23" fmla="*/ 96 h 129"/>
                    <a:gd name="T24" fmla="*/ 67 w 85"/>
                    <a:gd name="T25" fmla="*/ 81 h 129"/>
                    <a:gd name="T26" fmla="*/ 68 w 85"/>
                    <a:gd name="T27" fmla="*/ 64 h 129"/>
                    <a:gd name="T28" fmla="*/ 67 w 85"/>
                    <a:gd name="T29" fmla="*/ 47 h 129"/>
                    <a:gd name="T30" fmla="*/ 64 w 85"/>
                    <a:gd name="T31" fmla="*/ 33 h 129"/>
                    <a:gd name="T32" fmla="*/ 59 w 85"/>
                    <a:gd name="T33" fmla="*/ 22 h 129"/>
                    <a:gd name="T34" fmla="*/ 52 w 85"/>
                    <a:gd name="T35" fmla="*/ 15 h 129"/>
                    <a:gd name="T36" fmla="*/ 43 w 85"/>
                    <a:gd name="T37" fmla="*/ 13 h 129"/>
                    <a:gd name="T38" fmla="*/ 43 w 85"/>
                    <a:gd name="T39" fmla="*/ 0 h 129"/>
                    <a:gd name="T40" fmla="*/ 57 w 85"/>
                    <a:gd name="T41" fmla="*/ 2 h 129"/>
                    <a:gd name="T42" fmla="*/ 69 w 85"/>
                    <a:gd name="T43" fmla="*/ 10 h 129"/>
                    <a:gd name="T44" fmla="*/ 78 w 85"/>
                    <a:gd name="T45" fmla="*/ 23 h 129"/>
                    <a:gd name="T46" fmla="*/ 82 w 85"/>
                    <a:gd name="T47" fmla="*/ 42 h 129"/>
                    <a:gd name="T48" fmla="*/ 85 w 85"/>
                    <a:gd name="T49" fmla="*/ 63 h 129"/>
                    <a:gd name="T50" fmla="*/ 82 w 85"/>
                    <a:gd name="T51" fmla="*/ 86 h 129"/>
                    <a:gd name="T52" fmla="*/ 77 w 85"/>
                    <a:gd name="T53" fmla="*/ 105 h 129"/>
                    <a:gd name="T54" fmla="*/ 68 w 85"/>
                    <a:gd name="T55" fmla="*/ 118 h 129"/>
                    <a:gd name="T56" fmla="*/ 56 w 85"/>
                    <a:gd name="T57" fmla="*/ 126 h 129"/>
                    <a:gd name="T58" fmla="*/ 42 w 85"/>
                    <a:gd name="T59" fmla="*/ 129 h 129"/>
                    <a:gd name="T60" fmla="*/ 27 w 85"/>
                    <a:gd name="T61" fmla="*/ 126 h 129"/>
                    <a:gd name="T62" fmla="*/ 17 w 85"/>
                    <a:gd name="T63" fmla="*/ 118 h 129"/>
                    <a:gd name="T64" fmla="*/ 7 w 85"/>
                    <a:gd name="T65" fmla="*/ 105 h 129"/>
                    <a:gd name="T66" fmla="*/ 2 w 85"/>
                    <a:gd name="T67" fmla="*/ 88 h 129"/>
                    <a:gd name="T68" fmla="*/ 0 w 85"/>
                    <a:gd name="T69" fmla="*/ 65 h 129"/>
                    <a:gd name="T70" fmla="*/ 2 w 85"/>
                    <a:gd name="T71" fmla="*/ 42 h 129"/>
                    <a:gd name="T72" fmla="*/ 7 w 85"/>
                    <a:gd name="T73" fmla="*/ 23 h 129"/>
                    <a:gd name="T74" fmla="*/ 17 w 85"/>
                    <a:gd name="T75" fmla="*/ 10 h 129"/>
                    <a:gd name="T76" fmla="*/ 30 w 85"/>
                    <a:gd name="T77" fmla="*/ 2 h 129"/>
                    <a:gd name="T78" fmla="*/ 43 w 85"/>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9">
                      <a:moveTo>
                        <a:pt x="43" y="13"/>
                      </a:moveTo>
                      <a:lnTo>
                        <a:pt x="32" y="17"/>
                      </a:lnTo>
                      <a:lnTo>
                        <a:pt x="25" y="26"/>
                      </a:lnTo>
                      <a:lnTo>
                        <a:pt x="19" y="43"/>
                      </a:lnTo>
                      <a:lnTo>
                        <a:pt x="17" y="65"/>
                      </a:lnTo>
                      <a:lnTo>
                        <a:pt x="19" y="86"/>
                      </a:lnTo>
                      <a:lnTo>
                        <a:pt x="25" y="102"/>
                      </a:lnTo>
                      <a:lnTo>
                        <a:pt x="32" y="113"/>
                      </a:lnTo>
                      <a:lnTo>
                        <a:pt x="43" y="117"/>
                      </a:lnTo>
                      <a:lnTo>
                        <a:pt x="52" y="114"/>
                      </a:lnTo>
                      <a:lnTo>
                        <a:pt x="59" y="107"/>
                      </a:lnTo>
                      <a:lnTo>
                        <a:pt x="64" y="96"/>
                      </a:lnTo>
                      <a:lnTo>
                        <a:pt x="67" y="81"/>
                      </a:lnTo>
                      <a:lnTo>
                        <a:pt x="68" y="64"/>
                      </a:lnTo>
                      <a:lnTo>
                        <a:pt x="67" y="47"/>
                      </a:lnTo>
                      <a:lnTo>
                        <a:pt x="64" y="33"/>
                      </a:lnTo>
                      <a:lnTo>
                        <a:pt x="59" y="22"/>
                      </a:lnTo>
                      <a:lnTo>
                        <a:pt x="52" y="15"/>
                      </a:lnTo>
                      <a:lnTo>
                        <a:pt x="43" y="13"/>
                      </a:lnTo>
                      <a:close/>
                      <a:moveTo>
                        <a:pt x="43" y="0"/>
                      </a:moveTo>
                      <a:lnTo>
                        <a:pt x="57" y="2"/>
                      </a:lnTo>
                      <a:lnTo>
                        <a:pt x="69" y="10"/>
                      </a:lnTo>
                      <a:lnTo>
                        <a:pt x="78" y="23"/>
                      </a:lnTo>
                      <a:lnTo>
                        <a:pt x="82" y="42"/>
                      </a:lnTo>
                      <a:lnTo>
                        <a:pt x="85" y="63"/>
                      </a:lnTo>
                      <a:lnTo>
                        <a:pt x="82" y="86"/>
                      </a:lnTo>
                      <a:lnTo>
                        <a:pt x="77" y="105"/>
                      </a:lnTo>
                      <a:lnTo>
                        <a:pt x="68" y="118"/>
                      </a:lnTo>
                      <a:lnTo>
                        <a:pt x="56" y="126"/>
                      </a:lnTo>
                      <a:lnTo>
                        <a:pt x="42" y="129"/>
                      </a:lnTo>
                      <a:lnTo>
                        <a:pt x="27" y="126"/>
                      </a:lnTo>
                      <a:lnTo>
                        <a:pt x="17" y="118"/>
                      </a:lnTo>
                      <a:lnTo>
                        <a:pt x="7" y="105"/>
                      </a:lnTo>
                      <a:lnTo>
                        <a:pt x="2" y="88"/>
                      </a:lnTo>
                      <a:lnTo>
                        <a:pt x="0" y="65"/>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2" name="Freeform 184"/>
                <p:cNvSpPr>
                  <a:spLocks/>
                </p:cNvSpPr>
                <p:nvPr/>
              </p:nvSpPr>
              <p:spPr bwMode="auto">
                <a:xfrm>
                  <a:off x="1937501"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3" name="Freeform 185"/>
                <p:cNvSpPr>
                  <a:spLocks noEditPoints="1"/>
                </p:cNvSpPr>
                <p:nvPr/>
              </p:nvSpPr>
              <p:spPr bwMode="auto">
                <a:xfrm>
                  <a:off x="1984485" y="3878641"/>
                  <a:ext cx="45891" cy="69930"/>
                </a:xfrm>
                <a:custGeom>
                  <a:avLst/>
                  <a:gdLst>
                    <a:gd name="T0" fmla="*/ 42 w 86"/>
                    <a:gd name="T1" fmla="*/ 13 h 129"/>
                    <a:gd name="T2" fmla="*/ 33 w 86"/>
                    <a:gd name="T3" fmla="*/ 17 h 129"/>
                    <a:gd name="T4" fmla="*/ 25 w 86"/>
                    <a:gd name="T5" fmla="*/ 26 h 129"/>
                    <a:gd name="T6" fmla="*/ 20 w 86"/>
                    <a:gd name="T7" fmla="*/ 43 h 129"/>
                    <a:gd name="T8" fmla="*/ 18 w 86"/>
                    <a:gd name="T9" fmla="*/ 65 h 129"/>
                    <a:gd name="T10" fmla="*/ 20 w 86"/>
                    <a:gd name="T11" fmla="*/ 86 h 129"/>
                    <a:gd name="T12" fmla="*/ 24 w 86"/>
                    <a:gd name="T13" fmla="*/ 102 h 129"/>
                    <a:gd name="T14" fmla="*/ 33 w 86"/>
                    <a:gd name="T15" fmla="*/ 113 h 129"/>
                    <a:gd name="T16" fmla="*/ 42 w 86"/>
                    <a:gd name="T17" fmla="*/ 117 h 129"/>
                    <a:gd name="T18" fmla="*/ 52 w 86"/>
                    <a:gd name="T19" fmla="*/ 114 h 129"/>
                    <a:gd name="T20" fmla="*/ 60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60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8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8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8" y="65"/>
                      </a:lnTo>
                      <a:lnTo>
                        <a:pt x="20" y="86"/>
                      </a:lnTo>
                      <a:lnTo>
                        <a:pt x="24" y="102"/>
                      </a:lnTo>
                      <a:lnTo>
                        <a:pt x="33" y="113"/>
                      </a:lnTo>
                      <a:lnTo>
                        <a:pt x="42" y="117"/>
                      </a:lnTo>
                      <a:lnTo>
                        <a:pt x="52" y="114"/>
                      </a:lnTo>
                      <a:lnTo>
                        <a:pt x="60" y="107"/>
                      </a:lnTo>
                      <a:lnTo>
                        <a:pt x="65" y="96"/>
                      </a:lnTo>
                      <a:lnTo>
                        <a:pt x="67" y="81"/>
                      </a:lnTo>
                      <a:lnTo>
                        <a:pt x="69" y="64"/>
                      </a:lnTo>
                      <a:lnTo>
                        <a:pt x="67" y="47"/>
                      </a:lnTo>
                      <a:lnTo>
                        <a:pt x="65" y="33"/>
                      </a:lnTo>
                      <a:lnTo>
                        <a:pt x="60"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8" y="118"/>
                      </a:lnTo>
                      <a:lnTo>
                        <a:pt x="8" y="105"/>
                      </a:lnTo>
                      <a:lnTo>
                        <a:pt x="3" y="88"/>
                      </a:lnTo>
                      <a:lnTo>
                        <a:pt x="0" y="65"/>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4" name="Freeform 186"/>
                <p:cNvSpPr>
                  <a:spLocks/>
                </p:cNvSpPr>
                <p:nvPr/>
              </p:nvSpPr>
              <p:spPr bwMode="auto">
                <a:xfrm>
                  <a:off x="2045673"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5" name="Freeform 187"/>
                <p:cNvSpPr>
                  <a:spLocks noEditPoints="1"/>
                </p:cNvSpPr>
                <p:nvPr/>
              </p:nvSpPr>
              <p:spPr bwMode="auto">
                <a:xfrm>
                  <a:off x="2091564" y="3878641"/>
                  <a:ext cx="46984" cy="69930"/>
                </a:xfrm>
                <a:custGeom>
                  <a:avLst/>
                  <a:gdLst>
                    <a:gd name="T0" fmla="*/ 42 w 86"/>
                    <a:gd name="T1" fmla="*/ 13 h 129"/>
                    <a:gd name="T2" fmla="*/ 33 w 86"/>
                    <a:gd name="T3" fmla="*/ 17 h 129"/>
                    <a:gd name="T4" fmla="*/ 25 w 86"/>
                    <a:gd name="T5" fmla="*/ 26 h 129"/>
                    <a:gd name="T6" fmla="*/ 20 w 86"/>
                    <a:gd name="T7" fmla="*/ 43 h 129"/>
                    <a:gd name="T8" fmla="*/ 17 w 86"/>
                    <a:gd name="T9" fmla="*/ 65 h 129"/>
                    <a:gd name="T10" fmla="*/ 19 w 86"/>
                    <a:gd name="T11" fmla="*/ 86 h 129"/>
                    <a:gd name="T12" fmla="*/ 24 w 86"/>
                    <a:gd name="T13" fmla="*/ 102 h 129"/>
                    <a:gd name="T14" fmla="*/ 32 w 86"/>
                    <a:gd name="T15" fmla="*/ 113 h 129"/>
                    <a:gd name="T16" fmla="*/ 42 w 86"/>
                    <a:gd name="T17" fmla="*/ 117 h 129"/>
                    <a:gd name="T18" fmla="*/ 52 w 86"/>
                    <a:gd name="T19" fmla="*/ 114 h 129"/>
                    <a:gd name="T20" fmla="*/ 59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59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7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7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7" y="65"/>
                      </a:lnTo>
                      <a:lnTo>
                        <a:pt x="19" y="86"/>
                      </a:lnTo>
                      <a:lnTo>
                        <a:pt x="24" y="102"/>
                      </a:lnTo>
                      <a:lnTo>
                        <a:pt x="32" y="113"/>
                      </a:lnTo>
                      <a:lnTo>
                        <a:pt x="42" y="117"/>
                      </a:lnTo>
                      <a:lnTo>
                        <a:pt x="52" y="114"/>
                      </a:lnTo>
                      <a:lnTo>
                        <a:pt x="59" y="107"/>
                      </a:lnTo>
                      <a:lnTo>
                        <a:pt x="65" y="96"/>
                      </a:lnTo>
                      <a:lnTo>
                        <a:pt x="67" y="81"/>
                      </a:lnTo>
                      <a:lnTo>
                        <a:pt x="69" y="64"/>
                      </a:lnTo>
                      <a:lnTo>
                        <a:pt x="67" y="47"/>
                      </a:lnTo>
                      <a:lnTo>
                        <a:pt x="65" y="33"/>
                      </a:lnTo>
                      <a:lnTo>
                        <a:pt x="59"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7" y="118"/>
                      </a:lnTo>
                      <a:lnTo>
                        <a:pt x="8" y="105"/>
                      </a:lnTo>
                      <a:lnTo>
                        <a:pt x="3" y="88"/>
                      </a:lnTo>
                      <a:lnTo>
                        <a:pt x="0" y="65"/>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6" name="Freeform 188"/>
                <p:cNvSpPr>
                  <a:spLocks/>
                </p:cNvSpPr>
                <p:nvPr/>
              </p:nvSpPr>
              <p:spPr bwMode="auto">
                <a:xfrm>
                  <a:off x="2152752"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3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3"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7" name="Freeform 140"/>
                <p:cNvSpPr>
                  <a:spLocks noEditPoints="1"/>
                </p:cNvSpPr>
                <p:nvPr/>
              </p:nvSpPr>
              <p:spPr bwMode="auto">
                <a:xfrm>
                  <a:off x="2090632" y="3662473"/>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8" name="Freeform 141"/>
                <p:cNvSpPr>
                  <a:spLocks/>
                </p:cNvSpPr>
                <p:nvPr/>
              </p:nvSpPr>
              <p:spPr bwMode="auto">
                <a:xfrm>
                  <a:off x="2151820"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9" name="Freeform 142"/>
                <p:cNvSpPr>
                  <a:spLocks noEditPoints="1"/>
                </p:cNvSpPr>
                <p:nvPr/>
              </p:nvSpPr>
              <p:spPr bwMode="auto">
                <a:xfrm>
                  <a:off x="2198804" y="3662473"/>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90" name="Freeform 143"/>
                <p:cNvSpPr>
                  <a:spLocks/>
                </p:cNvSpPr>
                <p:nvPr/>
              </p:nvSpPr>
              <p:spPr bwMode="auto">
                <a:xfrm>
                  <a:off x="2259992"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123" name="Group 122"/>
          <p:cNvGrpSpPr/>
          <p:nvPr/>
        </p:nvGrpSpPr>
        <p:grpSpPr>
          <a:xfrm>
            <a:off x="1051231" y="2231435"/>
            <a:ext cx="2706894" cy="894725"/>
            <a:chOff x="681736" y="1958076"/>
            <a:chExt cx="2706894" cy="894725"/>
          </a:xfrm>
        </p:grpSpPr>
        <p:sp>
          <p:nvSpPr>
            <p:cNvPr id="8" name="TextBox 7"/>
            <p:cNvSpPr txBox="1"/>
            <p:nvPr/>
          </p:nvSpPr>
          <p:spPr>
            <a:xfrm>
              <a:off x="1027850" y="1960291"/>
              <a:ext cx="2360780" cy="892510"/>
            </a:xfrm>
            <a:prstGeom prst="rect">
              <a:avLst/>
            </a:prstGeom>
            <a:noFill/>
          </p:spPr>
          <p:txBody>
            <a:bodyPr wrap="square" lIns="91398" tIns="45699" rIns="91398" bIns="45699" rtlCol="0">
              <a:spAutoFit/>
            </a:bodyPr>
            <a:lstStyle/>
            <a:p>
              <a:pPr defTabSz="914225">
                <a:defRPr/>
              </a:pPr>
              <a:r>
                <a:rPr lang="en-US" sz="1600" b="1" kern="0">
                  <a:gradFill>
                    <a:gsLst>
                      <a:gs pos="1250">
                        <a:srgbClr val="E81123"/>
                      </a:gs>
                      <a:gs pos="100000">
                        <a:srgbClr val="E81123"/>
                      </a:gs>
                    </a:gsLst>
                    <a:lin ang="5400000" scaled="0"/>
                  </a:gradFill>
                  <a:cs typeface="Segoe UI" panose="020B0502040204020203" pitchFamily="34" charset="0"/>
                </a:rPr>
                <a:t>Phishing Email</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Threat Actor targets </a:t>
              </a:r>
              <a:b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b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employee(s) via </a:t>
              </a:r>
              <a:b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b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phishing campaign</a:t>
              </a:r>
            </a:p>
          </p:txBody>
        </p:sp>
        <p:sp>
          <p:nvSpPr>
            <p:cNvPr id="9" name="Oval 8"/>
            <p:cNvSpPr>
              <a:spLocks noChangeAspect="1"/>
            </p:cNvSpPr>
            <p:nvPr/>
          </p:nvSpPr>
          <p:spPr>
            <a:xfrm>
              <a:off x="681736" y="1958076"/>
              <a:ext cx="324782" cy="324736"/>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ea typeface="+mn-ea"/>
                  <a:cs typeface="Segoe UI" panose="020B0502040204020203" pitchFamily="34" charset="0"/>
                </a:rPr>
                <a:t>1</a:t>
              </a:r>
            </a:p>
          </p:txBody>
        </p:sp>
      </p:grpSp>
      <p:grpSp>
        <p:nvGrpSpPr>
          <p:cNvPr id="7" name="Group 6"/>
          <p:cNvGrpSpPr/>
          <p:nvPr/>
        </p:nvGrpSpPr>
        <p:grpSpPr>
          <a:xfrm>
            <a:off x="390206" y="2284039"/>
            <a:ext cx="494460" cy="494388"/>
            <a:chOff x="417919" y="1954897"/>
            <a:chExt cx="447616" cy="447616"/>
          </a:xfrm>
        </p:grpSpPr>
        <p:sp>
          <p:nvSpPr>
            <p:cNvPr id="42" name="Oval 41"/>
            <p:cNvSpPr/>
            <p:nvPr/>
          </p:nvSpPr>
          <p:spPr>
            <a:xfrm>
              <a:off x="439549" y="1969606"/>
              <a:ext cx="414412" cy="4144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8"/>
              <a:endParaRPr lang="en-US" sz="1765" kern="0">
                <a:solidFill>
                  <a:prstClr val="white"/>
                </a:solidFill>
                <a:cs typeface="Segoe UI" panose="020B0502040204020203" pitchFamily="34" charset="0"/>
              </a:endParaRPr>
            </a:p>
          </p:txBody>
        </p:sp>
        <p:grpSp>
          <p:nvGrpSpPr>
            <p:cNvPr id="43" name="Group 42"/>
            <p:cNvGrpSpPr>
              <a:grpSpLocks noChangeAspect="1"/>
            </p:cNvGrpSpPr>
            <p:nvPr/>
          </p:nvGrpSpPr>
          <p:grpSpPr>
            <a:xfrm>
              <a:off x="417919" y="1954897"/>
              <a:ext cx="447616" cy="447616"/>
              <a:chOff x="8811774" y="2249124"/>
              <a:chExt cx="743447" cy="743447"/>
            </a:xfrm>
          </p:grpSpPr>
          <p:sp>
            <p:nvSpPr>
              <p:cNvPr id="44" name="Donut 270"/>
              <p:cNvSpPr/>
              <p:nvPr/>
            </p:nvSpPr>
            <p:spPr>
              <a:xfrm>
                <a:off x="8811774" y="224912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nvGrpSpPr>
              <p:cNvPr id="45" name="Group 44"/>
              <p:cNvGrpSpPr/>
              <p:nvPr/>
            </p:nvGrpSpPr>
            <p:grpSpPr>
              <a:xfrm>
                <a:off x="8942135" y="2332639"/>
                <a:ext cx="511205" cy="553406"/>
                <a:chOff x="10804526" y="3363913"/>
                <a:chExt cx="2538413" cy="2747963"/>
              </a:xfrm>
            </p:grpSpPr>
            <p:sp>
              <p:nvSpPr>
                <p:cNvPr id="46" name="Freeform 256"/>
                <p:cNvSpPr>
                  <a:spLocks noEditPoints="1"/>
                </p:cNvSpPr>
                <p:nvPr/>
              </p:nvSpPr>
              <p:spPr bwMode="auto">
                <a:xfrm>
                  <a:off x="11636376" y="3363913"/>
                  <a:ext cx="503238" cy="501650"/>
                </a:xfrm>
                <a:custGeom>
                  <a:avLst/>
                  <a:gdLst>
                    <a:gd name="T0" fmla="*/ 282 w 633"/>
                    <a:gd name="T1" fmla="*/ 122 h 632"/>
                    <a:gd name="T2" fmla="*/ 217 w 633"/>
                    <a:gd name="T3" fmla="*/ 145 h 632"/>
                    <a:gd name="T4" fmla="*/ 166 w 633"/>
                    <a:gd name="T5" fmla="*/ 188 h 632"/>
                    <a:gd name="T6" fmla="*/ 132 w 633"/>
                    <a:gd name="T7" fmla="*/ 247 h 632"/>
                    <a:gd name="T8" fmla="*/ 119 w 633"/>
                    <a:gd name="T9" fmla="*/ 316 h 632"/>
                    <a:gd name="T10" fmla="*/ 132 w 633"/>
                    <a:gd name="T11" fmla="*/ 385 h 632"/>
                    <a:gd name="T12" fmla="*/ 166 w 633"/>
                    <a:gd name="T13" fmla="*/ 443 h 632"/>
                    <a:gd name="T14" fmla="*/ 217 w 633"/>
                    <a:gd name="T15" fmla="*/ 486 h 632"/>
                    <a:gd name="T16" fmla="*/ 282 w 633"/>
                    <a:gd name="T17" fmla="*/ 510 h 632"/>
                    <a:gd name="T18" fmla="*/ 353 w 633"/>
                    <a:gd name="T19" fmla="*/ 510 h 632"/>
                    <a:gd name="T20" fmla="*/ 416 w 633"/>
                    <a:gd name="T21" fmla="*/ 486 h 632"/>
                    <a:gd name="T22" fmla="*/ 468 w 633"/>
                    <a:gd name="T23" fmla="*/ 443 h 632"/>
                    <a:gd name="T24" fmla="*/ 503 w 633"/>
                    <a:gd name="T25" fmla="*/ 385 h 632"/>
                    <a:gd name="T26" fmla="*/ 514 w 633"/>
                    <a:gd name="T27" fmla="*/ 316 h 632"/>
                    <a:gd name="T28" fmla="*/ 503 w 633"/>
                    <a:gd name="T29" fmla="*/ 247 h 632"/>
                    <a:gd name="T30" fmla="*/ 468 w 633"/>
                    <a:gd name="T31" fmla="*/ 188 h 632"/>
                    <a:gd name="T32" fmla="*/ 416 w 633"/>
                    <a:gd name="T33" fmla="*/ 145 h 632"/>
                    <a:gd name="T34" fmla="*/ 353 w 633"/>
                    <a:gd name="T35" fmla="*/ 122 h 632"/>
                    <a:gd name="T36" fmla="*/ 317 w 633"/>
                    <a:gd name="T37" fmla="*/ 0 h 632"/>
                    <a:gd name="T38" fmla="*/ 402 w 633"/>
                    <a:gd name="T39" fmla="*/ 11 h 632"/>
                    <a:gd name="T40" fmla="*/ 478 w 633"/>
                    <a:gd name="T41" fmla="*/ 43 h 632"/>
                    <a:gd name="T42" fmla="*/ 541 w 633"/>
                    <a:gd name="T43" fmla="*/ 93 h 632"/>
                    <a:gd name="T44" fmla="*/ 590 w 633"/>
                    <a:gd name="T45" fmla="*/ 156 h 632"/>
                    <a:gd name="T46" fmla="*/ 623 w 633"/>
                    <a:gd name="T47" fmla="*/ 232 h 632"/>
                    <a:gd name="T48" fmla="*/ 633 w 633"/>
                    <a:gd name="T49" fmla="*/ 316 h 632"/>
                    <a:gd name="T50" fmla="*/ 623 w 633"/>
                    <a:gd name="T51" fmla="*/ 400 h 632"/>
                    <a:gd name="T52" fmla="*/ 590 w 633"/>
                    <a:gd name="T53" fmla="*/ 475 h 632"/>
                    <a:gd name="T54" fmla="*/ 541 w 633"/>
                    <a:gd name="T55" fmla="*/ 539 h 632"/>
                    <a:gd name="T56" fmla="*/ 478 w 633"/>
                    <a:gd name="T57" fmla="*/ 589 h 632"/>
                    <a:gd name="T58" fmla="*/ 402 w 633"/>
                    <a:gd name="T59" fmla="*/ 620 h 632"/>
                    <a:gd name="T60" fmla="*/ 317 w 633"/>
                    <a:gd name="T61" fmla="*/ 632 h 632"/>
                    <a:gd name="T62" fmla="*/ 233 w 633"/>
                    <a:gd name="T63" fmla="*/ 620 h 632"/>
                    <a:gd name="T64" fmla="*/ 157 w 633"/>
                    <a:gd name="T65" fmla="*/ 589 h 632"/>
                    <a:gd name="T66" fmla="*/ 93 w 633"/>
                    <a:gd name="T67" fmla="*/ 539 h 632"/>
                    <a:gd name="T68" fmla="*/ 43 w 633"/>
                    <a:gd name="T69" fmla="*/ 475 h 632"/>
                    <a:gd name="T70" fmla="*/ 12 w 633"/>
                    <a:gd name="T71" fmla="*/ 400 h 632"/>
                    <a:gd name="T72" fmla="*/ 0 w 633"/>
                    <a:gd name="T73" fmla="*/ 316 h 632"/>
                    <a:gd name="T74" fmla="*/ 12 w 633"/>
                    <a:gd name="T75" fmla="*/ 232 h 632"/>
                    <a:gd name="T76" fmla="*/ 43 w 633"/>
                    <a:gd name="T77" fmla="*/ 156 h 632"/>
                    <a:gd name="T78" fmla="*/ 93 w 633"/>
                    <a:gd name="T79" fmla="*/ 93 h 632"/>
                    <a:gd name="T80" fmla="*/ 157 w 633"/>
                    <a:gd name="T81" fmla="*/ 43 h 632"/>
                    <a:gd name="T82" fmla="*/ 233 w 633"/>
                    <a:gd name="T83" fmla="*/ 11 h 632"/>
                    <a:gd name="T84" fmla="*/ 317 w 633"/>
                    <a:gd name="T8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2">
                      <a:moveTo>
                        <a:pt x="317" y="119"/>
                      </a:moveTo>
                      <a:lnTo>
                        <a:pt x="282" y="122"/>
                      </a:lnTo>
                      <a:lnTo>
                        <a:pt x="248" y="131"/>
                      </a:lnTo>
                      <a:lnTo>
                        <a:pt x="217" y="145"/>
                      </a:lnTo>
                      <a:lnTo>
                        <a:pt x="190" y="165"/>
                      </a:lnTo>
                      <a:lnTo>
                        <a:pt x="166" y="188"/>
                      </a:lnTo>
                      <a:lnTo>
                        <a:pt x="147" y="217"/>
                      </a:lnTo>
                      <a:lnTo>
                        <a:pt x="132" y="247"/>
                      </a:lnTo>
                      <a:lnTo>
                        <a:pt x="122" y="280"/>
                      </a:lnTo>
                      <a:lnTo>
                        <a:pt x="119" y="316"/>
                      </a:lnTo>
                      <a:lnTo>
                        <a:pt x="122" y="351"/>
                      </a:lnTo>
                      <a:lnTo>
                        <a:pt x="132" y="385"/>
                      </a:lnTo>
                      <a:lnTo>
                        <a:pt x="147" y="415"/>
                      </a:lnTo>
                      <a:lnTo>
                        <a:pt x="166" y="443"/>
                      </a:lnTo>
                      <a:lnTo>
                        <a:pt x="190" y="467"/>
                      </a:lnTo>
                      <a:lnTo>
                        <a:pt x="217" y="486"/>
                      </a:lnTo>
                      <a:lnTo>
                        <a:pt x="248" y="501"/>
                      </a:lnTo>
                      <a:lnTo>
                        <a:pt x="282" y="510"/>
                      </a:lnTo>
                      <a:lnTo>
                        <a:pt x="317" y="513"/>
                      </a:lnTo>
                      <a:lnTo>
                        <a:pt x="353" y="510"/>
                      </a:lnTo>
                      <a:lnTo>
                        <a:pt x="386" y="501"/>
                      </a:lnTo>
                      <a:lnTo>
                        <a:pt x="416" y="486"/>
                      </a:lnTo>
                      <a:lnTo>
                        <a:pt x="445" y="467"/>
                      </a:lnTo>
                      <a:lnTo>
                        <a:pt x="468" y="443"/>
                      </a:lnTo>
                      <a:lnTo>
                        <a:pt x="488" y="415"/>
                      </a:lnTo>
                      <a:lnTo>
                        <a:pt x="503" y="385"/>
                      </a:lnTo>
                      <a:lnTo>
                        <a:pt x="511" y="351"/>
                      </a:lnTo>
                      <a:lnTo>
                        <a:pt x="514" y="316"/>
                      </a:lnTo>
                      <a:lnTo>
                        <a:pt x="511" y="280"/>
                      </a:lnTo>
                      <a:lnTo>
                        <a:pt x="503" y="247"/>
                      </a:lnTo>
                      <a:lnTo>
                        <a:pt x="488" y="217"/>
                      </a:lnTo>
                      <a:lnTo>
                        <a:pt x="468" y="188"/>
                      </a:lnTo>
                      <a:lnTo>
                        <a:pt x="445" y="165"/>
                      </a:lnTo>
                      <a:lnTo>
                        <a:pt x="416" y="145"/>
                      </a:lnTo>
                      <a:lnTo>
                        <a:pt x="386" y="131"/>
                      </a:lnTo>
                      <a:lnTo>
                        <a:pt x="353" y="122"/>
                      </a:lnTo>
                      <a:lnTo>
                        <a:pt x="317" y="119"/>
                      </a:lnTo>
                      <a:close/>
                      <a:moveTo>
                        <a:pt x="317" y="0"/>
                      </a:moveTo>
                      <a:lnTo>
                        <a:pt x="361" y="2"/>
                      </a:lnTo>
                      <a:lnTo>
                        <a:pt x="402" y="11"/>
                      </a:lnTo>
                      <a:lnTo>
                        <a:pt x="441" y="24"/>
                      </a:lnTo>
                      <a:lnTo>
                        <a:pt x="478" y="43"/>
                      </a:lnTo>
                      <a:lnTo>
                        <a:pt x="511" y="65"/>
                      </a:lnTo>
                      <a:lnTo>
                        <a:pt x="541" y="93"/>
                      </a:lnTo>
                      <a:lnTo>
                        <a:pt x="568" y="122"/>
                      </a:lnTo>
                      <a:lnTo>
                        <a:pt x="590" y="156"/>
                      </a:lnTo>
                      <a:lnTo>
                        <a:pt x="609" y="193"/>
                      </a:lnTo>
                      <a:lnTo>
                        <a:pt x="623" y="232"/>
                      </a:lnTo>
                      <a:lnTo>
                        <a:pt x="631" y="272"/>
                      </a:lnTo>
                      <a:lnTo>
                        <a:pt x="633" y="316"/>
                      </a:lnTo>
                      <a:lnTo>
                        <a:pt x="631" y="359"/>
                      </a:lnTo>
                      <a:lnTo>
                        <a:pt x="623" y="400"/>
                      </a:lnTo>
                      <a:lnTo>
                        <a:pt x="609" y="439"/>
                      </a:lnTo>
                      <a:lnTo>
                        <a:pt x="590" y="475"/>
                      </a:lnTo>
                      <a:lnTo>
                        <a:pt x="568" y="509"/>
                      </a:lnTo>
                      <a:lnTo>
                        <a:pt x="541" y="539"/>
                      </a:lnTo>
                      <a:lnTo>
                        <a:pt x="511" y="566"/>
                      </a:lnTo>
                      <a:lnTo>
                        <a:pt x="478" y="589"/>
                      </a:lnTo>
                      <a:lnTo>
                        <a:pt x="441" y="607"/>
                      </a:lnTo>
                      <a:lnTo>
                        <a:pt x="402" y="620"/>
                      </a:lnTo>
                      <a:lnTo>
                        <a:pt x="361" y="629"/>
                      </a:lnTo>
                      <a:lnTo>
                        <a:pt x="317" y="632"/>
                      </a:lnTo>
                      <a:lnTo>
                        <a:pt x="274" y="629"/>
                      </a:lnTo>
                      <a:lnTo>
                        <a:pt x="233" y="620"/>
                      </a:lnTo>
                      <a:lnTo>
                        <a:pt x="194" y="607"/>
                      </a:lnTo>
                      <a:lnTo>
                        <a:pt x="157" y="589"/>
                      </a:lnTo>
                      <a:lnTo>
                        <a:pt x="123" y="566"/>
                      </a:lnTo>
                      <a:lnTo>
                        <a:pt x="93" y="539"/>
                      </a:lnTo>
                      <a:lnTo>
                        <a:pt x="67" y="509"/>
                      </a:lnTo>
                      <a:lnTo>
                        <a:pt x="43" y="475"/>
                      </a:lnTo>
                      <a:lnTo>
                        <a:pt x="26" y="439"/>
                      </a:lnTo>
                      <a:lnTo>
                        <a:pt x="12" y="400"/>
                      </a:lnTo>
                      <a:lnTo>
                        <a:pt x="3" y="359"/>
                      </a:lnTo>
                      <a:lnTo>
                        <a:pt x="0" y="316"/>
                      </a:lnTo>
                      <a:lnTo>
                        <a:pt x="3" y="272"/>
                      </a:lnTo>
                      <a:lnTo>
                        <a:pt x="12" y="232"/>
                      </a:lnTo>
                      <a:lnTo>
                        <a:pt x="26" y="193"/>
                      </a:lnTo>
                      <a:lnTo>
                        <a:pt x="43" y="156"/>
                      </a:lnTo>
                      <a:lnTo>
                        <a:pt x="67" y="122"/>
                      </a:lnTo>
                      <a:lnTo>
                        <a:pt x="93" y="93"/>
                      </a:lnTo>
                      <a:lnTo>
                        <a:pt x="123" y="65"/>
                      </a:lnTo>
                      <a:lnTo>
                        <a:pt x="157" y="43"/>
                      </a:lnTo>
                      <a:lnTo>
                        <a:pt x="194" y="24"/>
                      </a:lnTo>
                      <a:lnTo>
                        <a:pt x="233" y="11"/>
                      </a:lnTo>
                      <a:lnTo>
                        <a:pt x="274" y="2"/>
                      </a:lnTo>
                      <a:lnTo>
                        <a:pt x="317"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 name="Freeform 257"/>
                <p:cNvSpPr>
                  <a:spLocks/>
                </p:cNvSpPr>
                <p:nvPr/>
              </p:nvSpPr>
              <p:spPr bwMode="auto">
                <a:xfrm>
                  <a:off x="10804526" y="4906963"/>
                  <a:ext cx="654050" cy="1204913"/>
                </a:xfrm>
                <a:custGeom>
                  <a:avLst/>
                  <a:gdLst>
                    <a:gd name="T0" fmla="*/ 24 w 823"/>
                    <a:gd name="T1" fmla="*/ 0 h 1519"/>
                    <a:gd name="T2" fmla="*/ 352 w 823"/>
                    <a:gd name="T3" fmla="*/ 576 h 1519"/>
                    <a:gd name="T4" fmla="*/ 176 w 823"/>
                    <a:gd name="T5" fmla="*/ 429 h 1519"/>
                    <a:gd name="T6" fmla="*/ 181 w 823"/>
                    <a:gd name="T7" fmla="*/ 502 h 1519"/>
                    <a:gd name="T8" fmla="*/ 189 w 823"/>
                    <a:gd name="T9" fmla="*/ 570 h 1519"/>
                    <a:gd name="T10" fmla="*/ 199 w 823"/>
                    <a:gd name="T11" fmla="*/ 633 h 1519"/>
                    <a:gd name="T12" fmla="*/ 212 w 823"/>
                    <a:gd name="T13" fmla="*/ 692 h 1519"/>
                    <a:gd name="T14" fmla="*/ 228 w 823"/>
                    <a:gd name="T15" fmla="*/ 748 h 1519"/>
                    <a:gd name="T16" fmla="*/ 244 w 823"/>
                    <a:gd name="T17" fmla="*/ 798 h 1519"/>
                    <a:gd name="T18" fmla="*/ 263 w 823"/>
                    <a:gd name="T19" fmla="*/ 845 h 1519"/>
                    <a:gd name="T20" fmla="*/ 283 w 823"/>
                    <a:gd name="T21" fmla="*/ 888 h 1519"/>
                    <a:gd name="T22" fmla="*/ 304 w 823"/>
                    <a:gd name="T23" fmla="*/ 928 h 1519"/>
                    <a:gd name="T24" fmla="*/ 326 w 823"/>
                    <a:gd name="T25" fmla="*/ 964 h 1519"/>
                    <a:gd name="T26" fmla="*/ 348 w 823"/>
                    <a:gd name="T27" fmla="*/ 997 h 1519"/>
                    <a:gd name="T28" fmla="*/ 370 w 823"/>
                    <a:gd name="T29" fmla="*/ 1026 h 1519"/>
                    <a:gd name="T30" fmla="*/ 392 w 823"/>
                    <a:gd name="T31" fmla="*/ 1052 h 1519"/>
                    <a:gd name="T32" fmla="*/ 413 w 823"/>
                    <a:gd name="T33" fmla="*/ 1076 h 1519"/>
                    <a:gd name="T34" fmla="*/ 434 w 823"/>
                    <a:gd name="T35" fmla="*/ 1097 h 1519"/>
                    <a:gd name="T36" fmla="*/ 454 w 823"/>
                    <a:gd name="T37" fmla="*/ 1114 h 1519"/>
                    <a:gd name="T38" fmla="*/ 472 w 823"/>
                    <a:gd name="T39" fmla="*/ 1129 h 1519"/>
                    <a:gd name="T40" fmla="*/ 488 w 823"/>
                    <a:gd name="T41" fmla="*/ 1142 h 1519"/>
                    <a:gd name="T42" fmla="*/ 526 w 823"/>
                    <a:gd name="T43" fmla="*/ 1170 h 1519"/>
                    <a:gd name="T44" fmla="*/ 564 w 823"/>
                    <a:gd name="T45" fmla="*/ 1194 h 1519"/>
                    <a:gd name="T46" fmla="*/ 602 w 823"/>
                    <a:gd name="T47" fmla="*/ 1216 h 1519"/>
                    <a:gd name="T48" fmla="*/ 641 w 823"/>
                    <a:gd name="T49" fmla="*/ 1234 h 1519"/>
                    <a:gd name="T50" fmla="*/ 682 w 823"/>
                    <a:gd name="T51" fmla="*/ 1250 h 1519"/>
                    <a:gd name="T52" fmla="*/ 725 w 823"/>
                    <a:gd name="T53" fmla="*/ 1262 h 1519"/>
                    <a:gd name="T54" fmla="*/ 772 w 823"/>
                    <a:gd name="T55" fmla="*/ 1270 h 1519"/>
                    <a:gd name="T56" fmla="*/ 823 w 823"/>
                    <a:gd name="T57" fmla="*/ 1276 h 1519"/>
                    <a:gd name="T58" fmla="*/ 788 w 823"/>
                    <a:gd name="T59" fmla="*/ 1519 h 1519"/>
                    <a:gd name="T60" fmla="*/ 728 w 823"/>
                    <a:gd name="T61" fmla="*/ 1514 h 1519"/>
                    <a:gd name="T62" fmla="*/ 668 w 823"/>
                    <a:gd name="T63" fmla="*/ 1502 h 1519"/>
                    <a:gd name="T64" fmla="*/ 609 w 823"/>
                    <a:gd name="T65" fmla="*/ 1484 h 1519"/>
                    <a:gd name="T66" fmla="*/ 552 w 823"/>
                    <a:gd name="T67" fmla="*/ 1460 h 1519"/>
                    <a:gd name="T68" fmla="*/ 496 w 823"/>
                    <a:gd name="T69" fmla="*/ 1432 h 1519"/>
                    <a:gd name="T70" fmla="*/ 444 w 823"/>
                    <a:gd name="T71" fmla="*/ 1399 h 1519"/>
                    <a:gd name="T72" fmla="*/ 394 w 823"/>
                    <a:gd name="T73" fmla="*/ 1363 h 1519"/>
                    <a:gd name="T74" fmla="*/ 348 w 823"/>
                    <a:gd name="T75" fmla="*/ 1325 h 1519"/>
                    <a:gd name="T76" fmla="*/ 305 w 823"/>
                    <a:gd name="T77" fmla="*/ 1284 h 1519"/>
                    <a:gd name="T78" fmla="*/ 269 w 823"/>
                    <a:gd name="T79" fmla="*/ 1241 h 1519"/>
                    <a:gd name="T80" fmla="*/ 235 w 823"/>
                    <a:gd name="T81" fmla="*/ 1197 h 1519"/>
                    <a:gd name="T82" fmla="*/ 208 w 823"/>
                    <a:gd name="T83" fmla="*/ 1154 h 1519"/>
                    <a:gd name="T84" fmla="*/ 178 w 823"/>
                    <a:gd name="T85" fmla="*/ 1098 h 1519"/>
                    <a:gd name="T86" fmla="*/ 149 w 823"/>
                    <a:gd name="T87" fmla="*/ 1036 h 1519"/>
                    <a:gd name="T88" fmla="*/ 121 w 823"/>
                    <a:gd name="T89" fmla="*/ 969 h 1519"/>
                    <a:gd name="T90" fmla="*/ 96 w 823"/>
                    <a:gd name="T91" fmla="*/ 898 h 1519"/>
                    <a:gd name="T92" fmla="*/ 72 w 823"/>
                    <a:gd name="T93" fmla="*/ 823 h 1519"/>
                    <a:gd name="T94" fmla="*/ 52 w 823"/>
                    <a:gd name="T95" fmla="*/ 744 h 1519"/>
                    <a:gd name="T96" fmla="*/ 34 w 823"/>
                    <a:gd name="T97" fmla="*/ 661 h 1519"/>
                    <a:gd name="T98" fmla="*/ 20 w 823"/>
                    <a:gd name="T99" fmla="*/ 575 h 1519"/>
                    <a:gd name="T100" fmla="*/ 9 w 823"/>
                    <a:gd name="T101" fmla="*/ 486 h 1519"/>
                    <a:gd name="T102" fmla="*/ 2 w 823"/>
                    <a:gd name="T103" fmla="*/ 393 h 1519"/>
                    <a:gd name="T104" fmla="*/ 0 w 823"/>
                    <a:gd name="T105" fmla="*/ 299 h 1519"/>
                    <a:gd name="T106" fmla="*/ 3 w 823"/>
                    <a:gd name="T107" fmla="*/ 201 h 1519"/>
                    <a:gd name="T108" fmla="*/ 10 w 823"/>
                    <a:gd name="T109" fmla="*/ 102 h 1519"/>
                    <a:gd name="T110" fmla="*/ 24 w 823"/>
                    <a:gd name="T11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3" h="1519">
                      <a:moveTo>
                        <a:pt x="24" y="0"/>
                      </a:moveTo>
                      <a:lnTo>
                        <a:pt x="352" y="576"/>
                      </a:lnTo>
                      <a:lnTo>
                        <a:pt x="176" y="429"/>
                      </a:lnTo>
                      <a:lnTo>
                        <a:pt x="181" y="502"/>
                      </a:lnTo>
                      <a:lnTo>
                        <a:pt x="189" y="570"/>
                      </a:lnTo>
                      <a:lnTo>
                        <a:pt x="199" y="633"/>
                      </a:lnTo>
                      <a:lnTo>
                        <a:pt x="212" y="692"/>
                      </a:lnTo>
                      <a:lnTo>
                        <a:pt x="228" y="748"/>
                      </a:lnTo>
                      <a:lnTo>
                        <a:pt x="244" y="798"/>
                      </a:lnTo>
                      <a:lnTo>
                        <a:pt x="263" y="845"/>
                      </a:lnTo>
                      <a:lnTo>
                        <a:pt x="283" y="888"/>
                      </a:lnTo>
                      <a:lnTo>
                        <a:pt x="304" y="928"/>
                      </a:lnTo>
                      <a:lnTo>
                        <a:pt x="326" y="964"/>
                      </a:lnTo>
                      <a:lnTo>
                        <a:pt x="348" y="997"/>
                      </a:lnTo>
                      <a:lnTo>
                        <a:pt x="370" y="1026"/>
                      </a:lnTo>
                      <a:lnTo>
                        <a:pt x="392" y="1052"/>
                      </a:lnTo>
                      <a:lnTo>
                        <a:pt x="413" y="1076"/>
                      </a:lnTo>
                      <a:lnTo>
                        <a:pt x="434" y="1097"/>
                      </a:lnTo>
                      <a:lnTo>
                        <a:pt x="454" y="1114"/>
                      </a:lnTo>
                      <a:lnTo>
                        <a:pt x="472" y="1129"/>
                      </a:lnTo>
                      <a:lnTo>
                        <a:pt x="488" y="1142"/>
                      </a:lnTo>
                      <a:lnTo>
                        <a:pt x="526" y="1170"/>
                      </a:lnTo>
                      <a:lnTo>
                        <a:pt x="564" y="1194"/>
                      </a:lnTo>
                      <a:lnTo>
                        <a:pt x="602" y="1216"/>
                      </a:lnTo>
                      <a:lnTo>
                        <a:pt x="641" y="1234"/>
                      </a:lnTo>
                      <a:lnTo>
                        <a:pt x="682" y="1250"/>
                      </a:lnTo>
                      <a:lnTo>
                        <a:pt x="725" y="1262"/>
                      </a:lnTo>
                      <a:lnTo>
                        <a:pt x="772" y="1270"/>
                      </a:lnTo>
                      <a:lnTo>
                        <a:pt x="823" y="1276"/>
                      </a:lnTo>
                      <a:lnTo>
                        <a:pt x="788" y="1519"/>
                      </a:lnTo>
                      <a:lnTo>
                        <a:pt x="728" y="1514"/>
                      </a:lnTo>
                      <a:lnTo>
                        <a:pt x="668" y="1502"/>
                      </a:lnTo>
                      <a:lnTo>
                        <a:pt x="609" y="1484"/>
                      </a:lnTo>
                      <a:lnTo>
                        <a:pt x="552" y="1460"/>
                      </a:lnTo>
                      <a:lnTo>
                        <a:pt x="496" y="1432"/>
                      </a:lnTo>
                      <a:lnTo>
                        <a:pt x="444" y="1399"/>
                      </a:lnTo>
                      <a:lnTo>
                        <a:pt x="394" y="1363"/>
                      </a:lnTo>
                      <a:lnTo>
                        <a:pt x="348" y="1325"/>
                      </a:lnTo>
                      <a:lnTo>
                        <a:pt x="305" y="1284"/>
                      </a:lnTo>
                      <a:lnTo>
                        <a:pt x="269" y="1241"/>
                      </a:lnTo>
                      <a:lnTo>
                        <a:pt x="235" y="1197"/>
                      </a:lnTo>
                      <a:lnTo>
                        <a:pt x="208" y="1154"/>
                      </a:lnTo>
                      <a:lnTo>
                        <a:pt x="178" y="1098"/>
                      </a:lnTo>
                      <a:lnTo>
                        <a:pt x="149" y="1036"/>
                      </a:lnTo>
                      <a:lnTo>
                        <a:pt x="121" y="969"/>
                      </a:lnTo>
                      <a:lnTo>
                        <a:pt x="96" y="898"/>
                      </a:lnTo>
                      <a:lnTo>
                        <a:pt x="72" y="823"/>
                      </a:lnTo>
                      <a:lnTo>
                        <a:pt x="52" y="744"/>
                      </a:lnTo>
                      <a:lnTo>
                        <a:pt x="34" y="661"/>
                      </a:lnTo>
                      <a:lnTo>
                        <a:pt x="20" y="575"/>
                      </a:lnTo>
                      <a:lnTo>
                        <a:pt x="9" y="486"/>
                      </a:lnTo>
                      <a:lnTo>
                        <a:pt x="2" y="393"/>
                      </a:lnTo>
                      <a:lnTo>
                        <a:pt x="0" y="299"/>
                      </a:lnTo>
                      <a:lnTo>
                        <a:pt x="3" y="201"/>
                      </a:lnTo>
                      <a:lnTo>
                        <a:pt x="10" y="102"/>
                      </a:lnTo>
                      <a:lnTo>
                        <a:pt x="24"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 name="Freeform 258"/>
                <p:cNvSpPr>
                  <a:spLocks noEditPoints="1"/>
                </p:cNvSpPr>
                <p:nvPr/>
              </p:nvSpPr>
              <p:spPr bwMode="auto">
                <a:xfrm>
                  <a:off x="11398251" y="4092575"/>
                  <a:ext cx="1944688" cy="1384300"/>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9" name="Rectangle 259"/>
                <p:cNvSpPr>
                  <a:spLocks noChangeArrowheads="1"/>
                </p:cNvSpPr>
                <p:nvPr/>
              </p:nvSpPr>
              <p:spPr bwMode="auto">
                <a:xfrm>
                  <a:off x="11763376" y="3789363"/>
                  <a:ext cx="246063" cy="442913"/>
                </a:xfrm>
                <a:prstGeom prst="rect">
                  <a:avLst/>
                </a:prstGeom>
                <a:solidFill>
                  <a:srgbClr val="000000"/>
                </a:solidFill>
                <a:ln w="0">
                  <a:noFill/>
                  <a:prstDash val="solid"/>
                  <a:miter lim="800000"/>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0" name="Freeform 260"/>
                <p:cNvSpPr>
                  <a:spLocks/>
                </p:cNvSpPr>
                <p:nvPr/>
              </p:nvSpPr>
              <p:spPr bwMode="auto">
                <a:xfrm>
                  <a:off x="11398251" y="4906963"/>
                  <a:ext cx="611188" cy="1204913"/>
                </a:xfrm>
                <a:custGeom>
                  <a:avLst/>
                  <a:gdLst>
                    <a:gd name="T0" fmla="*/ 459 w 770"/>
                    <a:gd name="T1" fmla="*/ 0 h 1519"/>
                    <a:gd name="T2" fmla="*/ 770 w 770"/>
                    <a:gd name="T3" fmla="*/ 0 h 1519"/>
                    <a:gd name="T4" fmla="*/ 770 w 770"/>
                    <a:gd name="T5" fmla="*/ 625 h 1519"/>
                    <a:gd name="T6" fmla="*/ 768 w 770"/>
                    <a:gd name="T7" fmla="*/ 712 h 1519"/>
                    <a:gd name="T8" fmla="*/ 764 w 770"/>
                    <a:gd name="T9" fmla="*/ 794 h 1519"/>
                    <a:gd name="T10" fmla="*/ 756 w 770"/>
                    <a:gd name="T11" fmla="*/ 871 h 1519"/>
                    <a:gd name="T12" fmla="*/ 747 w 770"/>
                    <a:gd name="T13" fmla="*/ 942 h 1519"/>
                    <a:gd name="T14" fmla="*/ 732 w 770"/>
                    <a:gd name="T15" fmla="*/ 1009 h 1519"/>
                    <a:gd name="T16" fmla="*/ 715 w 770"/>
                    <a:gd name="T17" fmla="*/ 1071 h 1519"/>
                    <a:gd name="T18" fmla="*/ 693 w 770"/>
                    <a:gd name="T19" fmla="*/ 1130 h 1519"/>
                    <a:gd name="T20" fmla="*/ 668 w 770"/>
                    <a:gd name="T21" fmla="*/ 1184 h 1519"/>
                    <a:gd name="T22" fmla="*/ 638 w 770"/>
                    <a:gd name="T23" fmla="*/ 1234 h 1519"/>
                    <a:gd name="T24" fmla="*/ 604 w 770"/>
                    <a:gd name="T25" fmla="*/ 1281 h 1519"/>
                    <a:gd name="T26" fmla="*/ 565 w 770"/>
                    <a:gd name="T27" fmla="*/ 1326 h 1519"/>
                    <a:gd name="T28" fmla="*/ 526 w 770"/>
                    <a:gd name="T29" fmla="*/ 1360 h 1519"/>
                    <a:gd name="T30" fmla="*/ 481 w 770"/>
                    <a:gd name="T31" fmla="*/ 1392 h 1519"/>
                    <a:gd name="T32" fmla="*/ 435 w 770"/>
                    <a:gd name="T33" fmla="*/ 1420 h 1519"/>
                    <a:gd name="T34" fmla="*/ 387 w 770"/>
                    <a:gd name="T35" fmla="*/ 1444 h 1519"/>
                    <a:gd name="T36" fmla="*/ 336 w 770"/>
                    <a:gd name="T37" fmla="*/ 1464 h 1519"/>
                    <a:gd name="T38" fmla="*/ 284 w 770"/>
                    <a:gd name="T39" fmla="*/ 1482 h 1519"/>
                    <a:gd name="T40" fmla="*/ 233 w 770"/>
                    <a:gd name="T41" fmla="*/ 1496 h 1519"/>
                    <a:gd name="T42" fmla="*/ 181 w 770"/>
                    <a:gd name="T43" fmla="*/ 1506 h 1519"/>
                    <a:gd name="T44" fmla="*/ 131 w 770"/>
                    <a:gd name="T45" fmla="*/ 1514 h 1519"/>
                    <a:gd name="T46" fmla="*/ 82 w 770"/>
                    <a:gd name="T47" fmla="*/ 1518 h 1519"/>
                    <a:gd name="T48" fmla="*/ 36 w 770"/>
                    <a:gd name="T49" fmla="*/ 1519 h 1519"/>
                    <a:gd name="T50" fmla="*/ 0 w 770"/>
                    <a:gd name="T51" fmla="*/ 1276 h 1519"/>
                    <a:gd name="T52" fmla="*/ 47 w 770"/>
                    <a:gd name="T53" fmla="*/ 1271 h 1519"/>
                    <a:gd name="T54" fmla="*/ 93 w 770"/>
                    <a:gd name="T55" fmla="*/ 1265 h 1519"/>
                    <a:gd name="T56" fmla="*/ 136 w 770"/>
                    <a:gd name="T57" fmla="*/ 1255 h 1519"/>
                    <a:gd name="T58" fmla="*/ 177 w 770"/>
                    <a:gd name="T59" fmla="*/ 1244 h 1519"/>
                    <a:gd name="T60" fmla="*/ 215 w 770"/>
                    <a:gd name="T61" fmla="*/ 1229 h 1519"/>
                    <a:gd name="T62" fmla="*/ 251 w 770"/>
                    <a:gd name="T63" fmla="*/ 1212 h 1519"/>
                    <a:gd name="T64" fmla="*/ 283 w 770"/>
                    <a:gd name="T65" fmla="*/ 1192 h 1519"/>
                    <a:gd name="T66" fmla="*/ 313 w 770"/>
                    <a:gd name="T67" fmla="*/ 1169 h 1519"/>
                    <a:gd name="T68" fmla="*/ 339 w 770"/>
                    <a:gd name="T69" fmla="*/ 1142 h 1519"/>
                    <a:gd name="T70" fmla="*/ 355 w 770"/>
                    <a:gd name="T71" fmla="*/ 1123 h 1519"/>
                    <a:gd name="T72" fmla="*/ 370 w 770"/>
                    <a:gd name="T73" fmla="*/ 1102 h 1519"/>
                    <a:gd name="T74" fmla="*/ 383 w 770"/>
                    <a:gd name="T75" fmla="*/ 1079 h 1519"/>
                    <a:gd name="T76" fmla="*/ 396 w 770"/>
                    <a:gd name="T77" fmla="*/ 1053 h 1519"/>
                    <a:gd name="T78" fmla="*/ 408 w 770"/>
                    <a:gd name="T79" fmla="*/ 1025 h 1519"/>
                    <a:gd name="T80" fmla="*/ 418 w 770"/>
                    <a:gd name="T81" fmla="*/ 995 h 1519"/>
                    <a:gd name="T82" fmla="*/ 427 w 770"/>
                    <a:gd name="T83" fmla="*/ 960 h 1519"/>
                    <a:gd name="T84" fmla="*/ 434 w 770"/>
                    <a:gd name="T85" fmla="*/ 921 h 1519"/>
                    <a:gd name="T86" fmla="*/ 441 w 770"/>
                    <a:gd name="T87" fmla="*/ 878 h 1519"/>
                    <a:gd name="T88" fmla="*/ 447 w 770"/>
                    <a:gd name="T89" fmla="*/ 831 h 1519"/>
                    <a:gd name="T90" fmla="*/ 451 w 770"/>
                    <a:gd name="T91" fmla="*/ 777 h 1519"/>
                    <a:gd name="T92" fmla="*/ 455 w 770"/>
                    <a:gd name="T93" fmla="*/ 719 h 1519"/>
                    <a:gd name="T94" fmla="*/ 457 w 770"/>
                    <a:gd name="T95" fmla="*/ 654 h 1519"/>
                    <a:gd name="T96" fmla="*/ 458 w 770"/>
                    <a:gd name="T97" fmla="*/ 583 h 1519"/>
                    <a:gd name="T98" fmla="*/ 459 w 770"/>
                    <a:gd name="T99" fmla="*/ 505 h 1519"/>
                    <a:gd name="T100" fmla="*/ 459 w 770"/>
                    <a:gd name="T10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0" h="1519">
                      <a:moveTo>
                        <a:pt x="459" y="0"/>
                      </a:moveTo>
                      <a:lnTo>
                        <a:pt x="770" y="0"/>
                      </a:lnTo>
                      <a:lnTo>
                        <a:pt x="770" y="625"/>
                      </a:lnTo>
                      <a:lnTo>
                        <a:pt x="768" y="712"/>
                      </a:lnTo>
                      <a:lnTo>
                        <a:pt x="764" y="794"/>
                      </a:lnTo>
                      <a:lnTo>
                        <a:pt x="756" y="871"/>
                      </a:lnTo>
                      <a:lnTo>
                        <a:pt x="747" y="942"/>
                      </a:lnTo>
                      <a:lnTo>
                        <a:pt x="732" y="1009"/>
                      </a:lnTo>
                      <a:lnTo>
                        <a:pt x="715" y="1071"/>
                      </a:lnTo>
                      <a:lnTo>
                        <a:pt x="693" y="1130"/>
                      </a:lnTo>
                      <a:lnTo>
                        <a:pt x="668" y="1184"/>
                      </a:lnTo>
                      <a:lnTo>
                        <a:pt x="638" y="1234"/>
                      </a:lnTo>
                      <a:lnTo>
                        <a:pt x="604" y="1281"/>
                      </a:lnTo>
                      <a:lnTo>
                        <a:pt x="565" y="1326"/>
                      </a:lnTo>
                      <a:lnTo>
                        <a:pt x="526" y="1360"/>
                      </a:lnTo>
                      <a:lnTo>
                        <a:pt x="481" y="1392"/>
                      </a:lnTo>
                      <a:lnTo>
                        <a:pt x="435" y="1420"/>
                      </a:lnTo>
                      <a:lnTo>
                        <a:pt x="387" y="1444"/>
                      </a:lnTo>
                      <a:lnTo>
                        <a:pt x="336" y="1464"/>
                      </a:lnTo>
                      <a:lnTo>
                        <a:pt x="284" y="1482"/>
                      </a:lnTo>
                      <a:lnTo>
                        <a:pt x="233" y="1496"/>
                      </a:lnTo>
                      <a:lnTo>
                        <a:pt x="181" y="1506"/>
                      </a:lnTo>
                      <a:lnTo>
                        <a:pt x="131" y="1514"/>
                      </a:lnTo>
                      <a:lnTo>
                        <a:pt x="82" y="1518"/>
                      </a:lnTo>
                      <a:lnTo>
                        <a:pt x="36" y="1519"/>
                      </a:lnTo>
                      <a:lnTo>
                        <a:pt x="0" y="1276"/>
                      </a:lnTo>
                      <a:lnTo>
                        <a:pt x="47" y="1271"/>
                      </a:lnTo>
                      <a:lnTo>
                        <a:pt x="93" y="1265"/>
                      </a:lnTo>
                      <a:lnTo>
                        <a:pt x="136" y="1255"/>
                      </a:lnTo>
                      <a:lnTo>
                        <a:pt x="177" y="1244"/>
                      </a:lnTo>
                      <a:lnTo>
                        <a:pt x="215" y="1229"/>
                      </a:lnTo>
                      <a:lnTo>
                        <a:pt x="251" y="1212"/>
                      </a:lnTo>
                      <a:lnTo>
                        <a:pt x="283" y="1192"/>
                      </a:lnTo>
                      <a:lnTo>
                        <a:pt x="313" y="1169"/>
                      </a:lnTo>
                      <a:lnTo>
                        <a:pt x="339" y="1142"/>
                      </a:lnTo>
                      <a:lnTo>
                        <a:pt x="355" y="1123"/>
                      </a:lnTo>
                      <a:lnTo>
                        <a:pt x="370" y="1102"/>
                      </a:lnTo>
                      <a:lnTo>
                        <a:pt x="383" y="1079"/>
                      </a:lnTo>
                      <a:lnTo>
                        <a:pt x="396" y="1053"/>
                      </a:lnTo>
                      <a:lnTo>
                        <a:pt x="408" y="1025"/>
                      </a:lnTo>
                      <a:lnTo>
                        <a:pt x="418" y="995"/>
                      </a:lnTo>
                      <a:lnTo>
                        <a:pt x="427" y="960"/>
                      </a:lnTo>
                      <a:lnTo>
                        <a:pt x="434" y="921"/>
                      </a:lnTo>
                      <a:lnTo>
                        <a:pt x="441" y="878"/>
                      </a:lnTo>
                      <a:lnTo>
                        <a:pt x="447" y="831"/>
                      </a:lnTo>
                      <a:lnTo>
                        <a:pt x="451" y="777"/>
                      </a:lnTo>
                      <a:lnTo>
                        <a:pt x="455" y="719"/>
                      </a:lnTo>
                      <a:lnTo>
                        <a:pt x="457" y="654"/>
                      </a:lnTo>
                      <a:lnTo>
                        <a:pt x="458" y="583"/>
                      </a:lnTo>
                      <a:lnTo>
                        <a:pt x="459" y="505"/>
                      </a:lnTo>
                      <a:lnTo>
                        <a:pt x="459"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77" name="Group 76"/>
          <p:cNvGrpSpPr/>
          <p:nvPr/>
        </p:nvGrpSpPr>
        <p:grpSpPr>
          <a:xfrm>
            <a:off x="4364640" y="1468400"/>
            <a:ext cx="3365023" cy="615553"/>
            <a:chOff x="4808326" y="2288628"/>
            <a:chExt cx="3365023" cy="615553"/>
          </a:xfrm>
        </p:grpSpPr>
        <p:sp>
          <p:nvSpPr>
            <p:cNvPr id="288" name="TextBox 287"/>
            <p:cNvSpPr txBox="1"/>
            <p:nvPr/>
          </p:nvSpPr>
          <p:spPr>
            <a:xfrm>
              <a:off x="5281599" y="2288628"/>
              <a:ext cx="2891750" cy="615553"/>
            </a:xfrm>
            <a:prstGeom prst="rect">
              <a:avLst/>
            </a:prstGeom>
            <a:noFill/>
          </p:spPr>
          <p:txBody>
            <a:bodyPr wrap="square" lIns="91398" tIns="0" rIns="91398" bIns="0" rtlCol="0" anchor="ctr" anchorCtr="0">
              <a:spAutoFit/>
            </a:bodyPr>
            <a:lstStyle/>
            <a:p>
              <a:pPr defTabSz="914225">
                <a:defRPr/>
              </a:pPr>
              <a:r>
                <a:rPr lang="en-US" sz="1600" b="1" kern="0">
                  <a:gradFill>
                    <a:gsLst>
                      <a:gs pos="1250">
                        <a:srgbClr val="E81123"/>
                      </a:gs>
                      <a:gs pos="100000">
                        <a:srgbClr val="E81123"/>
                      </a:gs>
                    </a:gsLst>
                    <a:lin ang="5400000" scaled="0"/>
                  </a:gradFill>
                  <a:cs typeface="Segoe UI" panose="020B0502040204020203" pitchFamily="34" charset="0"/>
                </a:rPr>
                <a:t>Credential Theft and Abuse</a:t>
              </a:r>
            </a:p>
            <a:p>
              <a:pPr lvl="0" defTabSz="913958">
                <a:defRPr/>
              </a:pPr>
              <a:r>
                <a:rPr lang="en-US" sz="1200" kern="0">
                  <a:gradFill>
                    <a:gsLst>
                      <a:gs pos="1250">
                        <a:schemeClr val="tx1"/>
                      </a:gs>
                      <a:gs pos="100000">
                        <a:schemeClr val="tx1"/>
                      </a:gs>
                    </a:gsLst>
                    <a:lin ang="5400000" scaled="0"/>
                  </a:gradFill>
                  <a:cs typeface="Segoe UI" panose="020B0502040204020203" pitchFamily="34" charset="0"/>
                </a:rPr>
                <a:t>Gathers credentials stolen </a:t>
              </a: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credentials </a:t>
              </a:r>
              <a:b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to </a:t>
              </a:r>
              <a:r>
                <a:rPr kumimoji="0" lang="en-US" sz="1200" b="1" i="1"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move laterally</a:t>
              </a:r>
              <a:endPar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endParaRPr>
            </a:p>
          </p:txBody>
        </p:sp>
        <p:grpSp>
          <p:nvGrpSpPr>
            <p:cNvPr id="40" name="Group 39"/>
            <p:cNvGrpSpPr/>
            <p:nvPr/>
          </p:nvGrpSpPr>
          <p:grpSpPr>
            <a:xfrm>
              <a:off x="4808326" y="2339161"/>
              <a:ext cx="384277" cy="365557"/>
              <a:chOff x="4874906" y="2350497"/>
              <a:chExt cx="384277" cy="365557"/>
            </a:xfrm>
          </p:grpSpPr>
          <p:sp>
            <p:nvSpPr>
              <p:cNvPr id="287" name="Oval 286"/>
              <p:cNvSpPr>
                <a:spLocks noChangeAspect="1"/>
              </p:cNvSpPr>
              <p:nvPr/>
            </p:nvSpPr>
            <p:spPr>
              <a:xfrm>
                <a:off x="4893574" y="2350497"/>
                <a:ext cx="365609" cy="365557"/>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endParaRPr>
              </a:p>
            </p:txBody>
          </p:sp>
          <p:sp>
            <p:nvSpPr>
              <p:cNvPr id="524" name="Rectangle 523"/>
              <p:cNvSpPr/>
              <p:nvPr/>
            </p:nvSpPr>
            <p:spPr>
              <a:xfrm>
                <a:off x="4874906" y="2385727"/>
                <a:ext cx="383438" cy="215444"/>
              </a:xfrm>
              <a:prstGeom prst="rect">
                <a:avLst/>
              </a:prstGeom>
            </p:spPr>
            <p:txBody>
              <a:bodyPr wrap="none" tIns="0" bIns="0" anchor="ctr" anchorCtr="0">
                <a:spAutoFit/>
              </a:bodyPr>
              <a:lstStyle/>
              <a:p>
                <a:pPr algn="ctr" defTabSz="913958">
                  <a:defRPr/>
                </a:pPr>
                <a:r>
                  <a:rPr lang="en-US" sz="1400" b="1" kern="0">
                    <a:solidFill>
                      <a:prstClr val="white"/>
                    </a:solidFill>
                    <a:cs typeface="Segoe UI" panose="020B0502040204020203" pitchFamily="34" charset="0"/>
                  </a:rPr>
                  <a:t>2a</a:t>
                </a:r>
              </a:p>
            </p:txBody>
          </p:sp>
        </p:grpSp>
      </p:grpSp>
      <p:grpSp>
        <p:nvGrpSpPr>
          <p:cNvPr id="162" name="Group 161"/>
          <p:cNvGrpSpPr/>
          <p:nvPr/>
        </p:nvGrpSpPr>
        <p:grpSpPr>
          <a:xfrm>
            <a:off x="1483277" y="3251549"/>
            <a:ext cx="675786" cy="762919"/>
            <a:chOff x="2298143" y="3693812"/>
            <a:chExt cx="675882" cy="763027"/>
          </a:xfrm>
        </p:grpSpPr>
        <p:grpSp>
          <p:nvGrpSpPr>
            <p:cNvPr id="95" name="Group 94"/>
            <p:cNvGrpSpPr/>
            <p:nvPr/>
          </p:nvGrpSpPr>
          <p:grpSpPr>
            <a:xfrm>
              <a:off x="2543795" y="3693812"/>
              <a:ext cx="430230" cy="517100"/>
              <a:chOff x="2708315" y="2609670"/>
              <a:chExt cx="552045" cy="604917"/>
            </a:xfrm>
          </p:grpSpPr>
          <p:grpSp>
            <p:nvGrpSpPr>
              <p:cNvPr id="96" name="Group 95"/>
              <p:cNvGrpSpPr/>
              <p:nvPr/>
            </p:nvGrpSpPr>
            <p:grpSpPr>
              <a:xfrm>
                <a:off x="2708315" y="2609670"/>
                <a:ext cx="552045" cy="560430"/>
                <a:chOff x="2485077" y="1292226"/>
                <a:chExt cx="4208463" cy="4275137"/>
              </a:xfrm>
              <a:solidFill>
                <a:schemeClr val="accent1">
                  <a:lumMod val="75000"/>
                </a:schemeClr>
              </a:solidFill>
            </p:grpSpPr>
            <p:sp>
              <p:nvSpPr>
                <p:cNvPr id="98"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99"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100"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97" name="TextBox 96"/>
              <p:cNvSpPr txBox="1"/>
              <p:nvPr/>
            </p:nvSpPr>
            <p:spPr>
              <a:xfrm>
                <a:off x="2796882" y="2886196"/>
                <a:ext cx="390282" cy="328391"/>
              </a:xfrm>
              <a:prstGeom prst="rect">
                <a:avLst/>
              </a:prstGeom>
              <a:noFill/>
            </p:spPr>
            <p:txBody>
              <a:bodyPr wrap="square" rtlCol="0">
                <a:spAutoFit/>
              </a:bodyPr>
              <a:lstStyle>
                <a:defPPr>
                  <a:defRPr lang="en-US"/>
                </a:defPPr>
                <a:lvl1pPr algn="just">
                  <a:defRPr sz="1400" b="1"/>
                </a:lvl1pPr>
              </a:lstStyle>
              <a:p>
                <a:pPr marL="0" marR="0" lvl="0" indent="0" algn="just" defTabSz="91395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703"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ea typeface="+mn-ea"/>
                <a:cs typeface="+mn-cs"/>
              </a:endParaRPr>
            </a:p>
          </p:txBody>
        </p:sp>
        <p:sp>
          <p:nvSpPr>
            <p:cNvPr id="101"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lumMod val="75000"/>
              </a:schemeClr>
            </a:solid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nvGrpSpPr>
          <p:cNvPr id="152" name="Group 151"/>
          <p:cNvGrpSpPr/>
          <p:nvPr/>
        </p:nvGrpSpPr>
        <p:grpSpPr>
          <a:xfrm>
            <a:off x="587733" y="2851402"/>
            <a:ext cx="763873" cy="753837"/>
            <a:chOff x="364141" y="3389111"/>
            <a:chExt cx="763981" cy="753943"/>
          </a:xfrm>
        </p:grpSpPr>
        <p:grpSp>
          <p:nvGrpSpPr>
            <p:cNvPr id="512" name="Group 511"/>
            <p:cNvGrpSpPr/>
            <p:nvPr/>
          </p:nvGrpSpPr>
          <p:grpSpPr>
            <a:xfrm flipV="1">
              <a:off x="364141" y="3573541"/>
              <a:ext cx="763981" cy="569513"/>
              <a:chOff x="690099" y="1766912"/>
              <a:chExt cx="1965107" cy="1683735"/>
            </a:xfrm>
          </p:grpSpPr>
          <p:cxnSp>
            <p:nvCxnSpPr>
              <p:cNvPr id="513" name="Straight Connector 512"/>
              <p:cNvCxnSpPr>
                <a:stCxn id="514" idx="0"/>
              </p:cNvCxnSpPr>
              <p:nvPr/>
            </p:nvCxnSpPr>
            <p:spPr>
              <a:xfrm flipV="1">
                <a:off x="1524755" y="1766956"/>
                <a:ext cx="113045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 name="Arc 513"/>
              <p:cNvSpPr/>
              <p:nvPr/>
            </p:nvSpPr>
            <p:spPr>
              <a:xfrm flipH="1">
                <a:off x="690099" y="1766912"/>
                <a:ext cx="1686475" cy="1683735"/>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cxnSp>
          <p:nvCxnSpPr>
            <p:cNvPr id="507" name="Straight Connector 506"/>
            <p:cNvCxnSpPr>
              <a:stCxn id="514" idx="2"/>
            </p:cNvCxnSpPr>
            <p:nvPr/>
          </p:nvCxnSpPr>
          <p:spPr>
            <a:xfrm flipV="1">
              <a:off x="364141" y="3389111"/>
              <a:ext cx="0" cy="4691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1376714" y="4096203"/>
            <a:ext cx="3038011" cy="716647"/>
            <a:chOff x="434712" y="4184897"/>
            <a:chExt cx="3038441" cy="716749"/>
          </a:xfrm>
        </p:grpSpPr>
        <p:sp>
          <p:nvSpPr>
            <p:cNvPr id="80" name="Rectangle 79"/>
            <p:cNvSpPr/>
            <p:nvPr/>
          </p:nvSpPr>
          <p:spPr>
            <a:xfrm>
              <a:off x="434712" y="4184897"/>
              <a:ext cx="3038441" cy="338602"/>
            </a:xfrm>
            <a:prstGeom prst="rect">
              <a:avLst/>
            </a:prstGeom>
            <a:noFill/>
            <a:ln w="15875">
              <a:noFill/>
              <a:headEnd type="none" w="med" len="med"/>
              <a:tailEnd type="none" w="med" len="med"/>
            </a:ln>
            <a:effectLst>
              <a:softEdge rad="63500"/>
            </a:effectLst>
          </p:spPr>
          <p:style>
            <a:lnRef idx="1">
              <a:schemeClr val="accent1"/>
            </a:lnRef>
            <a:fillRef idx="0">
              <a:schemeClr val="accent1"/>
            </a:fillRef>
            <a:effectRef idx="0">
              <a:schemeClr val="accent1"/>
            </a:effectRef>
            <a:fontRef idx="minor">
              <a:schemeClr val="tx1"/>
            </a:fontRef>
          </p:style>
          <p:txBody>
            <a:bodyPr wrap="none">
              <a:spAutoFit/>
            </a:bodyPr>
            <a:lstStyle/>
            <a:p>
              <a:pPr marR="0" lvl="0" indent="0" defTabSz="914225" fontAlgn="auto">
                <a:lnSpc>
                  <a:spcPct val="100000"/>
                </a:lnSpc>
                <a:spcBef>
                  <a:spcPts val="0"/>
                </a:spcBef>
                <a:spcAft>
                  <a:spcPts val="0"/>
                </a:spcAft>
                <a:buClrTx/>
                <a:buSzTx/>
                <a:buFontTx/>
                <a:buNone/>
                <a:tabLst/>
                <a:defRPr/>
              </a:pPr>
              <a:r>
                <a:rPr lang="en-US" sz="1600" b="1" kern="0">
                  <a:gradFill>
                    <a:gsLst>
                      <a:gs pos="1250">
                        <a:srgbClr val="E81123"/>
                      </a:gs>
                      <a:gs pos="100000">
                        <a:srgbClr val="E81123"/>
                      </a:gs>
                    </a:gsLst>
                    <a:lin ang="5400000" scaled="0"/>
                  </a:gradFill>
                  <a:cs typeface="Segoe UI" panose="020B0502040204020203" pitchFamily="34" charset="0"/>
                </a:rPr>
                <a:t>Compromise Device/Account </a:t>
              </a:r>
            </a:p>
          </p:txBody>
        </p:sp>
        <p:sp>
          <p:nvSpPr>
            <p:cNvPr id="544" name="Rectangle 543"/>
            <p:cNvSpPr/>
            <p:nvPr/>
          </p:nvSpPr>
          <p:spPr>
            <a:xfrm>
              <a:off x="450174" y="4439915"/>
              <a:ext cx="2879757" cy="46173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t>Employee opens attachment/link </a:t>
              </a:r>
              <a:b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br>
              <a: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t>or types credentials into fake web page</a:t>
              </a:r>
            </a:p>
          </p:txBody>
        </p:sp>
      </p:grpSp>
      <p:sp>
        <p:nvSpPr>
          <p:cNvPr id="458" name="Oval 457"/>
          <p:cNvSpPr>
            <a:spLocks noChangeAspect="1"/>
          </p:cNvSpPr>
          <p:nvPr/>
        </p:nvSpPr>
        <p:spPr>
          <a:xfrm>
            <a:off x="1051230" y="4115202"/>
            <a:ext cx="319600" cy="319555"/>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algn="ctr" defTabSz="913958">
              <a:defRPr/>
            </a:pPr>
            <a:r>
              <a:rPr lang="en-US" sz="1400" b="1" kern="0">
                <a:solidFill>
                  <a:prstClr val="white"/>
                </a:solidFill>
                <a:cs typeface="Segoe UI" panose="020B0502040204020203" pitchFamily="34" charset="0"/>
              </a:rPr>
              <a:t>2</a:t>
            </a:r>
          </a:p>
        </p:txBody>
      </p:sp>
      <p:grpSp>
        <p:nvGrpSpPr>
          <p:cNvPr id="764" name="Group 763"/>
          <p:cNvGrpSpPr/>
          <p:nvPr/>
        </p:nvGrpSpPr>
        <p:grpSpPr>
          <a:xfrm flipV="1">
            <a:off x="2235367" y="2451074"/>
            <a:ext cx="2261930" cy="1099971"/>
            <a:chOff x="1966281" y="3283873"/>
            <a:chExt cx="2261930" cy="1099971"/>
          </a:xfrm>
        </p:grpSpPr>
        <p:grpSp>
          <p:nvGrpSpPr>
            <p:cNvPr id="765" name="Group 764"/>
            <p:cNvGrpSpPr/>
            <p:nvPr/>
          </p:nvGrpSpPr>
          <p:grpSpPr>
            <a:xfrm flipV="1">
              <a:off x="2666986" y="3283873"/>
              <a:ext cx="1561225" cy="1099971"/>
              <a:chOff x="5236498" y="3893240"/>
              <a:chExt cx="1644367" cy="706049"/>
            </a:xfrm>
          </p:grpSpPr>
          <p:grpSp>
            <p:nvGrpSpPr>
              <p:cNvPr id="767" name="Group 766"/>
              <p:cNvGrpSpPr/>
              <p:nvPr/>
            </p:nvGrpSpPr>
            <p:grpSpPr>
              <a:xfrm rot="16200000" flipV="1">
                <a:off x="5355720" y="3923511"/>
                <a:ext cx="556556" cy="794999"/>
                <a:chOff x="2167977" y="1715985"/>
                <a:chExt cx="2189486" cy="1683729"/>
              </a:xfrm>
            </p:grpSpPr>
            <p:cxnSp>
              <p:nvCxnSpPr>
                <p:cNvPr id="771" name="Straight Connector 770"/>
                <p:cNvCxnSpPr>
                  <a:stCxn id="772" idx="0"/>
                  <a:endCxn id="770"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2" name="Arc 771"/>
                <p:cNvSpPr/>
                <p:nvPr/>
              </p:nvSpPr>
              <p:spPr>
                <a:xfrm flipH="1">
                  <a:off x="2167977" y="1715985"/>
                  <a:ext cx="1686475" cy="1683729"/>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nvGrpSpPr>
              <p:cNvPr id="768" name="Group 767"/>
              <p:cNvGrpSpPr/>
              <p:nvPr/>
            </p:nvGrpSpPr>
            <p:grpSpPr>
              <a:xfrm rot="10800000" flipH="1" flipV="1">
                <a:off x="6030285" y="3893240"/>
                <a:ext cx="850580" cy="298986"/>
                <a:chOff x="1058706" y="-931526"/>
                <a:chExt cx="3081297" cy="1683734"/>
              </a:xfrm>
            </p:grpSpPr>
            <p:cxnSp>
              <p:nvCxnSpPr>
                <p:cNvPr id="769" name="Straight Connector 768"/>
                <p:cNvCxnSpPr>
                  <a:stCxn id="770" idx="0"/>
                </p:cNvCxnSpPr>
                <p:nvPr/>
              </p:nvCxnSpPr>
              <p:spPr>
                <a:xfrm rot="10800000" flipH="1" flipV="1">
                  <a:off x="1891531" y="-931461"/>
                  <a:ext cx="2248472"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0" name="Arc 769"/>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cxnSp>
          <p:nvCxnSpPr>
            <p:cNvPr id="766" name="Straight Connector 765"/>
            <p:cNvCxnSpPr>
              <a:endCxn id="772" idx="2"/>
            </p:cNvCxnSpPr>
            <p:nvPr/>
          </p:nvCxnSpPr>
          <p:spPr>
            <a:xfrm>
              <a:off x="1966281" y="3283873"/>
              <a:ext cx="1078107"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07" name="Straight Connector 806"/>
          <p:cNvCxnSpPr/>
          <p:nvPr/>
        </p:nvCxnSpPr>
        <p:spPr>
          <a:xfrm>
            <a:off x="2178482" y="3727814"/>
            <a:ext cx="612173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1" name="Group 810"/>
          <p:cNvGrpSpPr/>
          <p:nvPr/>
        </p:nvGrpSpPr>
        <p:grpSpPr>
          <a:xfrm>
            <a:off x="5457852" y="2407008"/>
            <a:ext cx="2842361" cy="1099975"/>
            <a:chOff x="2361967" y="3283877"/>
            <a:chExt cx="2842361" cy="1099975"/>
          </a:xfrm>
        </p:grpSpPr>
        <p:grpSp>
          <p:nvGrpSpPr>
            <p:cNvPr id="812" name="Group 811"/>
            <p:cNvGrpSpPr/>
            <p:nvPr/>
          </p:nvGrpSpPr>
          <p:grpSpPr>
            <a:xfrm flipV="1">
              <a:off x="2666987" y="3283878"/>
              <a:ext cx="2537341" cy="1099974"/>
              <a:chOff x="5236497" y="3893240"/>
              <a:chExt cx="2672465" cy="706052"/>
            </a:xfrm>
          </p:grpSpPr>
          <p:grpSp>
            <p:nvGrpSpPr>
              <p:cNvPr id="814" name="Group 813"/>
              <p:cNvGrpSpPr/>
              <p:nvPr/>
            </p:nvGrpSpPr>
            <p:grpSpPr>
              <a:xfrm rot="16200000" flipV="1">
                <a:off x="5355715" y="3923511"/>
                <a:ext cx="556563" cy="794999"/>
                <a:chOff x="2167955" y="1715989"/>
                <a:chExt cx="2189508" cy="1683728"/>
              </a:xfrm>
            </p:grpSpPr>
            <p:cxnSp>
              <p:nvCxnSpPr>
                <p:cNvPr id="818" name="Straight Connector 817"/>
                <p:cNvCxnSpPr>
                  <a:stCxn id="819" idx="0"/>
                  <a:endCxn id="817"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9" name="Arc 818"/>
                <p:cNvSpPr/>
                <p:nvPr/>
              </p:nvSpPr>
              <p:spPr>
                <a:xfrm flipH="1">
                  <a:off x="2167955" y="1715989"/>
                  <a:ext cx="1686474" cy="1683728"/>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nvGrpSpPr>
              <p:cNvPr id="815" name="Group 814"/>
              <p:cNvGrpSpPr/>
              <p:nvPr/>
            </p:nvGrpSpPr>
            <p:grpSpPr>
              <a:xfrm rot="10800000" flipH="1" flipV="1">
                <a:off x="6030285" y="3893240"/>
                <a:ext cx="1878677" cy="298986"/>
                <a:chOff x="1058706" y="-931526"/>
                <a:chExt cx="6805663" cy="1683734"/>
              </a:xfrm>
            </p:grpSpPr>
            <p:cxnSp>
              <p:nvCxnSpPr>
                <p:cNvPr id="816" name="Straight Connector 815"/>
                <p:cNvCxnSpPr>
                  <a:stCxn id="817" idx="0"/>
                </p:cNvCxnSpPr>
                <p:nvPr/>
              </p:nvCxnSpPr>
              <p:spPr>
                <a:xfrm rot="10800000" flipH="1">
                  <a:off x="1891531" y="-931461"/>
                  <a:ext cx="5972838"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7" name="Arc 816"/>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cxnSp>
          <p:nvCxnSpPr>
            <p:cNvPr id="813" name="Straight Connector 812"/>
            <p:cNvCxnSpPr>
              <a:endCxn id="819" idx="2"/>
            </p:cNvCxnSpPr>
            <p:nvPr/>
          </p:nvCxnSpPr>
          <p:spPr>
            <a:xfrm>
              <a:off x="2361967" y="3283877"/>
              <a:ext cx="682421" cy="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40733" y="2054494"/>
            <a:ext cx="788100" cy="691515"/>
            <a:chOff x="4300222" y="1734394"/>
            <a:chExt cx="788100" cy="691515"/>
          </a:xfrm>
        </p:grpSpPr>
        <p:grpSp>
          <p:nvGrpSpPr>
            <p:cNvPr id="531" name="Group 530"/>
            <p:cNvGrpSpPr/>
            <p:nvPr/>
          </p:nvGrpSpPr>
          <p:grpSpPr>
            <a:xfrm>
              <a:off x="4300222" y="1734394"/>
              <a:ext cx="494887" cy="494817"/>
              <a:chOff x="5235656" y="3310416"/>
              <a:chExt cx="743447" cy="743447"/>
            </a:xfrm>
          </p:grpSpPr>
          <p:sp>
            <p:nvSpPr>
              <p:cNvPr id="533" name="Oval 532"/>
              <p:cNvSpPr/>
              <p:nvPr/>
            </p:nvSpPr>
            <p:spPr>
              <a:xfrm>
                <a:off x="5261169" y="3339704"/>
                <a:ext cx="700198"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a typeface="+mn-ea"/>
                  <a:cs typeface="Segoe UI" panose="020B0502040204020203" pitchFamily="34" charset="0"/>
                </a:endParaRPr>
              </a:p>
            </p:txBody>
          </p:sp>
          <p:grpSp>
            <p:nvGrpSpPr>
              <p:cNvPr id="534" name="Group 533"/>
              <p:cNvGrpSpPr/>
              <p:nvPr/>
            </p:nvGrpSpPr>
            <p:grpSpPr>
              <a:xfrm>
                <a:off x="5235656" y="3310416"/>
                <a:ext cx="743447" cy="743447"/>
                <a:chOff x="5235656" y="3310416"/>
                <a:chExt cx="743447" cy="743447"/>
              </a:xfrm>
            </p:grpSpPr>
            <p:sp>
              <p:nvSpPr>
                <p:cNvPr id="535" name="Donut 175"/>
                <p:cNvSpPr/>
                <p:nvPr/>
              </p:nvSpPr>
              <p:spPr>
                <a:xfrm>
                  <a:off x="5235656"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nvGrpSpPr>
                <p:cNvPr id="536" name="Group 535"/>
                <p:cNvGrpSpPr/>
                <p:nvPr/>
              </p:nvGrpSpPr>
              <p:grpSpPr>
                <a:xfrm>
                  <a:off x="5337334" y="3539904"/>
                  <a:ext cx="578099" cy="272046"/>
                  <a:chOff x="9186863" y="4257675"/>
                  <a:chExt cx="1754188" cy="825500"/>
                </a:xfrm>
                <a:solidFill>
                  <a:schemeClr val="tx1"/>
                </a:solidFill>
              </p:grpSpPr>
              <p:sp>
                <p:nvSpPr>
                  <p:cNvPr id="538" name="Freeform 5"/>
                  <p:cNvSpPr>
                    <a:spLocks noEditPoints="1"/>
                  </p:cNvSpPr>
                  <p:nvPr/>
                </p:nvSpPr>
                <p:spPr bwMode="auto">
                  <a:xfrm>
                    <a:off x="9186863" y="4257675"/>
                    <a:ext cx="1754188" cy="825500"/>
                  </a:xfrm>
                  <a:custGeom>
                    <a:avLst/>
                    <a:gdLst>
                      <a:gd name="T0" fmla="*/ 395 w 3315"/>
                      <a:gd name="T1" fmla="*/ 591 h 1560"/>
                      <a:gd name="T2" fmla="*/ 313 w 3315"/>
                      <a:gd name="T3" fmla="*/ 649 h 1560"/>
                      <a:gd name="T4" fmla="*/ 269 w 3315"/>
                      <a:gd name="T5" fmla="*/ 740 h 1560"/>
                      <a:gd name="T6" fmla="*/ 279 w 3315"/>
                      <a:gd name="T7" fmla="*/ 844 h 1560"/>
                      <a:gd name="T8" fmla="*/ 336 w 3315"/>
                      <a:gd name="T9" fmla="*/ 925 h 1560"/>
                      <a:gd name="T10" fmla="*/ 428 w 3315"/>
                      <a:gd name="T11" fmla="*/ 968 h 1560"/>
                      <a:gd name="T12" fmla="*/ 531 w 3315"/>
                      <a:gd name="T13" fmla="*/ 959 h 1560"/>
                      <a:gd name="T14" fmla="*/ 613 w 3315"/>
                      <a:gd name="T15" fmla="*/ 901 h 1560"/>
                      <a:gd name="T16" fmla="*/ 656 w 3315"/>
                      <a:gd name="T17" fmla="*/ 810 h 1560"/>
                      <a:gd name="T18" fmla="*/ 647 w 3315"/>
                      <a:gd name="T19" fmla="*/ 706 h 1560"/>
                      <a:gd name="T20" fmla="*/ 589 w 3315"/>
                      <a:gd name="T21" fmla="*/ 625 h 1560"/>
                      <a:gd name="T22" fmla="*/ 499 w 3315"/>
                      <a:gd name="T23" fmla="*/ 582 h 1560"/>
                      <a:gd name="T24" fmla="*/ 848 w 3315"/>
                      <a:gd name="T25" fmla="*/ 3 h 1560"/>
                      <a:gd name="T26" fmla="*/ 1041 w 3315"/>
                      <a:gd name="T27" fmla="*/ 45 h 1560"/>
                      <a:gd name="T28" fmla="*/ 1213 w 3315"/>
                      <a:gd name="T29" fmla="*/ 132 h 1560"/>
                      <a:gd name="T30" fmla="*/ 1358 w 3315"/>
                      <a:gd name="T31" fmla="*/ 257 h 1560"/>
                      <a:gd name="T32" fmla="*/ 1468 w 3315"/>
                      <a:gd name="T33" fmla="*/ 414 h 1560"/>
                      <a:gd name="T34" fmla="*/ 3013 w 3315"/>
                      <a:gd name="T35" fmla="*/ 403 h 1560"/>
                      <a:gd name="T36" fmla="*/ 2782 w 3315"/>
                      <a:gd name="T37" fmla="*/ 936 h 1560"/>
                      <a:gd name="T38" fmla="*/ 2193 w 3315"/>
                      <a:gd name="T39" fmla="*/ 1112 h 1560"/>
                      <a:gd name="T40" fmla="*/ 2180 w 3315"/>
                      <a:gd name="T41" fmla="*/ 1095 h 1560"/>
                      <a:gd name="T42" fmla="*/ 2144 w 3315"/>
                      <a:gd name="T43" fmla="*/ 1053 h 1560"/>
                      <a:gd name="T44" fmla="*/ 2099 w 3315"/>
                      <a:gd name="T45" fmla="*/ 1001 h 1560"/>
                      <a:gd name="T46" fmla="*/ 2053 w 3315"/>
                      <a:gd name="T47" fmla="*/ 954 h 1560"/>
                      <a:gd name="T48" fmla="*/ 2017 w 3315"/>
                      <a:gd name="T49" fmla="*/ 925 h 1560"/>
                      <a:gd name="T50" fmla="*/ 2000 w 3315"/>
                      <a:gd name="T51" fmla="*/ 928 h 1560"/>
                      <a:gd name="T52" fmla="*/ 1969 w 3315"/>
                      <a:gd name="T53" fmla="*/ 960 h 1560"/>
                      <a:gd name="T54" fmla="*/ 1921 w 3315"/>
                      <a:gd name="T55" fmla="*/ 1006 h 1560"/>
                      <a:gd name="T56" fmla="*/ 1870 w 3315"/>
                      <a:gd name="T57" fmla="*/ 1058 h 1560"/>
                      <a:gd name="T58" fmla="*/ 1822 w 3315"/>
                      <a:gd name="T59" fmla="*/ 1105 h 1560"/>
                      <a:gd name="T60" fmla="*/ 1791 w 3315"/>
                      <a:gd name="T61" fmla="*/ 1136 h 1560"/>
                      <a:gd name="T62" fmla="*/ 1469 w 3315"/>
                      <a:gd name="T63" fmla="*/ 1143 h 1560"/>
                      <a:gd name="T64" fmla="*/ 1401 w 3315"/>
                      <a:gd name="T65" fmla="*/ 1251 h 1560"/>
                      <a:gd name="T66" fmla="*/ 1266 w 3315"/>
                      <a:gd name="T67" fmla="*/ 1388 h 1560"/>
                      <a:gd name="T68" fmla="*/ 1103 w 3315"/>
                      <a:gd name="T69" fmla="*/ 1489 h 1560"/>
                      <a:gd name="T70" fmla="*/ 914 w 3315"/>
                      <a:gd name="T71" fmla="*/ 1548 h 1560"/>
                      <a:gd name="T72" fmla="*/ 708 w 3315"/>
                      <a:gd name="T73" fmla="*/ 1557 h 1560"/>
                      <a:gd name="T74" fmla="*/ 508 w 3315"/>
                      <a:gd name="T75" fmla="*/ 1511 h 1560"/>
                      <a:gd name="T76" fmla="*/ 330 w 3315"/>
                      <a:gd name="T77" fmla="*/ 1417 h 1560"/>
                      <a:gd name="T78" fmla="*/ 184 w 3315"/>
                      <a:gd name="T79" fmla="*/ 1282 h 1560"/>
                      <a:gd name="T80" fmla="*/ 75 w 3315"/>
                      <a:gd name="T81" fmla="*/ 1114 h 1560"/>
                      <a:gd name="T82" fmla="*/ 12 w 3315"/>
                      <a:gd name="T83" fmla="*/ 920 h 1560"/>
                      <a:gd name="T84" fmla="*/ 3 w 3315"/>
                      <a:gd name="T85" fmla="*/ 709 h 1560"/>
                      <a:gd name="T86" fmla="*/ 48 w 3315"/>
                      <a:gd name="T87" fmla="*/ 508 h 1560"/>
                      <a:gd name="T88" fmla="*/ 142 w 3315"/>
                      <a:gd name="T89" fmla="*/ 330 h 1560"/>
                      <a:gd name="T90" fmla="*/ 278 w 3315"/>
                      <a:gd name="T91" fmla="*/ 184 h 1560"/>
                      <a:gd name="T92" fmla="*/ 445 w 3315"/>
                      <a:gd name="T93" fmla="*/ 76 h 1560"/>
                      <a:gd name="T94" fmla="*/ 640 w 3315"/>
                      <a:gd name="T95" fmla="*/ 1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5" h="1560">
                        <a:moveTo>
                          <a:pt x="463" y="579"/>
                        </a:moveTo>
                        <a:lnTo>
                          <a:pt x="428" y="582"/>
                        </a:lnTo>
                        <a:lnTo>
                          <a:pt x="395" y="591"/>
                        </a:lnTo>
                        <a:lnTo>
                          <a:pt x="363" y="605"/>
                        </a:lnTo>
                        <a:lnTo>
                          <a:pt x="336" y="625"/>
                        </a:lnTo>
                        <a:lnTo>
                          <a:pt x="313" y="649"/>
                        </a:lnTo>
                        <a:lnTo>
                          <a:pt x="294" y="676"/>
                        </a:lnTo>
                        <a:lnTo>
                          <a:pt x="279" y="706"/>
                        </a:lnTo>
                        <a:lnTo>
                          <a:pt x="269" y="740"/>
                        </a:lnTo>
                        <a:lnTo>
                          <a:pt x="266" y="775"/>
                        </a:lnTo>
                        <a:lnTo>
                          <a:pt x="269" y="810"/>
                        </a:lnTo>
                        <a:lnTo>
                          <a:pt x="279" y="844"/>
                        </a:lnTo>
                        <a:lnTo>
                          <a:pt x="294" y="874"/>
                        </a:lnTo>
                        <a:lnTo>
                          <a:pt x="313" y="901"/>
                        </a:lnTo>
                        <a:lnTo>
                          <a:pt x="336" y="925"/>
                        </a:lnTo>
                        <a:lnTo>
                          <a:pt x="363" y="944"/>
                        </a:lnTo>
                        <a:lnTo>
                          <a:pt x="395" y="959"/>
                        </a:lnTo>
                        <a:lnTo>
                          <a:pt x="428" y="968"/>
                        </a:lnTo>
                        <a:lnTo>
                          <a:pt x="463" y="971"/>
                        </a:lnTo>
                        <a:lnTo>
                          <a:pt x="499" y="968"/>
                        </a:lnTo>
                        <a:lnTo>
                          <a:pt x="531" y="959"/>
                        </a:lnTo>
                        <a:lnTo>
                          <a:pt x="562" y="944"/>
                        </a:lnTo>
                        <a:lnTo>
                          <a:pt x="589" y="925"/>
                        </a:lnTo>
                        <a:lnTo>
                          <a:pt x="613" y="901"/>
                        </a:lnTo>
                        <a:lnTo>
                          <a:pt x="632" y="874"/>
                        </a:lnTo>
                        <a:lnTo>
                          <a:pt x="647" y="844"/>
                        </a:lnTo>
                        <a:lnTo>
                          <a:pt x="656" y="810"/>
                        </a:lnTo>
                        <a:lnTo>
                          <a:pt x="659" y="775"/>
                        </a:lnTo>
                        <a:lnTo>
                          <a:pt x="656" y="740"/>
                        </a:lnTo>
                        <a:lnTo>
                          <a:pt x="647" y="706"/>
                        </a:lnTo>
                        <a:lnTo>
                          <a:pt x="632" y="676"/>
                        </a:lnTo>
                        <a:lnTo>
                          <a:pt x="613" y="649"/>
                        </a:lnTo>
                        <a:lnTo>
                          <a:pt x="589" y="625"/>
                        </a:lnTo>
                        <a:lnTo>
                          <a:pt x="562" y="605"/>
                        </a:lnTo>
                        <a:lnTo>
                          <a:pt x="531" y="591"/>
                        </a:lnTo>
                        <a:lnTo>
                          <a:pt x="499" y="582"/>
                        </a:lnTo>
                        <a:lnTo>
                          <a:pt x="463" y="579"/>
                        </a:lnTo>
                        <a:close/>
                        <a:moveTo>
                          <a:pt x="780" y="0"/>
                        </a:moveTo>
                        <a:lnTo>
                          <a:pt x="848" y="3"/>
                        </a:lnTo>
                        <a:lnTo>
                          <a:pt x="914" y="12"/>
                        </a:lnTo>
                        <a:lnTo>
                          <a:pt x="979" y="26"/>
                        </a:lnTo>
                        <a:lnTo>
                          <a:pt x="1041" y="45"/>
                        </a:lnTo>
                        <a:lnTo>
                          <a:pt x="1101" y="70"/>
                        </a:lnTo>
                        <a:lnTo>
                          <a:pt x="1158" y="99"/>
                        </a:lnTo>
                        <a:lnTo>
                          <a:pt x="1213" y="132"/>
                        </a:lnTo>
                        <a:lnTo>
                          <a:pt x="1264" y="170"/>
                        </a:lnTo>
                        <a:lnTo>
                          <a:pt x="1313" y="211"/>
                        </a:lnTo>
                        <a:lnTo>
                          <a:pt x="1358" y="257"/>
                        </a:lnTo>
                        <a:lnTo>
                          <a:pt x="1399" y="306"/>
                        </a:lnTo>
                        <a:lnTo>
                          <a:pt x="1435" y="358"/>
                        </a:lnTo>
                        <a:lnTo>
                          <a:pt x="1468" y="414"/>
                        </a:lnTo>
                        <a:lnTo>
                          <a:pt x="1469" y="417"/>
                        </a:lnTo>
                        <a:lnTo>
                          <a:pt x="1469" y="414"/>
                        </a:lnTo>
                        <a:lnTo>
                          <a:pt x="3013" y="403"/>
                        </a:lnTo>
                        <a:lnTo>
                          <a:pt x="3315" y="704"/>
                        </a:lnTo>
                        <a:lnTo>
                          <a:pt x="2932" y="1087"/>
                        </a:lnTo>
                        <a:lnTo>
                          <a:pt x="2782" y="936"/>
                        </a:lnTo>
                        <a:lnTo>
                          <a:pt x="2588" y="1129"/>
                        </a:lnTo>
                        <a:lnTo>
                          <a:pt x="2382" y="923"/>
                        </a:lnTo>
                        <a:lnTo>
                          <a:pt x="2193" y="1112"/>
                        </a:lnTo>
                        <a:lnTo>
                          <a:pt x="2192" y="1110"/>
                        </a:lnTo>
                        <a:lnTo>
                          <a:pt x="2187" y="1104"/>
                        </a:lnTo>
                        <a:lnTo>
                          <a:pt x="2180" y="1095"/>
                        </a:lnTo>
                        <a:lnTo>
                          <a:pt x="2170" y="1083"/>
                        </a:lnTo>
                        <a:lnTo>
                          <a:pt x="2157" y="1069"/>
                        </a:lnTo>
                        <a:lnTo>
                          <a:pt x="2144" y="1053"/>
                        </a:lnTo>
                        <a:lnTo>
                          <a:pt x="2129" y="1036"/>
                        </a:lnTo>
                        <a:lnTo>
                          <a:pt x="2114" y="1019"/>
                        </a:lnTo>
                        <a:lnTo>
                          <a:pt x="2099" y="1001"/>
                        </a:lnTo>
                        <a:lnTo>
                          <a:pt x="2083" y="985"/>
                        </a:lnTo>
                        <a:lnTo>
                          <a:pt x="2068" y="969"/>
                        </a:lnTo>
                        <a:lnTo>
                          <a:pt x="2053" y="954"/>
                        </a:lnTo>
                        <a:lnTo>
                          <a:pt x="2039" y="941"/>
                        </a:lnTo>
                        <a:lnTo>
                          <a:pt x="2027" y="931"/>
                        </a:lnTo>
                        <a:lnTo>
                          <a:pt x="2017" y="925"/>
                        </a:lnTo>
                        <a:lnTo>
                          <a:pt x="2009" y="922"/>
                        </a:lnTo>
                        <a:lnTo>
                          <a:pt x="2004" y="923"/>
                        </a:lnTo>
                        <a:lnTo>
                          <a:pt x="2000" y="928"/>
                        </a:lnTo>
                        <a:lnTo>
                          <a:pt x="1992" y="936"/>
                        </a:lnTo>
                        <a:lnTo>
                          <a:pt x="1981" y="946"/>
                        </a:lnTo>
                        <a:lnTo>
                          <a:pt x="1969" y="960"/>
                        </a:lnTo>
                        <a:lnTo>
                          <a:pt x="1955" y="974"/>
                        </a:lnTo>
                        <a:lnTo>
                          <a:pt x="1939" y="989"/>
                        </a:lnTo>
                        <a:lnTo>
                          <a:pt x="1921" y="1006"/>
                        </a:lnTo>
                        <a:lnTo>
                          <a:pt x="1904" y="1023"/>
                        </a:lnTo>
                        <a:lnTo>
                          <a:pt x="1887" y="1041"/>
                        </a:lnTo>
                        <a:lnTo>
                          <a:pt x="1870" y="1058"/>
                        </a:lnTo>
                        <a:lnTo>
                          <a:pt x="1853" y="1075"/>
                        </a:lnTo>
                        <a:lnTo>
                          <a:pt x="1837" y="1091"/>
                        </a:lnTo>
                        <a:lnTo>
                          <a:pt x="1822" y="1105"/>
                        </a:lnTo>
                        <a:lnTo>
                          <a:pt x="1810" y="1118"/>
                        </a:lnTo>
                        <a:lnTo>
                          <a:pt x="1799" y="1128"/>
                        </a:lnTo>
                        <a:lnTo>
                          <a:pt x="1791" y="1136"/>
                        </a:lnTo>
                        <a:lnTo>
                          <a:pt x="1786" y="1141"/>
                        </a:lnTo>
                        <a:lnTo>
                          <a:pt x="1784" y="1143"/>
                        </a:lnTo>
                        <a:lnTo>
                          <a:pt x="1469" y="1143"/>
                        </a:lnTo>
                        <a:lnTo>
                          <a:pt x="1469" y="1143"/>
                        </a:lnTo>
                        <a:lnTo>
                          <a:pt x="1437" y="1199"/>
                        </a:lnTo>
                        <a:lnTo>
                          <a:pt x="1401" y="1251"/>
                        </a:lnTo>
                        <a:lnTo>
                          <a:pt x="1359" y="1301"/>
                        </a:lnTo>
                        <a:lnTo>
                          <a:pt x="1315" y="1347"/>
                        </a:lnTo>
                        <a:lnTo>
                          <a:pt x="1266" y="1388"/>
                        </a:lnTo>
                        <a:lnTo>
                          <a:pt x="1215" y="1427"/>
                        </a:lnTo>
                        <a:lnTo>
                          <a:pt x="1161" y="1460"/>
                        </a:lnTo>
                        <a:lnTo>
                          <a:pt x="1103" y="1489"/>
                        </a:lnTo>
                        <a:lnTo>
                          <a:pt x="1042" y="1515"/>
                        </a:lnTo>
                        <a:lnTo>
                          <a:pt x="980" y="1534"/>
                        </a:lnTo>
                        <a:lnTo>
                          <a:pt x="914" y="1548"/>
                        </a:lnTo>
                        <a:lnTo>
                          <a:pt x="848" y="1557"/>
                        </a:lnTo>
                        <a:lnTo>
                          <a:pt x="780" y="1560"/>
                        </a:lnTo>
                        <a:lnTo>
                          <a:pt x="708" y="1557"/>
                        </a:lnTo>
                        <a:lnTo>
                          <a:pt x="640" y="1547"/>
                        </a:lnTo>
                        <a:lnTo>
                          <a:pt x="572" y="1532"/>
                        </a:lnTo>
                        <a:lnTo>
                          <a:pt x="508" y="1511"/>
                        </a:lnTo>
                        <a:lnTo>
                          <a:pt x="445" y="1484"/>
                        </a:lnTo>
                        <a:lnTo>
                          <a:pt x="387" y="1453"/>
                        </a:lnTo>
                        <a:lnTo>
                          <a:pt x="330" y="1417"/>
                        </a:lnTo>
                        <a:lnTo>
                          <a:pt x="278" y="1376"/>
                        </a:lnTo>
                        <a:lnTo>
                          <a:pt x="228" y="1331"/>
                        </a:lnTo>
                        <a:lnTo>
                          <a:pt x="184" y="1282"/>
                        </a:lnTo>
                        <a:lnTo>
                          <a:pt x="142" y="1230"/>
                        </a:lnTo>
                        <a:lnTo>
                          <a:pt x="106" y="1174"/>
                        </a:lnTo>
                        <a:lnTo>
                          <a:pt x="75" y="1114"/>
                        </a:lnTo>
                        <a:lnTo>
                          <a:pt x="48" y="1052"/>
                        </a:lnTo>
                        <a:lnTo>
                          <a:pt x="28" y="987"/>
                        </a:lnTo>
                        <a:lnTo>
                          <a:pt x="12" y="920"/>
                        </a:lnTo>
                        <a:lnTo>
                          <a:pt x="3" y="851"/>
                        </a:lnTo>
                        <a:lnTo>
                          <a:pt x="0" y="780"/>
                        </a:lnTo>
                        <a:lnTo>
                          <a:pt x="3" y="709"/>
                        </a:lnTo>
                        <a:lnTo>
                          <a:pt x="12" y="640"/>
                        </a:lnTo>
                        <a:lnTo>
                          <a:pt x="28" y="573"/>
                        </a:lnTo>
                        <a:lnTo>
                          <a:pt x="48" y="508"/>
                        </a:lnTo>
                        <a:lnTo>
                          <a:pt x="75" y="446"/>
                        </a:lnTo>
                        <a:lnTo>
                          <a:pt x="106" y="386"/>
                        </a:lnTo>
                        <a:lnTo>
                          <a:pt x="142" y="330"/>
                        </a:lnTo>
                        <a:lnTo>
                          <a:pt x="184" y="278"/>
                        </a:lnTo>
                        <a:lnTo>
                          <a:pt x="228" y="229"/>
                        </a:lnTo>
                        <a:lnTo>
                          <a:pt x="278" y="184"/>
                        </a:lnTo>
                        <a:lnTo>
                          <a:pt x="330" y="143"/>
                        </a:lnTo>
                        <a:lnTo>
                          <a:pt x="387" y="107"/>
                        </a:lnTo>
                        <a:lnTo>
                          <a:pt x="445" y="76"/>
                        </a:lnTo>
                        <a:lnTo>
                          <a:pt x="508" y="49"/>
                        </a:lnTo>
                        <a:lnTo>
                          <a:pt x="572" y="28"/>
                        </a:lnTo>
                        <a:lnTo>
                          <a:pt x="640" y="13"/>
                        </a:lnTo>
                        <a:lnTo>
                          <a:pt x="708" y="3"/>
                        </a:lnTo>
                        <a:lnTo>
                          <a:pt x="780"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6" name="Line 6"/>
                  <p:cNvSpPr>
                    <a:spLocks noChangeShapeType="1"/>
                  </p:cNvSpPr>
                  <p:nvPr/>
                </p:nvSpPr>
                <p:spPr bwMode="auto">
                  <a:xfrm flipH="1" flipV="1">
                    <a:off x="941228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7" name="Line 7"/>
                  <p:cNvSpPr>
                    <a:spLocks noChangeShapeType="1"/>
                  </p:cNvSpPr>
                  <p:nvPr/>
                </p:nvSpPr>
                <p:spPr bwMode="auto">
                  <a:xfrm flipH="1" flipV="1">
                    <a:off x="9394826"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8" name="Line 8"/>
                  <p:cNvSpPr>
                    <a:spLocks noChangeShapeType="1"/>
                  </p:cNvSpPr>
                  <p:nvPr/>
                </p:nvSpPr>
                <p:spPr bwMode="auto">
                  <a:xfrm flipH="1" flipV="1">
                    <a:off x="93789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9" name="Line 9"/>
                  <p:cNvSpPr>
                    <a:spLocks noChangeShapeType="1"/>
                  </p:cNvSpPr>
                  <p:nvPr/>
                </p:nvSpPr>
                <p:spPr bwMode="auto">
                  <a:xfrm flipH="1" flipV="1">
                    <a:off x="9364663"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0" name="Line 10"/>
                  <p:cNvSpPr>
                    <a:spLocks noChangeShapeType="1"/>
                  </p:cNvSpPr>
                  <p:nvPr/>
                </p:nvSpPr>
                <p:spPr bwMode="auto">
                  <a:xfrm flipH="1" flipV="1">
                    <a:off x="935196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1" name="Line 11"/>
                  <p:cNvSpPr>
                    <a:spLocks noChangeShapeType="1"/>
                  </p:cNvSpPr>
                  <p:nvPr/>
                </p:nvSpPr>
                <p:spPr bwMode="auto">
                  <a:xfrm flipH="1" flipV="1">
                    <a:off x="9342438"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2" name="Line 12"/>
                  <p:cNvSpPr>
                    <a:spLocks noChangeShapeType="1"/>
                  </p:cNvSpPr>
                  <p:nvPr/>
                </p:nvSpPr>
                <p:spPr bwMode="auto">
                  <a:xfrm flipH="1" flipV="1">
                    <a:off x="9334501"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3" name="Line 13"/>
                  <p:cNvSpPr>
                    <a:spLocks noChangeShapeType="1"/>
                  </p:cNvSpPr>
                  <p:nvPr/>
                </p:nvSpPr>
                <p:spPr bwMode="auto">
                  <a:xfrm flipH="1" flipV="1">
                    <a:off x="9328151" y="4686300"/>
                    <a:ext cx="6350"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4" name="Line 14"/>
                  <p:cNvSpPr>
                    <a:spLocks noChangeShapeType="1"/>
                  </p:cNvSpPr>
                  <p:nvPr/>
                </p:nvSpPr>
                <p:spPr bwMode="auto">
                  <a:xfrm flipH="1" flipV="1">
                    <a:off x="9326563"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6" name="Line 15"/>
                  <p:cNvSpPr>
                    <a:spLocks noChangeShapeType="1"/>
                  </p:cNvSpPr>
                  <p:nvPr/>
                </p:nvSpPr>
                <p:spPr bwMode="auto">
                  <a:xfrm flipV="1">
                    <a:off x="9326563"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9" name="Line 16"/>
                  <p:cNvSpPr>
                    <a:spLocks noChangeShapeType="1"/>
                  </p:cNvSpPr>
                  <p:nvPr/>
                </p:nvSpPr>
                <p:spPr bwMode="auto">
                  <a:xfrm flipV="1">
                    <a:off x="9328151" y="4632325"/>
                    <a:ext cx="6350"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80" name="Line 17"/>
                  <p:cNvSpPr>
                    <a:spLocks noChangeShapeType="1"/>
                  </p:cNvSpPr>
                  <p:nvPr/>
                </p:nvSpPr>
                <p:spPr bwMode="auto">
                  <a:xfrm flipV="1">
                    <a:off x="9334501"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1" name="Line 18"/>
                  <p:cNvSpPr>
                    <a:spLocks noChangeShapeType="1"/>
                  </p:cNvSpPr>
                  <p:nvPr/>
                </p:nvSpPr>
                <p:spPr bwMode="auto">
                  <a:xfrm flipV="1">
                    <a:off x="9342438"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2" name="Line 19"/>
                  <p:cNvSpPr>
                    <a:spLocks noChangeShapeType="1"/>
                  </p:cNvSpPr>
                  <p:nvPr/>
                </p:nvSpPr>
                <p:spPr bwMode="auto">
                  <a:xfrm flipV="1">
                    <a:off x="935196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3" name="Line 20"/>
                  <p:cNvSpPr>
                    <a:spLocks noChangeShapeType="1"/>
                  </p:cNvSpPr>
                  <p:nvPr/>
                </p:nvSpPr>
                <p:spPr bwMode="auto">
                  <a:xfrm flipV="1">
                    <a:off x="9364663"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4" name="Line 21"/>
                  <p:cNvSpPr>
                    <a:spLocks noChangeShapeType="1"/>
                  </p:cNvSpPr>
                  <p:nvPr/>
                </p:nvSpPr>
                <p:spPr bwMode="auto">
                  <a:xfrm flipV="1">
                    <a:off x="93789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5" name="Line 22"/>
                  <p:cNvSpPr>
                    <a:spLocks noChangeShapeType="1"/>
                  </p:cNvSpPr>
                  <p:nvPr/>
                </p:nvSpPr>
                <p:spPr bwMode="auto">
                  <a:xfrm flipV="1">
                    <a:off x="9394826"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6" name="Line 23"/>
                  <p:cNvSpPr>
                    <a:spLocks noChangeShapeType="1"/>
                  </p:cNvSpPr>
                  <p:nvPr/>
                </p:nvSpPr>
                <p:spPr bwMode="auto">
                  <a:xfrm flipV="1">
                    <a:off x="941228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7" name="Line 24"/>
                  <p:cNvSpPr>
                    <a:spLocks noChangeShapeType="1"/>
                  </p:cNvSpPr>
                  <p:nvPr/>
                </p:nvSpPr>
                <p:spPr bwMode="auto">
                  <a:xfrm>
                    <a:off x="943133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9" name="Line 25"/>
                  <p:cNvSpPr>
                    <a:spLocks noChangeShapeType="1"/>
                  </p:cNvSpPr>
                  <p:nvPr/>
                </p:nvSpPr>
                <p:spPr bwMode="auto">
                  <a:xfrm>
                    <a:off x="9450388"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0" name="Line 26"/>
                  <p:cNvSpPr>
                    <a:spLocks noChangeShapeType="1"/>
                  </p:cNvSpPr>
                  <p:nvPr/>
                </p:nvSpPr>
                <p:spPr bwMode="auto">
                  <a:xfrm>
                    <a:off x="94678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1" name="Line 27"/>
                  <p:cNvSpPr>
                    <a:spLocks noChangeShapeType="1"/>
                  </p:cNvSpPr>
                  <p:nvPr/>
                </p:nvSpPr>
                <p:spPr bwMode="auto">
                  <a:xfrm>
                    <a:off x="9483726"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2" name="Line 28"/>
                  <p:cNvSpPr>
                    <a:spLocks noChangeShapeType="1"/>
                  </p:cNvSpPr>
                  <p:nvPr/>
                </p:nvSpPr>
                <p:spPr bwMode="auto">
                  <a:xfrm>
                    <a:off x="949801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3" name="Line 29"/>
                  <p:cNvSpPr>
                    <a:spLocks noChangeShapeType="1"/>
                  </p:cNvSpPr>
                  <p:nvPr/>
                </p:nvSpPr>
                <p:spPr bwMode="auto">
                  <a:xfrm>
                    <a:off x="9510713"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4" name="Line 30"/>
                  <p:cNvSpPr>
                    <a:spLocks noChangeShapeType="1"/>
                  </p:cNvSpPr>
                  <p:nvPr/>
                </p:nvSpPr>
                <p:spPr bwMode="auto">
                  <a:xfrm>
                    <a:off x="9520238"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5" name="Line 31"/>
                  <p:cNvSpPr>
                    <a:spLocks noChangeShapeType="1"/>
                  </p:cNvSpPr>
                  <p:nvPr/>
                </p:nvSpPr>
                <p:spPr bwMode="auto">
                  <a:xfrm>
                    <a:off x="9528176" y="4632325"/>
                    <a:ext cx="4763"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6" name="Line 32"/>
                  <p:cNvSpPr>
                    <a:spLocks noChangeShapeType="1"/>
                  </p:cNvSpPr>
                  <p:nvPr/>
                </p:nvSpPr>
                <p:spPr bwMode="auto">
                  <a:xfrm>
                    <a:off x="9532938"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7" name="Line 33"/>
                  <p:cNvSpPr>
                    <a:spLocks noChangeShapeType="1"/>
                  </p:cNvSpPr>
                  <p:nvPr/>
                </p:nvSpPr>
                <p:spPr bwMode="auto">
                  <a:xfrm flipH="1">
                    <a:off x="9532938"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8" name="Line 34"/>
                  <p:cNvSpPr>
                    <a:spLocks noChangeShapeType="1"/>
                  </p:cNvSpPr>
                  <p:nvPr/>
                </p:nvSpPr>
                <p:spPr bwMode="auto">
                  <a:xfrm flipH="1">
                    <a:off x="9528176" y="4686300"/>
                    <a:ext cx="47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9" name="Line 35"/>
                  <p:cNvSpPr>
                    <a:spLocks noChangeShapeType="1"/>
                  </p:cNvSpPr>
                  <p:nvPr/>
                </p:nvSpPr>
                <p:spPr bwMode="auto">
                  <a:xfrm flipH="1">
                    <a:off x="9520238"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0" name="Line 36"/>
                  <p:cNvSpPr>
                    <a:spLocks noChangeShapeType="1"/>
                  </p:cNvSpPr>
                  <p:nvPr/>
                </p:nvSpPr>
                <p:spPr bwMode="auto">
                  <a:xfrm flipH="1">
                    <a:off x="9510713"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1" name="Line 37"/>
                  <p:cNvSpPr>
                    <a:spLocks noChangeShapeType="1"/>
                  </p:cNvSpPr>
                  <p:nvPr/>
                </p:nvSpPr>
                <p:spPr bwMode="auto">
                  <a:xfrm flipH="1">
                    <a:off x="949801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2" name="Line 38"/>
                  <p:cNvSpPr>
                    <a:spLocks noChangeShapeType="1"/>
                  </p:cNvSpPr>
                  <p:nvPr/>
                </p:nvSpPr>
                <p:spPr bwMode="auto">
                  <a:xfrm flipH="1">
                    <a:off x="9483726"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3" name="Line 39"/>
                  <p:cNvSpPr>
                    <a:spLocks noChangeShapeType="1"/>
                  </p:cNvSpPr>
                  <p:nvPr/>
                </p:nvSpPr>
                <p:spPr bwMode="auto">
                  <a:xfrm flipH="1">
                    <a:off x="94678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4" name="Line 40"/>
                  <p:cNvSpPr>
                    <a:spLocks noChangeShapeType="1"/>
                  </p:cNvSpPr>
                  <p:nvPr/>
                </p:nvSpPr>
                <p:spPr bwMode="auto">
                  <a:xfrm flipH="1">
                    <a:off x="9450388"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5" name="Line 41"/>
                  <p:cNvSpPr>
                    <a:spLocks noChangeShapeType="1"/>
                  </p:cNvSpPr>
                  <p:nvPr/>
                </p:nvSpPr>
                <p:spPr bwMode="auto">
                  <a:xfrm flipH="1">
                    <a:off x="943133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6" name="Line 42"/>
                  <p:cNvSpPr>
                    <a:spLocks noChangeShapeType="1"/>
                  </p:cNvSpPr>
                  <p:nvPr/>
                </p:nvSpPr>
                <p:spPr bwMode="auto">
                  <a:xfrm flipH="1">
                    <a:off x="9963151" y="4471988"/>
                    <a:ext cx="8175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7" name="Line 43"/>
                  <p:cNvSpPr>
                    <a:spLocks noChangeShapeType="1"/>
                  </p:cNvSpPr>
                  <p:nvPr/>
                </p:nvSpPr>
                <p:spPr bwMode="auto">
                  <a:xfrm>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8" name="Line 44"/>
                  <p:cNvSpPr>
                    <a:spLocks noChangeShapeType="1"/>
                  </p:cNvSpPr>
                  <p:nvPr/>
                </p:nvSpPr>
                <p:spPr bwMode="auto">
                  <a:xfrm flipH="1" flipV="1">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9" name="Line 45"/>
                  <p:cNvSpPr>
                    <a:spLocks noChangeShapeType="1"/>
                  </p:cNvSpPr>
                  <p:nvPr/>
                </p:nvSpPr>
                <p:spPr bwMode="auto">
                  <a:xfrm flipH="1" flipV="1">
                    <a:off x="9945688" y="4448175"/>
                    <a:ext cx="17463"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0" name="Line 46"/>
                  <p:cNvSpPr>
                    <a:spLocks noChangeShapeType="1"/>
                  </p:cNvSpPr>
                  <p:nvPr/>
                </p:nvSpPr>
                <p:spPr bwMode="auto">
                  <a:xfrm flipH="1" flipV="1">
                    <a:off x="9926638" y="4419600"/>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1" name="Line 47"/>
                  <p:cNvSpPr>
                    <a:spLocks noChangeShapeType="1"/>
                  </p:cNvSpPr>
                  <p:nvPr/>
                </p:nvSpPr>
                <p:spPr bwMode="auto">
                  <a:xfrm flipH="1" flipV="1">
                    <a:off x="9904413" y="4394200"/>
                    <a:ext cx="22225"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2" name="Line 48"/>
                  <p:cNvSpPr>
                    <a:spLocks noChangeShapeType="1"/>
                  </p:cNvSpPr>
                  <p:nvPr/>
                </p:nvSpPr>
                <p:spPr bwMode="auto">
                  <a:xfrm flipH="1" flipV="1">
                    <a:off x="9880601" y="4370388"/>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3" name="Line 49"/>
                  <p:cNvSpPr>
                    <a:spLocks noChangeShapeType="1"/>
                  </p:cNvSpPr>
                  <p:nvPr/>
                </p:nvSpPr>
                <p:spPr bwMode="auto">
                  <a:xfrm flipH="1" flipV="1">
                    <a:off x="9855201" y="43481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4" name="Line 50"/>
                  <p:cNvSpPr>
                    <a:spLocks noChangeShapeType="1"/>
                  </p:cNvSpPr>
                  <p:nvPr/>
                </p:nvSpPr>
                <p:spPr bwMode="auto">
                  <a:xfrm flipH="1" flipV="1">
                    <a:off x="9828213" y="4327525"/>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5" name="Line 51"/>
                  <p:cNvSpPr>
                    <a:spLocks noChangeShapeType="1"/>
                  </p:cNvSpPr>
                  <p:nvPr/>
                </p:nvSpPr>
                <p:spPr bwMode="auto">
                  <a:xfrm flipH="1" flipV="1">
                    <a:off x="9799638" y="4310063"/>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6" name="Line 52"/>
                  <p:cNvSpPr>
                    <a:spLocks noChangeShapeType="1"/>
                  </p:cNvSpPr>
                  <p:nvPr/>
                </p:nvSpPr>
                <p:spPr bwMode="auto">
                  <a:xfrm flipH="1" flipV="1">
                    <a:off x="9769476" y="4295775"/>
                    <a:ext cx="30163"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7" name="Line 53"/>
                  <p:cNvSpPr>
                    <a:spLocks noChangeShapeType="1"/>
                  </p:cNvSpPr>
                  <p:nvPr/>
                </p:nvSpPr>
                <p:spPr bwMode="auto">
                  <a:xfrm flipH="1" flipV="1">
                    <a:off x="9737726" y="4281488"/>
                    <a:ext cx="31750"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8" name="Line 54"/>
                  <p:cNvSpPr>
                    <a:spLocks noChangeShapeType="1"/>
                  </p:cNvSpPr>
                  <p:nvPr/>
                </p:nvSpPr>
                <p:spPr bwMode="auto">
                  <a:xfrm flipH="1" flipV="1">
                    <a:off x="9704388" y="4271963"/>
                    <a:ext cx="333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9" name="Line 55"/>
                  <p:cNvSpPr>
                    <a:spLocks noChangeShapeType="1"/>
                  </p:cNvSpPr>
                  <p:nvPr/>
                </p:nvSpPr>
                <p:spPr bwMode="auto">
                  <a:xfrm flipH="1" flipV="1">
                    <a:off x="9669463" y="4264025"/>
                    <a:ext cx="349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0" name="Line 56"/>
                  <p:cNvSpPr>
                    <a:spLocks noChangeShapeType="1"/>
                  </p:cNvSpPr>
                  <p:nvPr/>
                </p:nvSpPr>
                <p:spPr bwMode="auto">
                  <a:xfrm flipH="1" flipV="1">
                    <a:off x="9634538" y="4259263"/>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1" name="Line 57"/>
                  <p:cNvSpPr>
                    <a:spLocks noChangeShapeType="1"/>
                  </p:cNvSpPr>
                  <p:nvPr/>
                </p:nvSpPr>
                <p:spPr bwMode="auto">
                  <a:xfrm flipH="1" flipV="1">
                    <a:off x="9599613" y="4257675"/>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2" name="Line 58"/>
                  <p:cNvSpPr>
                    <a:spLocks noChangeShapeType="1"/>
                  </p:cNvSpPr>
                  <p:nvPr/>
                </p:nvSpPr>
                <p:spPr bwMode="auto">
                  <a:xfrm flipH="1">
                    <a:off x="9561513" y="4257675"/>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3" name="Line 59"/>
                  <p:cNvSpPr>
                    <a:spLocks noChangeShapeType="1"/>
                  </p:cNvSpPr>
                  <p:nvPr/>
                </p:nvSpPr>
                <p:spPr bwMode="auto">
                  <a:xfrm flipH="1">
                    <a:off x="9525001" y="4259263"/>
                    <a:ext cx="3651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4" name="Line 60"/>
                  <p:cNvSpPr>
                    <a:spLocks noChangeShapeType="1"/>
                  </p:cNvSpPr>
                  <p:nvPr/>
                </p:nvSpPr>
                <p:spPr bwMode="auto">
                  <a:xfrm flipH="1">
                    <a:off x="9488488" y="4265613"/>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5" name="Line 61"/>
                  <p:cNvSpPr>
                    <a:spLocks noChangeShapeType="1"/>
                  </p:cNvSpPr>
                  <p:nvPr/>
                </p:nvSpPr>
                <p:spPr bwMode="auto">
                  <a:xfrm flipH="1">
                    <a:off x="9455151" y="4273550"/>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6" name="Line 62"/>
                  <p:cNvSpPr>
                    <a:spLocks noChangeShapeType="1"/>
                  </p:cNvSpPr>
                  <p:nvPr/>
                </p:nvSpPr>
                <p:spPr bwMode="auto">
                  <a:xfrm flipH="1">
                    <a:off x="9421813" y="4284663"/>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7" name="Line 63"/>
                  <p:cNvSpPr>
                    <a:spLocks noChangeShapeType="1"/>
                  </p:cNvSpPr>
                  <p:nvPr/>
                </p:nvSpPr>
                <p:spPr bwMode="auto">
                  <a:xfrm flipH="1">
                    <a:off x="9391651" y="4298950"/>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8" name="Line 64"/>
                  <p:cNvSpPr>
                    <a:spLocks noChangeShapeType="1"/>
                  </p:cNvSpPr>
                  <p:nvPr/>
                </p:nvSpPr>
                <p:spPr bwMode="auto">
                  <a:xfrm flipH="1">
                    <a:off x="9361488" y="4314825"/>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9" name="Line 65"/>
                  <p:cNvSpPr>
                    <a:spLocks noChangeShapeType="1"/>
                  </p:cNvSpPr>
                  <p:nvPr/>
                </p:nvSpPr>
                <p:spPr bwMode="auto">
                  <a:xfrm flipH="1">
                    <a:off x="9332913" y="4333875"/>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0" name="Line 66"/>
                  <p:cNvSpPr>
                    <a:spLocks noChangeShapeType="1"/>
                  </p:cNvSpPr>
                  <p:nvPr/>
                </p:nvSpPr>
                <p:spPr bwMode="auto">
                  <a:xfrm flipH="1">
                    <a:off x="9307513" y="4356100"/>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1" name="Line 67"/>
                  <p:cNvSpPr>
                    <a:spLocks noChangeShapeType="1"/>
                  </p:cNvSpPr>
                  <p:nvPr/>
                </p:nvSpPr>
                <p:spPr bwMode="auto">
                  <a:xfrm flipH="1">
                    <a:off x="9283701" y="4379913"/>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2" name="Line 68"/>
                  <p:cNvSpPr>
                    <a:spLocks noChangeShapeType="1"/>
                  </p:cNvSpPr>
                  <p:nvPr/>
                </p:nvSpPr>
                <p:spPr bwMode="auto">
                  <a:xfrm flipH="1">
                    <a:off x="9261476" y="440531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3" name="Line 69"/>
                  <p:cNvSpPr>
                    <a:spLocks noChangeShapeType="1"/>
                  </p:cNvSpPr>
                  <p:nvPr/>
                </p:nvSpPr>
                <p:spPr bwMode="auto">
                  <a:xfrm flipH="1">
                    <a:off x="9242426" y="4432300"/>
                    <a:ext cx="19050"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4" name="Line 70"/>
                  <p:cNvSpPr>
                    <a:spLocks noChangeShapeType="1"/>
                  </p:cNvSpPr>
                  <p:nvPr/>
                </p:nvSpPr>
                <p:spPr bwMode="auto">
                  <a:xfrm flipH="1">
                    <a:off x="9226551" y="4462463"/>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5" name="Line 71"/>
                  <p:cNvSpPr>
                    <a:spLocks noChangeShapeType="1"/>
                  </p:cNvSpPr>
                  <p:nvPr/>
                </p:nvSpPr>
                <p:spPr bwMode="auto">
                  <a:xfrm flipH="1">
                    <a:off x="9212263" y="4494213"/>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6" name="Line 72"/>
                  <p:cNvSpPr>
                    <a:spLocks noChangeShapeType="1"/>
                  </p:cNvSpPr>
                  <p:nvPr/>
                </p:nvSpPr>
                <p:spPr bwMode="auto">
                  <a:xfrm flipH="1">
                    <a:off x="9201151" y="4527550"/>
                    <a:ext cx="11113"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7" name="Line 73"/>
                  <p:cNvSpPr>
                    <a:spLocks noChangeShapeType="1"/>
                  </p:cNvSpPr>
                  <p:nvPr/>
                </p:nvSpPr>
                <p:spPr bwMode="auto">
                  <a:xfrm flipH="1">
                    <a:off x="9193213" y="4560888"/>
                    <a:ext cx="793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8" name="Line 74"/>
                  <p:cNvSpPr>
                    <a:spLocks noChangeShapeType="1"/>
                  </p:cNvSpPr>
                  <p:nvPr/>
                </p:nvSpPr>
                <p:spPr bwMode="auto">
                  <a:xfrm flipH="1">
                    <a:off x="9188451" y="4597400"/>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9" name="Line 75"/>
                  <p:cNvSpPr>
                    <a:spLocks noChangeShapeType="1"/>
                  </p:cNvSpPr>
                  <p:nvPr/>
                </p:nvSpPr>
                <p:spPr bwMode="auto">
                  <a:xfrm flipH="1">
                    <a:off x="9186863" y="4633913"/>
                    <a:ext cx="158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0" name="Line 76"/>
                  <p:cNvSpPr>
                    <a:spLocks noChangeShapeType="1"/>
                  </p:cNvSpPr>
                  <p:nvPr/>
                </p:nvSpPr>
                <p:spPr bwMode="auto">
                  <a:xfrm>
                    <a:off x="9186863" y="4670425"/>
                    <a:ext cx="1588" cy="381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1" name="Line 77"/>
                  <p:cNvSpPr>
                    <a:spLocks noChangeShapeType="1"/>
                  </p:cNvSpPr>
                  <p:nvPr/>
                </p:nvSpPr>
                <p:spPr bwMode="auto">
                  <a:xfrm>
                    <a:off x="9188451" y="4708525"/>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2" name="Line 78"/>
                  <p:cNvSpPr>
                    <a:spLocks noChangeShapeType="1"/>
                  </p:cNvSpPr>
                  <p:nvPr/>
                </p:nvSpPr>
                <p:spPr bwMode="auto">
                  <a:xfrm>
                    <a:off x="9193213" y="4745038"/>
                    <a:ext cx="7938"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3" name="Line 79"/>
                  <p:cNvSpPr>
                    <a:spLocks noChangeShapeType="1"/>
                  </p:cNvSpPr>
                  <p:nvPr/>
                </p:nvSpPr>
                <p:spPr bwMode="auto">
                  <a:xfrm>
                    <a:off x="9201151" y="4779963"/>
                    <a:ext cx="11113"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4" name="Line 80"/>
                  <p:cNvSpPr>
                    <a:spLocks noChangeShapeType="1"/>
                  </p:cNvSpPr>
                  <p:nvPr/>
                </p:nvSpPr>
                <p:spPr bwMode="auto">
                  <a:xfrm>
                    <a:off x="9212263" y="4814888"/>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5" name="Line 81"/>
                  <p:cNvSpPr>
                    <a:spLocks noChangeShapeType="1"/>
                  </p:cNvSpPr>
                  <p:nvPr/>
                </p:nvSpPr>
                <p:spPr bwMode="auto">
                  <a:xfrm>
                    <a:off x="9226551" y="4848225"/>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6" name="Line 82"/>
                  <p:cNvSpPr>
                    <a:spLocks noChangeShapeType="1"/>
                  </p:cNvSpPr>
                  <p:nvPr/>
                </p:nvSpPr>
                <p:spPr bwMode="auto">
                  <a:xfrm>
                    <a:off x="9242426" y="4879975"/>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7" name="Line 83"/>
                  <p:cNvSpPr>
                    <a:spLocks noChangeShapeType="1"/>
                  </p:cNvSpPr>
                  <p:nvPr/>
                </p:nvSpPr>
                <p:spPr bwMode="auto">
                  <a:xfrm>
                    <a:off x="9261476" y="4908550"/>
                    <a:ext cx="22225"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8" name="Line 84"/>
                  <p:cNvSpPr>
                    <a:spLocks noChangeShapeType="1"/>
                  </p:cNvSpPr>
                  <p:nvPr/>
                </p:nvSpPr>
                <p:spPr bwMode="auto">
                  <a:xfrm>
                    <a:off x="9283701" y="4937125"/>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9" name="Line 85"/>
                  <p:cNvSpPr>
                    <a:spLocks noChangeShapeType="1"/>
                  </p:cNvSpPr>
                  <p:nvPr/>
                </p:nvSpPr>
                <p:spPr bwMode="auto">
                  <a:xfrm>
                    <a:off x="9307513" y="4962525"/>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0" name="Line 86"/>
                  <p:cNvSpPr>
                    <a:spLocks noChangeShapeType="1"/>
                  </p:cNvSpPr>
                  <p:nvPr/>
                </p:nvSpPr>
                <p:spPr bwMode="auto">
                  <a:xfrm>
                    <a:off x="9332913" y="4986338"/>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1" name="Line 87"/>
                  <p:cNvSpPr>
                    <a:spLocks noChangeShapeType="1"/>
                  </p:cNvSpPr>
                  <p:nvPr/>
                </p:nvSpPr>
                <p:spPr bwMode="auto">
                  <a:xfrm>
                    <a:off x="9361488" y="5008563"/>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2" name="Line 88"/>
                  <p:cNvSpPr>
                    <a:spLocks noChangeShapeType="1"/>
                  </p:cNvSpPr>
                  <p:nvPr/>
                </p:nvSpPr>
                <p:spPr bwMode="auto">
                  <a:xfrm>
                    <a:off x="9391651" y="5027613"/>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3" name="Line 89"/>
                  <p:cNvSpPr>
                    <a:spLocks noChangeShapeType="1"/>
                  </p:cNvSpPr>
                  <p:nvPr/>
                </p:nvSpPr>
                <p:spPr bwMode="auto">
                  <a:xfrm>
                    <a:off x="9421813" y="5043488"/>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4" name="Line 90"/>
                  <p:cNvSpPr>
                    <a:spLocks noChangeShapeType="1"/>
                  </p:cNvSpPr>
                  <p:nvPr/>
                </p:nvSpPr>
                <p:spPr bwMode="auto">
                  <a:xfrm>
                    <a:off x="9455151" y="5057775"/>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5" name="Line 91"/>
                  <p:cNvSpPr>
                    <a:spLocks noChangeShapeType="1"/>
                  </p:cNvSpPr>
                  <p:nvPr/>
                </p:nvSpPr>
                <p:spPr bwMode="auto">
                  <a:xfrm>
                    <a:off x="9488488" y="5068888"/>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6" name="Line 92"/>
                  <p:cNvSpPr>
                    <a:spLocks noChangeShapeType="1"/>
                  </p:cNvSpPr>
                  <p:nvPr/>
                </p:nvSpPr>
                <p:spPr bwMode="auto">
                  <a:xfrm>
                    <a:off x="9525001" y="5076825"/>
                    <a:ext cx="3651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7" name="Line 93"/>
                  <p:cNvSpPr>
                    <a:spLocks noChangeShapeType="1"/>
                  </p:cNvSpPr>
                  <p:nvPr/>
                </p:nvSpPr>
                <p:spPr bwMode="auto">
                  <a:xfrm>
                    <a:off x="9561513" y="5081588"/>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8" name="Line 94"/>
                  <p:cNvSpPr>
                    <a:spLocks noChangeShapeType="1"/>
                  </p:cNvSpPr>
                  <p:nvPr/>
                </p:nvSpPr>
                <p:spPr bwMode="auto">
                  <a:xfrm flipV="1">
                    <a:off x="9599613" y="5081588"/>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9" name="Line 95"/>
                  <p:cNvSpPr>
                    <a:spLocks noChangeShapeType="1"/>
                  </p:cNvSpPr>
                  <p:nvPr/>
                </p:nvSpPr>
                <p:spPr bwMode="auto">
                  <a:xfrm flipV="1">
                    <a:off x="9634538" y="5076825"/>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0" name="Line 96"/>
                  <p:cNvSpPr>
                    <a:spLocks noChangeShapeType="1"/>
                  </p:cNvSpPr>
                  <p:nvPr/>
                </p:nvSpPr>
                <p:spPr bwMode="auto">
                  <a:xfrm flipV="1">
                    <a:off x="9669463" y="5070475"/>
                    <a:ext cx="34925"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1" name="Line 97"/>
                  <p:cNvSpPr>
                    <a:spLocks noChangeShapeType="1"/>
                  </p:cNvSpPr>
                  <p:nvPr/>
                </p:nvSpPr>
                <p:spPr bwMode="auto">
                  <a:xfrm flipV="1">
                    <a:off x="9704388" y="5059363"/>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2" name="Line 98"/>
                  <p:cNvSpPr>
                    <a:spLocks noChangeShapeType="1"/>
                  </p:cNvSpPr>
                  <p:nvPr/>
                </p:nvSpPr>
                <p:spPr bwMode="auto">
                  <a:xfrm flipV="1">
                    <a:off x="9737726" y="5046663"/>
                    <a:ext cx="3175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3" name="Line 99"/>
                  <p:cNvSpPr>
                    <a:spLocks noChangeShapeType="1"/>
                  </p:cNvSpPr>
                  <p:nvPr/>
                </p:nvSpPr>
                <p:spPr bwMode="auto">
                  <a:xfrm flipV="1">
                    <a:off x="9769476" y="5030788"/>
                    <a:ext cx="31750"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4" name="Line 100"/>
                  <p:cNvSpPr>
                    <a:spLocks noChangeShapeType="1"/>
                  </p:cNvSpPr>
                  <p:nvPr/>
                </p:nvSpPr>
                <p:spPr bwMode="auto">
                  <a:xfrm flipV="1">
                    <a:off x="9801226" y="5013325"/>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5" name="Line 101"/>
                  <p:cNvSpPr>
                    <a:spLocks noChangeShapeType="1"/>
                  </p:cNvSpPr>
                  <p:nvPr/>
                </p:nvSpPr>
                <p:spPr bwMode="auto">
                  <a:xfrm flipV="1">
                    <a:off x="9829801" y="4992688"/>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6" name="Line 102"/>
                  <p:cNvSpPr>
                    <a:spLocks noChangeShapeType="1"/>
                  </p:cNvSpPr>
                  <p:nvPr/>
                </p:nvSpPr>
                <p:spPr bwMode="auto">
                  <a:xfrm flipV="1">
                    <a:off x="9856788" y="49704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7" name="Line 103"/>
                  <p:cNvSpPr>
                    <a:spLocks noChangeShapeType="1"/>
                  </p:cNvSpPr>
                  <p:nvPr/>
                </p:nvSpPr>
                <p:spPr bwMode="auto">
                  <a:xfrm flipV="1">
                    <a:off x="9882188" y="4946650"/>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8" name="Line 104"/>
                  <p:cNvSpPr>
                    <a:spLocks noChangeShapeType="1"/>
                  </p:cNvSpPr>
                  <p:nvPr/>
                </p:nvSpPr>
                <p:spPr bwMode="auto">
                  <a:xfrm flipV="1">
                    <a:off x="9906001" y="491966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9" name="Line 105"/>
                  <p:cNvSpPr>
                    <a:spLocks noChangeShapeType="1"/>
                  </p:cNvSpPr>
                  <p:nvPr/>
                </p:nvSpPr>
                <p:spPr bwMode="auto">
                  <a:xfrm flipV="1">
                    <a:off x="9928226" y="4892675"/>
                    <a:ext cx="19050"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0" name="Line 106"/>
                  <p:cNvSpPr>
                    <a:spLocks noChangeShapeType="1"/>
                  </p:cNvSpPr>
                  <p:nvPr/>
                </p:nvSpPr>
                <p:spPr bwMode="auto">
                  <a:xfrm flipV="1">
                    <a:off x="9947276" y="4862513"/>
                    <a:ext cx="15875"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1" name="Line 107"/>
                  <p:cNvSpPr>
                    <a:spLocks noChangeShapeType="1"/>
                  </p:cNvSpPr>
                  <p:nvPr/>
                </p:nvSpPr>
                <p:spPr bwMode="auto">
                  <a:xfrm>
                    <a:off x="9963151" y="4862513"/>
                    <a:ext cx="0"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2" name="Line 108"/>
                  <p:cNvSpPr>
                    <a:spLocks noChangeShapeType="1"/>
                  </p:cNvSpPr>
                  <p:nvPr/>
                </p:nvSpPr>
                <p:spPr bwMode="auto">
                  <a:xfrm>
                    <a:off x="9963151" y="4862513"/>
                    <a:ext cx="1666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3" name="Line 109"/>
                  <p:cNvSpPr>
                    <a:spLocks noChangeShapeType="1"/>
                  </p:cNvSpPr>
                  <p:nvPr/>
                </p:nvSpPr>
                <p:spPr bwMode="auto">
                  <a:xfrm flipV="1">
                    <a:off x="10129838" y="4862513"/>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4" name="Line 110"/>
                  <p:cNvSpPr>
                    <a:spLocks noChangeShapeType="1"/>
                  </p:cNvSpPr>
                  <p:nvPr/>
                </p:nvSpPr>
                <p:spPr bwMode="auto">
                  <a:xfrm flipV="1">
                    <a:off x="10131426" y="4859338"/>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5" name="Line 111"/>
                  <p:cNvSpPr>
                    <a:spLocks noChangeShapeType="1"/>
                  </p:cNvSpPr>
                  <p:nvPr/>
                </p:nvSpPr>
                <p:spPr bwMode="auto">
                  <a:xfrm flipV="1">
                    <a:off x="10134601" y="4854575"/>
                    <a:ext cx="317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6" name="Line 112"/>
                  <p:cNvSpPr>
                    <a:spLocks noChangeShapeType="1"/>
                  </p:cNvSpPr>
                  <p:nvPr/>
                </p:nvSpPr>
                <p:spPr bwMode="auto">
                  <a:xfrm flipV="1">
                    <a:off x="10137776" y="4849813"/>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7" name="Line 113"/>
                  <p:cNvSpPr>
                    <a:spLocks noChangeShapeType="1"/>
                  </p:cNvSpPr>
                  <p:nvPr/>
                </p:nvSpPr>
                <p:spPr bwMode="auto">
                  <a:xfrm flipV="1">
                    <a:off x="10144126" y="484346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8" name="Line 114"/>
                  <p:cNvSpPr>
                    <a:spLocks noChangeShapeType="1"/>
                  </p:cNvSpPr>
                  <p:nvPr/>
                </p:nvSpPr>
                <p:spPr bwMode="auto">
                  <a:xfrm flipV="1">
                    <a:off x="10150476" y="483552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9" name="Line 115"/>
                  <p:cNvSpPr>
                    <a:spLocks noChangeShapeType="1"/>
                  </p:cNvSpPr>
                  <p:nvPr/>
                </p:nvSpPr>
                <p:spPr bwMode="auto">
                  <a:xfrm flipV="1">
                    <a:off x="10158413" y="4827588"/>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0" name="Line 116"/>
                  <p:cNvSpPr>
                    <a:spLocks noChangeShapeType="1"/>
                  </p:cNvSpPr>
                  <p:nvPr/>
                </p:nvSpPr>
                <p:spPr bwMode="auto">
                  <a:xfrm flipV="1">
                    <a:off x="10166351" y="4818063"/>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1" name="Line 117"/>
                  <p:cNvSpPr>
                    <a:spLocks noChangeShapeType="1"/>
                  </p:cNvSpPr>
                  <p:nvPr/>
                </p:nvSpPr>
                <p:spPr bwMode="auto">
                  <a:xfrm flipV="1">
                    <a:off x="10175876" y="4808538"/>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2" name="Line 118"/>
                  <p:cNvSpPr>
                    <a:spLocks noChangeShapeType="1"/>
                  </p:cNvSpPr>
                  <p:nvPr/>
                </p:nvSpPr>
                <p:spPr bwMode="auto">
                  <a:xfrm flipV="1">
                    <a:off x="10185401" y="4799013"/>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3" name="Line 119"/>
                  <p:cNvSpPr>
                    <a:spLocks noChangeShapeType="1"/>
                  </p:cNvSpPr>
                  <p:nvPr/>
                </p:nvSpPr>
                <p:spPr bwMode="auto">
                  <a:xfrm flipV="1">
                    <a:off x="10193338" y="4791075"/>
                    <a:ext cx="95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4" name="Line 120"/>
                  <p:cNvSpPr>
                    <a:spLocks noChangeShapeType="1"/>
                  </p:cNvSpPr>
                  <p:nvPr/>
                </p:nvSpPr>
                <p:spPr bwMode="auto">
                  <a:xfrm flipV="1">
                    <a:off x="10202863" y="4781550"/>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5" name="Line 121"/>
                  <p:cNvSpPr>
                    <a:spLocks noChangeShapeType="1"/>
                  </p:cNvSpPr>
                  <p:nvPr/>
                </p:nvSpPr>
                <p:spPr bwMode="auto">
                  <a:xfrm flipV="1">
                    <a:off x="10212388" y="477361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6" name="Line 122"/>
                  <p:cNvSpPr>
                    <a:spLocks noChangeShapeType="1"/>
                  </p:cNvSpPr>
                  <p:nvPr/>
                </p:nvSpPr>
                <p:spPr bwMode="auto">
                  <a:xfrm flipV="1">
                    <a:off x="10220326" y="476567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7" name="Line 123"/>
                  <p:cNvSpPr>
                    <a:spLocks noChangeShapeType="1"/>
                  </p:cNvSpPr>
                  <p:nvPr/>
                </p:nvSpPr>
                <p:spPr bwMode="auto">
                  <a:xfrm flipV="1">
                    <a:off x="10228263" y="475932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8" name="Line 124"/>
                  <p:cNvSpPr>
                    <a:spLocks noChangeShapeType="1"/>
                  </p:cNvSpPr>
                  <p:nvPr/>
                </p:nvSpPr>
                <p:spPr bwMode="auto">
                  <a:xfrm flipV="1">
                    <a:off x="10234613" y="475297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9" name="Line 125"/>
                  <p:cNvSpPr>
                    <a:spLocks noChangeShapeType="1"/>
                  </p:cNvSpPr>
                  <p:nvPr/>
                </p:nvSpPr>
                <p:spPr bwMode="auto">
                  <a:xfrm flipV="1">
                    <a:off x="10240963" y="4749800"/>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0" name="Line 126"/>
                  <p:cNvSpPr>
                    <a:spLocks noChangeShapeType="1"/>
                  </p:cNvSpPr>
                  <p:nvPr/>
                </p:nvSpPr>
                <p:spPr bwMode="auto">
                  <a:xfrm flipV="1">
                    <a:off x="10244138" y="4746625"/>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2" name="Line 127"/>
                  <p:cNvSpPr>
                    <a:spLocks noChangeShapeType="1"/>
                  </p:cNvSpPr>
                  <p:nvPr/>
                </p:nvSpPr>
                <p:spPr bwMode="auto">
                  <a:xfrm flipV="1">
                    <a:off x="10247313" y="4746625"/>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4" name="Line 128"/>
                  <p:cNvSpPr>
                    <a:spLocks noChangeShapeType="1"/>
                  </p:cNvSpPr>
                  <p:nvPr/>
                </p:nvSpPr>
                <p:spPr bwMode="auto">
                  <a:xfrm>
                    <a:off x="10248901" y="4746625"/>
                    <a:ext cx="4763"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5" name="Line 129"/>
                  <p:cNvSpPr>
                    <a:spLocks noChangeShapeType="1"/>
                  </p:cNvSpPr>
                  <p:nvPr/>
                </p:nvSpPr>
                <p:spPr bwMode="auto">
                  <a:xfrm>
                    <a:off x="10253663" y="4748213"/>
                    <a:ext cx="4763"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6" name="Line 130"/>
                  <p:cNvSpPr>
                    <a:spLocks noChangeShapeType="1"/>
                  </p:cNvSpPr>
                  <p:nvPr/>
                </p:nvSpPr>
                <p:spPr bwMode="auto">
                  <a:xfrm>
                    <a:off x="10258426" y="4751388"/>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7" name="Line 131"/>
                  <p:cNvSpPr>
                    <a:spLocks noChangeShapeType="1"/>
                  </p:cNvSpPr>
                  <p:nvPr/>
                </p:nvSpPr>
                <p:spPr bwMode="auto">
                  <a:xfrm>
                    <a:off x="10264776" y="4756150"/>
                    <a:ext cx="7938"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8" name="Line 132"/>
                  <p:cNvSpPr>
                    <a:spLocks noChangeShapeType="1"/>
                  </p:cNvSpPr>
                  <p:nvPr/>
                </p:nvSpPr>
                <p:spPr bwMode="auto">
                  <a:xfrm>
                    <a:off x="10272713" y="476250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9" name="Line 133"/>
                  <p:cNvSpPr>
                    <a:spLocks noChangeShapeType="1"/>
                  </p:cNvSpPr>
                  <p:nvPr/>
                </p:nvSpPr>
                <p:spPr bwMode="auto">
                  <a:xfrm>
                    <a:off x="10280651" y="477043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0" name="Line 134"/>
                  <p:cNvSpPr>
                    <a:spLocks noChangeShapeType="1"/>
                  </p:cNvSpPr>
                  <p:nvPr/>
                </p:nvSpPr>
                <p:spPr bwMode="auto">
                  <a:xfrm>
                    <a:off x="10288588" y="477996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1" name="Line 135"/>
                  <p:cNvSpPr>
                    <a:spLocks noChangeShapeType="1"/>
                  </p:cNvSpPr>
                  <p:nvPr/>
                </p:nvSpPr>
                <p:spPr bwMode="auto">
                  <a:xfrm>
                    <a:off x="10296526" y="4787900"/>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2" name="Line 136"/>
                  <p:cNvSpPr>
                    <a:spLocks noChangeShapeType="1"/>
                  </p:cNvSpPr>
                  <p:nvPr/>
                </p:nvSpPr>
                <p:spPr bwMode="auto">
                  <a:xfrm>
                    <a:off x="10304463" y="4797425"/>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3" name="Line 137"/>
                  <p:cNvSpPr>
                    <a:spLocks noChangeShapeType="1"/>
                  </p:cNvSpPr>
                  <p:nvPr/>
                </p:nvSpPr>
                <p:spPr bwMode="auto">
                  <a:xfrm>
                    <a:off x="10312401" y="480695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4" name="Line 138"/>
                  <p:cNvSpPr>
                    <a:spLocks noChangeShapeType="1"/>
                  </p:cNvSpPr>
                  <p:nvPr/>
                </p:nvSpPr>
                <p:spPr bwMode="auto">
                  <a:xfrm>
                    <a:off x="10320338" y="481488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5" name="Line 139"/>
                  <p:cNvSpPr>
                    <a:spLocks noChangeShapeType="1"/>
                  </p:cNvSpPr>
                  <p:nvPr/>
                </p:nvSpPr>
                <p:spPr bwMode="auto">
                  <a:xfrm>
                    <a:off x="10328276" y="482441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6" name="Line 140"/>
                  <p:cNvSpPr>
                    <a:spLocks noChangeShapeType="1"/>
                  </p:cNvSpPr>
                  <p:nvPr/>
                </p:nvSpPr>
                <p:spPr bwMode="auto">
                  <a:xfrm>
                    <a:off x="10334626" y="4830763"/>
                    <a:ext cx="476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7" name="Line 141"/>
                  <p:cNvSpPr>
                    <a:spLocks noChangeShapeType="1"/>
                  </p:cNvSpPr>
                  <p:nvPr/>
                </p:nvSpPr>
                <p:spPr bwMode="auto">
                  <a:xfrm>
                    <a:off x="10339388" y="4837113"/>
                    <a:ext cx="47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8" name="Line 142"/>
                  <p:cNvSpPr>
                    <a:spLocks noChangeShapeType="1"/>
                  </p:cNvSpPr>
                  <p:nvPr/>
                </p:nvSpPr>
                <p:spPr bwMode="auto">
                  <a:xfrm>
                    <a:off x="10344151" y="4841875"/>
                    <a:ext cx="1588"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0" name="Line 143"/>
                  <p:cNvSpPr>
                    <a:spLocks noChangeShapeType="1"/>
                  </p:cNvSpPr>
                  <p:nvPr/>
                </p:nvSpPr>
                <p:spPr bwMode="auto">
                  <a:xfrm>
                    <a:off x="10345738" y="4845050"/>
                    <a:ext cx="1588"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1" name="Line 144"/>
                  <p:cNvSpPr>
                    <a:spLocks noChangeShapeType="1"/>
                  </p:cNvSpPr>
                  <p:nvPr/>
                </p:nvSpPr>
                <p:spPr bwMode="auto">
                  <a:xfrm flipV="1">
                    <a:off x="10347326" y="4746625"/>
                    <a:ext cx="100013" cy="1000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3" name="Line 145"/>
                  <p:cNvSpPr>
                    <a:spLocks noChangeShapeType="1"/>
                  </p:cNvSpPr>
                  <p:nvPr/>
                </p:nvSpPr>
                <p:spPr bwMode="auto">
                  <a:xfrm>
                    <a:off x="10447338" y="4746625"/>
                    <a:ext cx="107950" cy="1095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4" name="Line 146"/>
                  <p:cNvSpPr>
                    <a:spLocks noChangeShapeType="1"/>
                  </p:cNvSpPr>
                  <p:nvPr/>
                </p:nvSpPr>
                <p:spPr bwMode="auto">
                  <a:xfrm flipV="1">
                    <a:off x="10555288" y="4752975"/>
                    <a:ext cx="103188" cy="1031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5" name="Line 147"/>
                  <p:cNvSpPr>
                    <a:spLocks noChangeShapeType="1"/>
                  </p:cNvSpPr>
                  <p:nvPr/>
                </p:nvSpPr>
                <p:spPr bwMode="auto">
                  <a:xfrm>
                    <a:off x="10658476" y="4752975"/>
                    <a:ext cx="79375" cy="809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6" name="Line 148"/>
                  <p:cNvSpPr>
                    <a:spLocks noChangeShapeType="1"/>
                  </p:cNvSpPr>
                  <p:nvPr/>
                </p:nvSpPr>
                <p:spPr bwMode="auto">
                  <a:xfrm flipV="1">
                    <a:off x="10737851" y="4630738"/>
                    <a:ext cx="203200" cy="2032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7" name="Line 149"/>
                  <p:cNvSpPr>
                    <a:spLocks noChangeShapeType="1"/>
                  </p:cNvSpPr>
                  <p:nvPr/>
                </p:nvSpPr>
                <p:spPr bwMode="auto">
                  <a:xfrm flipH="1" flipV="1">
                    <a:off x="10780713" y="4471988"/>
                    <a:ext cx="160338" cy="158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114" name="Group 113"/>
            <p:cNvGrpSpPr/>
            <p:nvPr/>
          </p:nvGrpSpPr>
          <p:grpSpPr>
            <a:xfrm>
              <a:off x="4631310" y="1968963"/>
              <a:ext cx="457012" cy="456946"/>
              <a:chOff x="7398181" y="1596232"/>
              <a:chExt cx="457077" cy="457011"/>
            </a:xfrm>
          </p:grpSpPr>
          <p:sp>
            <p:nvSpPr>
              <p:cNvPr id="701" name="Oval 700"/>
              <p:cNvSpPr/>
              <p:nvPr/>
            </p:nvSpPr>
            <p:spPr>
              <a:xfrm>
                <a:off x="7398181" y="1596232"/>
                <a:ext cx="457077" cy="457011"/>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a typeface="+mn-ea"/>
                  <a:cs typeface="Segoe UI" panose="020B0502040204020203" pitchFamily="34" charset="0"/>
                </a:endParaRPr>
              </a:p>
            </p:txBody>
          </p:sp>
          <p:grpSp>
            <p:nvGrpSpPr>
              <p:cNvPr id="290" name="Group 289"/>
              <p:cNvGrpSpPr/>
              <p:nvPr/>
            </p:nvGrpSpPr>
            <p:grpSpPr>
              <a:xfrm>
                <a:off x="7478804" y="1707742"/>
                <a:ext cx="295387" cy="299497"/>
                <a:chOff x="10373368" y="5697747"/>
                <a:chExt cx="636251" cy="582615"/>
              </a:xfrm>
              <a:solidFill>
                <a:schemeClr val="tx1"/>
              </a:solidFill>
            </p:grpSpPr>
            <p:cxnSp>
              <p:nvCxnSpPr>
                <p:cNvPr id="297" name="Straight Connector 296"/>
                <p:cNvCxnSpPr/>
                <p:nvPr/>
              </p:nvCxnSpPr>
              <p:spPr>
                <a:xfrm>
                  <a:off x="10469257" y="6021683"/>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10854633" y="6030479"/>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flipV="1">
                  <a:off x="10650850" y="5817265"/>
                  <a:ext cx="76671" cy="2337"/>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0" name="Freeform 457"/>
                <p:cNvSpPr>
                  <a:spLocks noChangeAspect="1"/>
                </p:cNvSpPr>
                <p:nvPr/>
              </p:nvSpPr>
              <p:spPr bwMode="black">
                <a:xfrm>
                  <a:off x="10753611" y="5697747"/>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01" name="Freeform 459"/>
                <p:cNvSpPr>
                  <a:spLocks noChangeAspect="1"/>
                </p:cNvSpPr>
                <p:nvPr/>
              </p:nvSpPr>
              <p:spPr bwMode="black">
                <a:xfrm>
                  <a:off x="10373368" y="5697748"/>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02" name="Freeform 460"/>
                <p:cNvSpPr>
                  <a:spLocks noChangeAspect="1"/>
                </p:cNvSpPr>
                <p:nvPr/>
              </p:nvSpPr>
              <p:spPr bwMode="black">
                <a:xfrm>
                  <a:off x="10564549" y="6032815"/>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sp>
        <p:nvSpPr>
          <p:cNvPr id="111" name="Rectangle 110"/>
          <p:cNvSpPr/>
          <p:nvPr/>
        </p:nvSpPr>
        <p:spPr>
          <a:xfrm>
            <a:off x="3467551" y="3734127"/>
            <a:ext cx="2686633" cy="276999"/>
          </a:xfrm>
          <a:prstGeom prst="rect">
            <a:avLst/>
          </a:prstGeom>
        </p:spPr>
        <p:txBody>
          <a:bodyPr wrap="none">
            <a:spAutoFit/>
          </a:bodyPr>
          <a:lstStyle/>
          <a:p>
            <a:pPr marL="112691" lvl="0" defTabSz="914225">
              <a:defRPr/>
            </a:pPr>
            <a:r>
              <a:rPr lang="en-US" sz="1200" b="1" kern="0">
                <a:gradFill>
                  <a:gsLst>
                    <a:gs pos="1250">
                      <a:srgbClr val="E81123"/>
                    </a:gs>
                    <a:gs pos="100000">
                      <a:srgbClr val="E81123"/>
                    </a:gs>
                  </a:gsLst>
                  <a:lin ang="5400000" scaled="0"/>
                </a:gradFill>
                <a:sym typeface="Wingdings" panose="05000000000000000000" pitchFamily="2" charset="2"/>
              </a:rPr>
              <a:t> Access same data as employee</a:t>
            </a:r>
            <a:endParaRPr lang="en-US" sz="1200" b="1" kern="0">
              <a:gradFill>
                <a:gsLst>
                  <a:gs pos="1250">
                    <a:srgbClr val="E81123"/>
                  </a:gs>
                  <a:gs pos="100000">
                    <a:srgbClr val="E81123"/>
                  </a:gs>
                </a:gsLst>
                <a:lin ang="5400000" scaled="0"/>
              </a:gradFill>
            </a:endParaRPr>
          </a:p>
        </p:txBody>
      </p:sp>
      <p:grpSp>
        <p:nvGrpSpPr>
          <p:cNvPr id="830" name="Group 829"/>
          <p:cNvGrpSpPr/>
          <p:nvPr/>
        </p:nvGrpSpPr>
        <p:grpSpPr>
          <a:xfrm>
            <a:off x="1483229" y="3251548"/>
            <a:ext cx="675786" cy="762920"/>
            <a:chOff x="2298143" y="3693811"/>
            <a:chExt cx="675882" cy="763028"/>
          </a:xfrm>
          <a:solidFill>
            <a:srgbClr val="FF0000"/>
          </a:solidFill>
        </p:grpSpPr>
        <p:grpSp>
          <p:nvGrpSpPr>
            <p:cNvPr id="834" name="Group 833"/>
            <p:cNvGrpSpPr/>
            <p:nvPr/>
          </p:nvGrpSpPr>
          <p:grpSpPr>
            <a:xfrm>
              <a:off x="2543795" y="3693811"/>
              <a:ext cx="430230" cy="479071"/>
              <a:chOff x="2485077" y="1292226"/>
              <a:chExt cx="4208463" cy="4275137"/>
            </a:xfrm>
            <a:grpFill/>
          </p:grpSpPr>
          <p:sp>
            <p:nvSpPr>
              <p:cNvPr id="836"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837"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838"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832"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grp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ea typeface="+mn-ea"/>
                <a:cs typeface="+mn-cs"/>
              </a:endParaRPr>
            </a:p>
          </p:txBody>
        </p:sp>
        <p:sp>
          <p:nvSpPr>
            <p:cNvPr id="833"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grp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nvGrpSpPr>
          <p:cNvPr id="125" name="Group 124"/>
          <p:cNvGrpSpPr/>
          <p:nvPr/>
        </p:nvGrpSpPr>
        <p:grpSpPr>
          <a:xfrm>
            <a:off x="3588150" y="3410769"/>
            <a:ext cx="2986178" cy="278550"/>
            <a:chOff x="3280214" y="3067240"/>
            <a:chExt cx="2986178" cy="278550"/>
          </a:xfrm>
        </p:grpSpPr>
        <p:sp>
          <p:nvSpPr>
            <p:cNvPr id="829" name="Rectangle 828"/>
            <p:cNvSpPr/>
            <p:nvPr/>
          </p:nvSpPr>
          <p:spPr>
            <a:xfrm>
              <a:off x="3345721" y="3068791"/>
              <a:ext cx="2920671" cy="276999"/>
            </a:xfrm>
            <a:prstGeom prst="rect">
              <a:avLst/>
            </a:prstGeom>
          </p:spPr>
          <p:txBody>
            <a:bodyPr wrap="none">
              <a:spAutoFit/>
            </a:bodyPr>
            <a:lstStyle/>
            <a:p>
              <a:pPr marL="112691" lvl="0" defTabSz="914225">
                <a:defRPr/>
              </a:pPr>
              <a:r>
                <a:rPr lang="en-US" sz="1200" b="1" kern="0">
                  <a:gradFill>
                    <a:gsLst>
                      <a:gs pos="1250">
                        <a:srgbClr val="E81123"/>
                      </a:gs>
                      <a:gs pos="100000">
                        <a:srgbClr val="E81123"/>
                      </a:gs>
                    </a:gsLst>
                    <a:lin ang="5400000" scaled="0"/>
                  </a:gradFill>
                  <a:sym typeface="Wingdings" panose="05000000000000000000" pitchFamily="2" charset="2"/>
                </a:rPr>
                <a:t>Increase access to your environment</a:t>
              </a:r>
              <a:endParaRPr lang="en-US" sz="1200" b="1" kern="0">
                <a:gradFill>
                  <a:gsLst>
                    <a:gs pos="1250">
                      <a:srgbClr val="E81123"/>
                    </a:gs>
                    <a:gs pos="100000">
                      <a:srgbClr val="E81123"/>
                    </a:gs>
                  </a:gsLst>
                  <a:lin ang="5400000" scaled="0"/>
                </a:gradFill>
              </a:endParaRPr>
            </a:p>
          </p:txBody>
        </p:sp>
        <p:sp>
          <p:nvSpPr>
            <p:cNvPr id="124" name="Rectangle 123"/>
            <p:cNvSpPr/>
            <p:nvPr/>
          </p:nvSpPr>
          <p:spPr>
            <a:xfrm rot="18900000">
              <a:off x="3280214" y="3067240"/>
              <a:ext cx="335348" cy="276999"/>
            </a:xfrm>
            <a:prstGeom prst="rect">
              <a:avLst/>
            </a:prstGeom>
          </p:spPr>
          <p:txBody>
            <a:bodyPr wrap="none">
              <a:spAutoFit/>
            </a:bodyPr>
            <a:lstStyle/>
            <a:p>
              <a:r>
                <a:rPr lang="en-US" sz="1200" b="1" kern="0">
                  <a:gradFill>
                    <a:gsLst>
                      <a:gs pos="1250">
                        <a:srgbClr val="E81123"/>
                      </a:gs>
                      <a:gs pos="100000">
                        <a:srgbClr val="E81123"/>
                      </a:gs>
                    </a:gsLst>
                    <a:lin ang="5400000" scaled="0"/>
                  </a:gradFill>
                  <a:sym typeface="Wingdings" panose="05000000000000000000" pitchFamily="2" charset="2"/>
                </a:rPr>
                <a:t></a:t>
              </a:r>
              <a:endParaRPr lang="en-US" sz="1200">
                <a:gradFill>
                  <a:gsLst>
                    <a:gs pos="1250">
                      <a:srgbClr val="E81123"/>
                    </a:gs>
                    <a:gs pos="100000">
                      <a:srgbClr val="E81123"/>
                    </a:gs>
                  </a:gsLst>
                  <a:lin ang="5400000" scaled="0"/>
                </a:gradFill>
              </a:endParaRPr>
            </a:p>
          </p:txBody>
        </p:sp>
      </p:grpSp>
      <p:sp>
        <p:nvSpPr>
          <p:cNvPr id="2" name="Title 1">
            <a:extLst>
              <a:ext uri="{FF2B5EF4-FFF2-40B4-BE49-F238E27FC236}">
                <a16:creationId xmlns:a16="http://schemas.microsoft.com/office/drawing/2014/main" id="{6355E943-ED8E-49E7-BC98-368CECF464DE}"/>
              </a:ext>
            </a:extLst>
          </p:cNvPr>
          <p:cNvSpPr>
            <a:spLocks noGrp="1"/>
          </p:cNvSpPr>
          <p:nvPr>
            <p:ph type="title"/>
          </p:nvPr>
        </p:nvSpPr>
        <p:spPr>
          <a:xfrm>
            <a:off x="588263" y="457201"/>
            <a:ext cx="11018520" cy="553998"/>
          </a:xfrm>
        </p:spPr>
        <p:txBody>
          <a:bodyPr/>
          <a:lstStyle/>
          <a:p>
            <a:r>
              <a:rPr lang="en-US"/>
              <a:t>Common attack steps and mitigations</a:t>
            </a:r>
          </a:p>
        </p:txBody>
      </p:sp>
      <p:grpSp>
        <p:nvGrpSpPr>
          <p:cNvPr id="291" name="Group 290">
            <a:extLst>
              <a:ext uri="{FF2B5EF4-FFF2-40B4-BE49-F238E27FC236}">
                <a16:creationId xmlns:a16="http://schemas.microsoft.com/office/drawing/2014/main" id="{7DB972E1-66CA-4462-BFF3-3ACC11A86BEA}"/>
              </a:ext>
            </a:extLst>
          </p:cNvPr>
          <p:cNvGrpSpPr/>
          <p:nvPr/>
        </p:nvGrpSpPr>
        <p:grpSpPr>
          <a:xfrm>
            <a:off x="297328" y="1480346"/>
            <a:ext cx="742442" cy="742442"/>
            <a:chOff x="568549" y="3165243"/>
            <a:chExt cx="749586" cy="749586"/>
          </a:xfrm>
        </p:grpSpPr>
        <p:sp>
          <p:nvSpPr>
            <p:cNvPr id="292" name="Oval 291">
              <a:extLst>
                <a:ext uri="{FF2B5EF4-FFF2-40B4-BE49-F238E27FC236}">
                  <a16:creationId xmlns:a16="http://schemas.microsoft.com/office/drawing/2014/main" id="{AED2B659-2658-4183-B77D-0E781F482E4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12">
              <a:extLst>
                <a:ext uri="{FF2B5EF4-FFF2-40B4-BE49-F238E27FC236}">
                  <a16:creationId xmlns:a16="http://schemas.microsoft.com/office/drawing/2014/main" id="{D04D9B06-D328-4DD4-A8B1-BCA7D28C1044}"/>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4">
              <a:extLst>
                <a:ext uri="{FF2B5EF4-FFF2-40B4-BE49-F238E27FC236}">
                  <a16:creationId xmlns:a16="http://schemas.microsoft.com/office/drawing/2014/main" id="{9475C89E-8535-491A-B27F-91CD5E8CBB6A}"/>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5" name="Freeform 11">
              <a:extLst>
                <a:ext uri="{FF2B5EF4-FFF2-40B4-BE49-F238E27FC236}">
                  <a16:creationId xmlns:a16="http://schemas.microsoft.com/office/drawing/2014/main" id="{ECB2A5A0-5D2B-4663-AA18-9856A41ED56A}"/>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Shape 295">
              <a:extLst>
                <a:ext uri="{FF2B5EF4-FFF2-40B4-BE49-F238E27FC236}">
                  <a16:creationId xmlns:a16="http://schemas.microsoft.com/office/drawing/2014/main" id="{C1463F21-0CA2-4298-9359-DDE57D5B9D78}"/>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C6963625-6216-4791-B20D-5F147CC1224E}"/>
              </a:ext>
            </a:extLst>
          </p:cNvPr>
          <p:cNvGrpSpPr/>
          <p:nvPr/>
        </p:nvGrpSpPr>
        <p:grpSpPr>
          <a:xfrm>
            <a:off x="1159918" y="1232188"/>
            <a:ext cx="2318256" cy="859573"/>
            <a:chOff x="1392174" y="1232188"/>
            <a:chExt cx="2318256" cy="859573"/>
          </a:xfrm>
        </p:grpSpPr>
        <p:sp>
          <p:nvSpPr>
            <p:cNvPr id="521" name="Rectangular Callout 520"/>
            <p:cNvSpPr/>
            <p:nvPr/>
          </p:nvSpPr>
          <p:spPr>
            <a:xfrm>
              <a:off x="1392174" y="1232188"/>
              <a:ext cx="2318256" cy="66136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R="0" lvl="0" algn="l" defTabSz="913958" rtl="0" eaLnBrk="1" fontAlgn="auto" latinLnBrk="0" hangingPunct="1">
                <a:lnSpc>
                  <a:spcPct val="100000"/>
                </a:lnSpc>
                <a:spcBef>
                  <a:spcPts val="0"/>
                </a:spcBef>
                <a:spcAft>
                  <a:spcPts val="0"/>
                </a:spcAft>
                <a:buClrTx/>
                <a:buSzTx/>
                <a:buFontTx/>
                <a:buNone/>
                <a:tabLst/>
                <a:defRPr/>
              </a:pPr>
              <a:r>
                <a:rPr lang="en-US" sz="1200" b="1" kern="0" dirty="0">
                  <a:gradFill>
                    <a:gsLst>
                      <a:gs pos="1250">
                        <a:schemeClr val="accent1"/>
                      </a:gs>
                      <a:gs pos="100000">
                        <a:schemeClr val="accent1"/>
                      </a:gs>
                    </a:gsLst>
                    <a:lin ang="5400000" scaled="0"/>
                  </a:gradFill>
                  <a:cs typeface="Segoe UI" panose="020B0502040204020203" pitchFamily="34" charset="0"/>
                </a:rPr>
                <a:t>Office 365 Advanced Threat Protection (ATP)</a:t>
              </a:r>
              <a:endParaRPr kumimoji="0" lang="en-US" sz="1200" b="0" i="1" u="none" strike="noStrike" kern="0" cap="none" spc="0" normalizeH="0" baseline="0" noProof="0" dirty="0">
                <a:ln>
                  <a:noFill/>
                </a:ln>
                <a:gradFill>
                  <a:gsLst>
                    <a:gs pos="1250">
                      <a:schemeClr val="tx2"/>
                    </a:gs>
                    <a:gs pos="100000">
                      <a:schemeClr val="tx2"/>
                    </a:gs>
                  </a:gsLst>
                  <a:lin ang="5400000" scaled="0"/>
                </a:gradFill>
                <a:effectLst/>
                <a:uLnTx/>
                <a:uFillTx/>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7C4527D7-4688-4292-B6C8-A51A403BAE01}"/>
                </a:ext>
              </a:extLst>
            </p:cNvPr>
            <p:cNvCxnSpPr>
              <a:cxnSpLocks/>
            </p:cNvCxnSpPr>
            <p:nvPr/>
          </p:nvCxnSpPr>
          <p:spPr>
            <a:xfrm>
              <a:off x="1454038" y="1908587"/>
              <a:ext cx="0" cy="183174"/>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a:extLst>
              <a:ext uri="{FF2B5EF4-FFF2-40B4-BE49-F238E27FC236}">
                <a16:creationId xmlns:a16="http://schemas.microsoft.com/office/drawing/2014/main" id="{F5D82B3D-5DF8-4D67-8A17-F4593EAB31BC}"/>
              </a:ext>
            </a:extLst>
          </p:cNvPr>
          <p:cNvGrpSpPr/>
          <p:nvPr/>
        </p:nvGrpSpPr>
        <p:grpSpPr>
          <a:xfrm>
            <a:off x="929533" y="4611329"/>
            <a:ext cx="4230483" cy="1893857"/>
            <a:chOff x="929533" y="4611329"/>
            <a:chExt cx="4230483" cy="1893857"/>
          </a:xfrm>
        </p:grpSpPr>
        <p:sp>
          <p:nvSpPr>
            <p:cNvPr id="555" name="Rectangular Callout 554"/>
            <p:cNvSpPr/>
            <p:nvPr/>
          </p:nvSpPr>
          <p:spPr>
            <a:xfrm>
              <a:off x="929533" y="5012688"/>
              <a:ext cx="4230483" cy="1492498"/>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defTabSz="913958"/>
              <a:r>
                <a:rPr lang="en-US" sz="1200" b="1" kern="0" dirty="0">
                  <a:gradFill>
                    <a:gsLst>
                      <a:gs pos="1250">
                        <a:schemeClr val="accent1"/>
                      </a:gs>
                      <a:gs pos="100000">
                        <a:schemeClr val="accent1"/>
                      </a:gs>
                    </a:gsLst>
                    <a:lin ang="5400000" scaled="0"/>
                  </a:gradFill>
                  <a:cs typeface="Segoe UI" panose="020B0502040204020203" pitchFamily="34" charset="0"/>
                </a:rPr>
                <a:t>EMS Technology</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Intune conditional access</a:t>
              </a:r>
            </a:p>
            <a:p>
              <a:pPr defTabSz="913958"/>
              <a:r>
                <a:rPr lang="en-US" sz="1200" b="1" kern="0" dirty="0">
                  <a:gradFill>
                    <a:gsLst>
                      <a:gs pos="1250">
                        <a:schemeClr val="accent1"/>
                      </a:gs>
                      <a:gs pos="100000">
                        <a:schemeClr val="accent1"/>
                      </a:gs>
                    </a:gsLst>
                    <a:lin ang="5400000" scaled="0"/>
                  </a:gradFill>
                  <a:cs typeface="Segoe UI" panose="020B0502040204020203" pitchFamily="34" charset="0"/>
                </a:rPr>
                <a:t>Windows Defender Advanced Threat Protection</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Endpoint Detection and Response (EDR)</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SmartScreen URL and App reputation</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Exploit Mitigations</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…and more</a:t>
              </a:r>
            </a:p>
          </p:txBody>
        </p:sp>
        <p:cxnSp>
          <p:nvCxnSpPr>
            <p:cNvPr id="303" name="Straight Connector 302">
              <a:extLst>
                <a:ext uri="{FF2B5EF4-FFF2-40B4-BE49-F238E27FC236}">
                  <a16:creationId xmlns:a16="http://schemas.microsoft.com/office/drawing/2014/main" id="{2BFEB206-6AB8-47CC-A04E-1CBAE1D4619A}"/>
                </a:ext>
              </a:extLst>
            </p:cNvPr>
            <p:cNvCxnSpPr>
              <a:cxnSpLocks/>
            </p:cNvCxnSpPr>
            <p:nvPr/>
          </p:nvCxnSpPr>
          <p:spPr>
            <a:xfrm flipV="1">
              <a:off x="1213801" y="4611329"/>
              <a:ext cx="0" cy="401359"/>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4018B328-7175-449F-A440-325340695511}"/>
              </a:ext>
            </a:extLst>
          </p:cNvPr>
          <p:cNvGrpSpPr/>
          <p:nvPr/>
        </p:nvGrpSpPr>
        <p:grpSpPr>
          <a:xfrm>
            <a:off x="7110756" y="4011126"/>
            <a:ext cx="3778882" cy="2494060"/>
            <a:chOff x="7110756" y="4011126"/>
            <a:chExt cx="3778882" cy="2494060"/>
          </a:xfrm>
        </p:grpSpPr>
        <p:sp>
          <p:nvSpPr>
            <p:cNvPr id="118" name="Rectangular Callout 117"/>
            <p:cNvSpPr/>
            <p:nvPr/>
          </p:nvSpPr>
          <p:spPr>
            <a:xfrm>
              <a:off x="7110756" y="4306374"/>
              <a:ext cx="3778882" cy="2198812"/>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defTabSz="913958"/>
              <a:r>
                <a:rPr lang="en-US" sz="1200" b="1" kern="0" dirty="0">
                  <a:gradFill>
                    <a:gsLst>
                      <a:gs pos="1250">
                        <a:schemeClr val="accent1"/>
                      </a:gs>
                      <a:gs pos="100000">
                        <a:schemeClr val="accent1"/>
                      </a:gs>
                    </a:gsLst>
                    <a:lin ang="5400000" scaled="0"/>
                  </a:gradFill>
                  <a:cs typeface="Segoe UI" panose="020B0502040204020203" pitchFamily="34" charset="0"/>
                </a:rPr>
                <a:t>EMS Technology</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Azure Information Protection</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Cloud App Security (CASB)</a:t>
              </a:r>
              <a:endParaRPr lang="en-US" sz="1200" b="1" kern="0" dirty="0">
                <a:gradFill>
                  <a:gsLst>
                    <a:gs pos="1250">
                      <a:schemeClr val="tx2"/>
                    </a:gs>
                    <a:gs pos="100000">
                      <a:schemeClr val="tx2"/>
                    </a:gs>
                  </a:gsLst>
                  <a:lin ang="5400000" scaled="0"/>
                </a:gradFill>
                <a:cs typeface="Segoe UI" panose="020B0502040204020203" pitchFamily="34" charset="0"/>
              </a:endParaRPr>
            </a:p>
            <a:p>
              <a:pPr defTabSz="913958"/>
              <a:r>
                <a:rPr lang="en-US" sz="1200" b="1" kern="0" dirty="0">
                  <a:gradFill>
                    <a:gsLst>
                      <a:gs pos="1250">
                        <a:schemeClr val="accent1"/>
                      </a:gs>
                      <a:gs pos="100000">
                        <a:schemeClr val="accent1"/>
                      </a:gs>
                    </a:gsLst>
                    <a:lin ang="5400000" scaled="0"/>
                  </a:gradFill>
                  <a:cs typeface="Segoe UI" panose="020B0502040204020203" pitchFamily="34" charset="0"/>
                </a:rPr>
                <a:t>Office 365 Data Loss Prevention features</a:t>
              </a:r>
            </a:p>
            <a:p>
              <a:pPr defTabSz="913958"/>
              <a:r>
                <a:rPr lang="en-US" sz="1200" b="1" kern="0" dirty="0">
                  <a:gradFill>
                    <a:gsLst>
                      <a:gs pos="1250">
                        <a:schemeClr val="accent1"/>
                      </a:gs>
                      <a:gs pos="100000">
                        <a:schemeClr val="accent1"/>
                      </a:gs>
                    </a:gsLst>
                    <a:lin ang="5400000" scaled="0"/>
                  </a:gradFill>
                  <a:cs typeface="Segoe UI" panose="020B0502040204020203" pitchFamily="34" charset="0"/>
                </a:rPr>
                <a:t>Windows Information Protection</a:t>
              </a:r>
            </a:p>
            <a:p>
              <a:pPr defTabSz="913958"/>
              <a:r>
                <a:rPr lang="en-US" sz="1200" b="1" kern="0" dirty="0">
                  <a:gradFill>
                    <a:gsLst>
                      <a:gs pos="1250">
                        <a:schemeClr val="accent1"/>
                      </a:gs>
                      <a:gs pos="100000">
                        <a:schemeClr val="accent1"/>
                      </a:gs>
                    </a:gsLst>
                    <a:lin ang="5400000" scaled="0"/>
                  </a:gradFill>
                  <a:cs typeface="Segoe UI" panose="020B0502040204020203" pitchFamily="34" charset="0"/>
                </a:rPr>
                <a:t>Azure Technology</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Azure Security Center</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Multi-Factor Authentication</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Disk, Storage, SQL Encryption</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Key Vault</a:t>
              </a:r>
            </a:p>
            <a:p>
              <a:pPr marL="171450" indent="-171450" defTabSz="913958">
                <a:buFont typeface="Arial" panose="020B0604020202020204" pitchFamily="34" charset="0"/>
                <a:buChar char="•"/>
              </a:pPr>
              <a:r>
                <a:rPr lang="en-US" sz="1200" kern="0" dirty="0">
                  <a:gradFill>
                    <a:gsLst>
                      <a:gs pos="1250">
                        <a:schemeClr val="tx2"/>
                      </a:gs>
                      <a:gs pos="100000">
                        <a:schemeClr val="tx2"/>
                      </a:gs>
                    </a:gsLst>
                    <a:lin ang="5400000" scaled="0"/>
                  </a:gradFill>
                  <a:cs typeface="Segoe UI" panose="020B0502040204020203" pitchFamily="34" charset="0"/>
                </a:rPr>
                <a:t>…and more</a:t>
              </a:r>
            </a:p>
          </p:txBody>
        </p:sp>
        <p:cxnSp>
          <p:nvCxnSpPr>
            <p:cNvPr id="304" name="Straight Connector 303">
              <a:extLst>
                <a:ext uri="{FF2B5EF4-FFF2-40B4-BE49-F238E27FC236}">
                  <a16:creationId xmlns:a16="http://schemas.microsoft.com/office/drawing/2014/main" id="{95ECD1DC-C435-4D53-BD02-1C5170E09000}"/>
                </a:ext>
              </a:extLst>
            </p:cNvPr>
            <p:cNvCxnSpPr>
              <a:cxnSpLocks/>
            </p:cNvCxnSpPr>
            <p:nvPr/>
          </p:nvCxnSpPr>
          <p:spPr>
            <a:xfrm flipV="1">
              <a:off x="9179796" y="4011126"/>
              <a:ext cx="0" cy="295251"/>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20">
            <a:extLst>
              <a:ext uri="{FF2B5EF4-FFF2-40B4-BE49-F238E27FC236}">
                <a16:creationId xmlns:a16="http://schemas.microsoft.com/office/drawing/2014/main" id="{65A82376-B1C4-4E41-8D52-07BA4FA841E2}"/>
              </a:ext>
            </a:extLst>
          </p:cNvPr>
          <p:cNvGrpSpPr/>
          <p:nvPr/>
        </p:nvGrpSpPr>
        <p:grpSpPr>
          <a:xfrm>
            <a:off x="7729663" y="1232188"/>
            <a:ext cx="4165886" cy="2007360"/>
            <a:chOff x="7729663" y="1232188"/>
            <a:chExt cx="4165886" cy="2007360"/>
          </a:xfrm>
        </p:grpSpPr>
        <p:sp>
          <p:nvSpPr>
            <p:cNvPr id="528" name="Rectangular Callout 527"/>
            <p:cNvSpPr/>
            <p:nvPr/>
          </p:nvSpPr>
          <p:spPr>
            <a:xfrm>
              <a:off x="8145019" y="1232188"/>
              <a:ext cx="3750530" cy="200736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rPr>
                <a:t>Securing Privileged Access </a:t>
              </a: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hlinkClick r:id="rId3"/>
                </a:rPr>
                <a:t>Roadmap</a:t>
              </a:r>
              <a:endPar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endParaRPr>
            </a:p>
            <a:p>
              <a:pPr marR="0" lvl="0" algn="l" defTabSz="913958"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endParaRPr>
            </a:p>
            <a:p>
              <a:pPr lvl="0" defTabSz="913958">
                <a:defRPr/>
              </a:pPr>
              <a:r>
                <a:rPr lang="en-US" sz="1200" b="1" kern="0" dirty="0">
                  <a:gradFill>
                    <a:gsLst>
                      <a:gs pos="1250">
                        <a:schemeClr val="tx2"/>
                      </a:gs>
                      <a:gs pos="100000">
                        <a:schemeClr val="tx2"/>
                      </a:gs>
                    </a:gsLst>
                    <a:lin ang="5400000" scaled="0"/>
                  </a:gradFill>
                  <a:cs typeface="Segoe UI" panose="020B0502040204020203" pitchFamily="34" charset="0"/>
                </a:rPr>
                <a:t>Incident Response (</a:t>
              </a: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rPr>
                <a:t>Professional Services)</a:t>
              </a:r>
              <a:endParaRPr lang="en-US" sz="1200" b="1" kern="0" noProof="0" dirty="0">
                <a:gradFill>
                  <a:gsLst>
                    <a:gs pos="1250">
                      <a:schemeClr val="tx1"/>
                    </a:gs>
                    <a:gs pos="100000">
                      <a:schemeClr val="tx1"/>
                    </a:gs>
                  </a:gsLst>
                  <a:lin ang="5400000" scaled="0"/>
                </a:gradFill>
                <a:cs typeface="Segoe UI" panose="020B0502040204020203" pitchFamily="34" charset="0"/>
              </a:endParaRPr>
            </a:p>
            <a:p>
              <a:pPr defTabSz="913958">
                <a:defRPr/>
              </a:pPr>
              <a:endParaRPr lang="en-US" sz="600" kern="0" dirty="0">
                <a:gradFill>
                  <a:gsLst>
                    <a:gs pos="1250">
                      <a:schemeClr val="tx1"/>
                    </a:gs>
                    <a:gs pos="100000">
                      <a:schemeClr val="tx1"/>
                    </a:gs>
                  </a:gsLst>
                  <a:lin ang="5400000" scaled="0"/>
                </a:gradFill>
                <a:cs typeface="Segoe UI" panose="020B0502040204020203" pitchFamily="34" charset="0"/>
              </a:endParaRPr>
            </a:p>
            <a:p>
              <a:pPr marR="0" lvl="0" defTabSz="913958" fontAlgn="auto">
                <a:lnSpc>
                  <a:spcPct val="100000"/>
                </a:lnSpc>
                <a:spcBef>
                  <a:spcPts val="0"/>
                </a:spcBef>
                <a:spcAft>
                  <a:spcPts val="0"/>
                </a:spcAft>
                <a:buClrTx/>
                <a:buSzTx/>
                <a:tabLst/>
                <a:defRPr/>
              </a:pPr>
              <a:r>
                <a:rPr lang="en-US" sz="1200" b="1" kern="0" dirty="0">
                  <a:gradFill>
                    <a:gsLst>
                      <a:gs pos="1250">
                        <a:schemeClr val="tx2"/>
                      </a:gs>
                      <a:gs pos="100000">
                        <a:schemeClr val="tx2"/>
                      </a:gs>
                    </a:gsLst>
                    <a:lin ang="5400000" scaled="0"/>
                  </a:gradFill>
                  <a:cs typeface="Segoe UI" panose="020B0502040204020203" pitchFamily="34" charset="0"/>
                </a:rPr>
                <a:t>Azure AD Identity Protection </a:t>
              </a:r>
            </a:p>
            <a:p>
              <a:pPr defTabSz="913958">
                <a:defRPr/>
              </a:pPr>
              <a:endParaRPr lang="en-US" sz="600" kern="0" dirty="0">
                <a:gradFill>
                  <a:gsLst>
                    <a:gs pos="1250">
                      <a:schemeClr val="tx1"/>
                    </a:gs>
                    <a:gs pos="100000">
                      <a:schemeClr val="tx1"/>
                    </a:gs>
                  </a:gsLst>
                  <a:lin ang="5400000" scaled="0"/>
                </a:gradFill>
                <a:cs typeface="Segoe UI" panose="020B0502040204020203" pitchFamily="34" charset="0"/>
              </a:endParaRPr>
            </a:p>
            <a:p>
              <a:pPr lvl="0" defTabSz="913958">
                <a:defRPr/>
              </a:pPr>
              <a:r>
                <a:rPr lang="en-US" sz="1200" b="1" kern="0" dirty="0">
                  <a:gradFill>
                    <a:gsLst>
                      <a:gs pos="1250">
                        <a:schemeClr val="tx1"/>
                      </a:gs>
                      <a:gs pos="100000">
                        <a:schemeClr val="tx1"/>
                      </a:gs>
                    </a:gsLst>
                    <a:lin ang="5400000" scaled="0"/>
                  </a:gradFill>
                  <a:cs typeface="Segoe UI" panose="020B0502040204020203" pitchFamily="34" charset="0"/>
                </a:rPr>
                <a:t>Window 10 Credential Guard</a:t>
              </a:r>
            </a:p>
            <a:p>
              <a:pPr lvl="0" defTabSz="913958">
                <a:defRPr/>
              </a:pP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cs typeface="Segoe UI" panose="020B0502040204020203" pitchFamily="34" charset="0"/>
                </a:rPr>
                <a:t>Azure Advanced Threat Protection</a:t>
              </a:r>
              <a:endParaRPr lang="en-US" sz="1200" i="1" kern="0" dirty="0">
                <a:gradFill>
                  <a:gsLst>
                    <a:gs pos="1250">
                      <a:schemeClr val="tx1"/>
                    </a:gs>
                    <a:gs pos="100000">
                      <a:schemeClr val="tx1"/>
                    </a:gs>
                  </a:gsLst>
                  <a:lin ang="5400000" scaled="0"/>
                </a:gradFill>
                <a:cs typeface="Segoe UI" panose="020B0502040204020203" pitchFamily="34" charset="0"/>
              </a:endParaRPr>
            </a:p>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ea typeface="+mn-ea"/>
                  <a:cs typeface="Segoe UI" panose="020B0502040204020203" pitchFamily="34" charset="0"/>
                </a:rPr>
                <a:t>Azure Security Center</a:t>
              </a:r>
            </a:p>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dirty="0">
                  <a:ln>
                    <a:noFill/>
                  </a:ln>
                  <a:gradFill>
                    <a:gsLst>
                      <a:gs pos="1250">
                        <a:schemeClr val="tx1"/>
                      </a:gs>
                      <a:gs pos="100000">
                        <a:schemeClr val="tx1"/>
                      </a:gs>
                    </a:gsLst>
                    <a:lin ang="5400000" scaled="0"/>
                  </a:gradFill>
                  <a:effectLst/>
                  <a:uLnTx/>
                  <a:uFillTx/>
                  <a:ea typeface="+mn-ea"/>
                  <a:cs typeface="Segoe UI" panose="020B0502040204020203" pitchFamily="34" charset="0"/>
                </a:rPr>
                <a:t>Azure Monitor</a:t>
              </a:r>
            </a:p>
            <a:p>
              <a:pPr marR="0" lvl="0" algn="l" defTabSz="913958" rtl="0" eaLnBrk="1" fontAlgn="auto" latinLnBrk="0" hangingPunct="1">
                <a:lnSpc>
                  <a:spcPct val="100000"/>
                </a:lnSpc>
                <a:spcBef>
                  <a:spcPts val="0"/>
                </a:spcBef>
                <a:spcAft>
                  <a:spcPts val="0"/>
                </a:spcAft>
                <a:buClrTx/>
                <a:buSzTx/>
                <a:tabLst/>
                <a:defRPr/>
              </a:pPr>
              <a:r>
                <a:rPr kumimoji="0" lang="en-US" sz="1200" b="0" i="0" u="none" strike="noStrike" kern="0" cap="none" spc="0" normalizeH="0" baseline="0" noProof="0" dirty="0">
                  <a:ln>
                    <a:noFill/>
                  </a:ln>
                  <a:gradFill>
                    <a:gsLst>
                      <a:gs pos="1250">
                        <a:schemeClr val="tx1"/>
                      </a:gs>
                      <a:gs pos="100000">
                        <a:schemeClr val="tx1"/>
                      </a:gs>
                    </a:gsLst>
                    <a:lin ang="5400000" scaled="0"/>
                  </a:gradFill>
                  <a:effectLst/>
                  <a:uLnTx/>
                  <a:uFillTx/>
                  <a:ea typeface="+mn-ea"/>
                  <a:cs typeface="Segoe UI" panose="020B0502040204020203" pitchFamily="34" charset="0"/>
                </a:rPr>
                <a:t>…and more</a:t>
              </a:r>
            </a:p>
          </p:txBody>
        </p:sp>
        <p:cxnSp>
          <p:nvCxnSpPr>
            <p:cNvPr id="305" name="Straight Connector 304">
              <a:extLst>
                <a:ext uri="{FF2B5EF4-FFF2-40B4-BE49-F238E27FC236}">
                  <a16:creationId xmlns:a16="http://schemas.microsoft.com/office/drawing/2014/main" id="{7278B68D-9317-46AB-B7A2-86C5385E9927}"/>
                </a:ext>
              </a:extLst>
            </p:cNvPr>
            <p:cNvCxnSpPr>
              <a:cxnSpLocks/>
            </p:cNvCxnSpPr>
            <p:nvPr/>
          </p:nvCxnSpPr>
          <p:spPr>
            <a:xfrm flipH="1">
              <a:off x="7729663" y="1607600"/>
              <a:ext cx="415357" cy="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1656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22" presetClass="entr" presetSubtype="8"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0"/>
                                        </p:tgtEl>
                                        <p:attrNameLst>
                                          <p:attrName>style.visibility</p:attrName>
                                        </p:attrNameLst>
                                      </p:cBhvr>
                                      <p:to>
                                        <p:strVal val="visible"/>
                                      </p:to>
                                    </p:set>
                                    <p:animEffect transition="in" filter="fade">
                                      <p:cBhvr>
                                        <p:cTn id="30" dur="500"/>
                                        <p:tgtEl>
                                          <p:spTgt spid="83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58"/>
                                        </p:tgtEl>
                                        <p:attrNameLst>
                                          <p:attrName>style.visibility</p:attrName>
                                        </p:attrNameLst>
                                      </p:cBhvr>
                                      <p:to>
                                        <p:strVal val="visible"/>
                                      </p:to>
                                    </p:set>
                                    <p:animEffect transition="in" filter="fade">
                                      <p:cBhvr>
                                        <p:cTn id="34" dur="500"/>
                                        <p:tgtEl>
                                          <p:spTgt spid="458"/>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par>
                                <p:cTn id="47" presetID="22" presetClass="entr" presetSubtype="8" fill="hold" nodeType="withEffect">
                                  <p:stCondLst>
                                    <p:cond delay="0"/>
                                  </p:stCondLst>
                                  <p:childTnLst>
                                    <p:set>
                                      <p:cBhvr>
                                        <p:cTn id="48" dur="1" fill="hold">
                                          <p:stCondLst>
                                            <p:cond delay="0"/>
                                          </p:stCondLst>
                                        </p:cTn>
                                        <p:tgtEl>
                                          <p:spTgt spid="807"/>
                                        </p:tgtEl>
                                        <p:attrNameLst>
                                          <p:attrName>style.visibility</p:attrName>
                                        </p:attrNameLst>
                                      </p:cBhvr>
                                      <p:to>
                                        <p:strVal val="visible"/>
                                      </p:to>
                                    </p:set>
                                    <p:animEffect transition="in" filter="wipe(left)">
                                      <p:cBhvr>
                                        <p:cTn id="49" dur="1000"/>
                                        <p:tgtEl>
                                          <p:spTgt spid="807"/>
                                        </p:tgtEl>
                                      </p:cBhvr>
                                    </p:animEffect>
                                  </p:childTnLst>
                                </p:cTn>
                              </p:par>
                              <p:par>
                                <p:cTn id="50" presetID="10" presetClass="entr" presetSubtype="0" fill="hold" nodeType="withEffect">
                                  <p:stCondLst>
                                    <p:cond delay="75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par>
                          <p:cTn id="53" fill="hold">
                            <p:stCondLst>
                              <p:cond delay="1250"/>
                            </p:stCondLst>
                            <p:childTnLst>
                              <p:par>
                                <p:cTn id="54" presetID="22" presetClass="entr" presetSubtype="1"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764"/>
                                        </p:tgtEl>
                                        <p:attrNameLst>
                                          <p:attrName>style.visibility</p:attrName>
                                        </p:attrNameLst>
                                      </p:cBhvr>
                                      <p:to>
                                        <p:strVal val="visible"/>
                                      </p:to>
                                    </p:set>
                                    <p:animEffect transition="in" filter="wipe(down)">
                                      <p:cBhvr>
                                        <p:cTn id="61" dur="750"/>
                                        <p:tgtEl>
                                          <p:spTgt spid="764"/>
                                        </p:tgtEl>
                                      </p:cBhvr>
                                    </p:animEffect>
                                  </p:childTnLst>
                                </p:cTn>
                              </p:par>
                              <p:par>
                                <p:cTn id="62" presetID="22" presetClass="entr" presetSubtype="4" fill="hold" nodeType="withEffect">
                                  <p:stCondLst>
                                    <p:cond delay="250"/>
                                  </p:stCondLst>
                                  <p:childTnLst>
                                    <p:set>
                                      <p:cBhvr>
                                        <p:cTn id="63" dur="1" fill="hold">
                                          <p:stCondLst>
                                            <p:cond delay="0"/>
                                          </p:stCondLst>
                                        </p:cTn>
                                        <p:tgtEl>
                                          <p:spTgt spid="125"/>
                                        </p:tgtEl>
                                        <p:attrNameLst>
                                          <p:attrName>style.visibility</p:attrName>
                                        </p:attrNameLst>
                                      </p:cBhvr>
                                      <p:to>
                                        <p:strVal val="visible"/>
                                      </p:to>
                                    </p:set>
                                    <p:animEffect transition="in" filter="wipe(down)">
                                      <p:cBhvr>
                                        <p:cTn id="64" dur="500"/>
                                        <p:tgtEl>
                                          <p:spTgt spid="125"/>
                                        </p:tgtEl>
                                      </p:cBhvr>
                                    </p:animEffect>
                                  </p:childTnLst>
                                </p:cTn>
                              </p:par>
                            </p:childTnLst>
                          </p:cTn>
                        </p:par>
                        <p:par>
                          <p:cTn id="65" fill="hold">
                            <p:stCondLst>
                              <p:cond delay="750"/>
                            </p:stCondLst>
                            <p:childTnLst>
                              <p:par>
                                <p:cTn id="66" presetID="10" presetClass="entr" presetSubtype="0"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par>
                                <p:cTn id="69" presetID="10"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fade">
                                      <p:cBhvr>
                                        <p:cTn id="71" dur="500"/>
                                        <p:tgtEl>
                                          <p:spTgt spid="126"/>
                                        </p:tgtEl>
                                      </p:cBhvr>
                                    </p:animEffect>
                                  </p:childTnLst>
                                </p:cTn>
                              </p:par>
                            </p:childTnLst>
                          </p:cTn>
                        </p:par>
                        <p:par>
                          <p:cTn id="72" fill="hold">
                            <p:stCondLst>
                              <p:cond delay="1250"/>
                            </p:stCondLst>
                            <p:childTnLst>
                              <p:par>
                                <p:cTn id="73" presetID="22" presetClass="entr" presetSubtype="8"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11"/>
                                        </p:tgtEl>
                                        <p:attrNameLst>
                                          <p:attrName>style.visibility</p:attrName>
                                        </p:attrNameLst>
                                      </p:cBhvr>
                                      <p:to>
                                        <p:strVal val="visible"/>
                                      </p:to>
                                    </p:set>
                                    <p:animEffect transition="in" filter="wipe(left)">
                                      <p:cBhvr>
                                        <p:cTn id="80" dur="750"/>
                                        <p:tgtEl>
                                          <p:spTgt spid="811"/>
                                        </p:tgtEl>
                                      </p:cBhvr>
                                    </p:animEffect>
                                  </p:childTnLst>
                                </p:cTn>
                              </p:par>
                            </p:childTnLst>
                          </p:cTn>
                        </p:par>
                        <p:par>
                          <p:cTn id="81" fill="hold">
                            <p:stCondLst>
                              <p:cond delay="750"/>
                            </p:stCondLst>
                            <p:childTnLst>
                              <p:par>
                                <p:cTn id="82" presetID="26" presetClass="emph" presetSubtype="0" fill="hold" nodeType="afterEffect">
                                  <p:stCondLst>
                                    <p:cond delay="0"/>
                                  </p:stCondLst>
                                  <p:childTnLst>
                                    <p:animEffect transition="out" filter="fade">
                                      <p:cBhvr>
                                        <p:cTn id="83" dur="500" tmFilter="0, 0; .2, .5; .8, .5; 1, 0"/>
                                        <p:tgtEl>
                                          <p:spTgt spid="157"/>
                                        </p:tgtEl>
                                      </p:cBhvr>
                                    </p:animEffect>
                                    <p:animScale>
                                      <p:cBhvr>
                                        <p:cTn id="84" dur="250" autoRev="1" fill="hold"/>
                                        <p:tgtEl>
                                          <p:spTgt spid="157"/>
                                        </p:tgtEl>
                                      </p:cBhvr>
                                      <p:by x="105000" y="105000"/>
                                    </p:animScale>
                                  </p:childTnLst>
                                </p:cTn>
                              </p:par>
                            </p:childTnLst>
                          </p:cTn>
                        </p:par>
                        <p:par>
                          <p:cTn id="85" fill="hold">
                            <p:stCondLst>
                              <p:cond delay="1250"/>
                            </p:stCondLst>
                            <p:childTnLst>
                              <p:par>
                                <p:cTn id="86" presetID="26" presetClass="emph" presetSubtype="0" fill="hold" nodeType="afterEffect">
                                  <p:stCondLst>
                                    <p:cond delay="0"/>
                                  </p:stCondLst>
                                  <p:childTnLst>
                                    <p:animEffect transition="out" filter="fade">
                                      <p:cBhvr>
                                        <p:cTn id="87" dur="500" tmFilter="0, 0; .2, .5; .8, .5; 1, 0"/>
                                        <p:tgtEl>
                                          <p:spTgt spid="22"/>
                                        </p:tgtEl>
                                      </p:cBhvr>
                                    </p:animEffect>
                                    <p:animScale>
                                      <p:cBhvr>
                                        <p:cTn id="88"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111"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66024C3F-BEFA-4CE8-BE09-5C3A11D644F6}"/>
              </a:ext>
            </a:extLst>
          </p:cNvPr>
          <p:cNvGrpSpPr/>
          <p:nvPr/>
        </p:nvGrpSpPr>
        <p:grpSpPr>
          <a:xfrm flipV="1">
            <a:off x="4015692" y="-1798330"/>
            <a:ext cx="8132175" cy="6911439"/>
            <a:chOff x="2622409" y="1323638"/>
            <a:chExt cx="5030142" cy="4275058"/>
          </a:xfrm>
          <a:noFill/>
        </p:grpSpPr>
        <p:sp>
          <p:nvSpPr>
            <p:cNvPr id="112" name="Oval 111">
              <a:extLst>
                <a:ext uri="{FF2B5EF4-FFF2-40B4-BE49-F238E27FC236}">
                  <a16:creationId xmlns:a16="http://schemas.microsoft.com/office/drawing/2014/main" id="{12D61448-1455-475E-8974-CBF85840F72B}"/>
                </a:ext>
              </a:extLst>
            </p:cNvPr>
            <p:cNvSpPr/>
            <p:nvPr/>
          </p:nvSpPr>
          <p:spPr bwMode="auto">
            <a:xfrm>
              <a:off x="4596638" y="3297230"/>
              <a:ext cx="1081690" cy="1081689"/>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7EACCB3F-4D3D-4B7F-8C3A-6993F9A4FC10}"/>
                </a:ext>
              </a:extLst>
            </p:cNvPr>
            <p:cNvSpPr/>
            <p:nvPr/>
          </p:nvSpPr>
          <p:spPr bwMode="auto">
            <a:xfrm>
              <a:off x="4313840" y="3014429"/>
              <a:ext cx="1647288" cy="1647288"/>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91A041B4-07A5-42CA-AE0F-999343D40395}"/>
                </a:ext>
              </a:extLst>
            </p:cNvPr>
            <p:cNvSpPr/>
            <p:nvPr/>
          </p:nvSpPr>
          <p:spPr bwMode="auto">
            <a:xfrm>
              <a:off x="4054640" y="2755231"/>
              <a:ext cx="2165686" cy="2165686"/>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79760431-8841-4935-B065-0BEEAA93B026}"/>
                </a:ext>
              </a:extLst>
            </p:cNvPr>
            <p:cNvSpPr/>
            <p:nvPr/>
          </p:nvSpPr>
          <p:spPr bwMode="auto">
            <a:xfrm>
              <a:off x="3721766" y="2422357"/>
              <a:ext cx="2831434" cy="283143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54A8BAC0-5709-4C49-8636-0AD826966F04}"/>
                </a:ext>
              </a:extLst>
            </p:cNvPr>
            <p:cNvSpPr/>
            <p:nvPr/>
          </p:nvSpPr>
          <p:spPr bwMode="auto">
            <a:xfrm>
              <a:off x="3376861" y="2077452"/>
              <a:ext cx="3521244" cy="3521244"/>
            </a:xfrm>
            <a:prstGeom prst="ellipse">
              <a:avLst/>
            </a:pr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7" name="Oval 201">
              <a:extLst>
                <a:ext uri="{FF2B5EF4-FFF2-40B4-BE49-F238E27FC236}">
                  <a16:creationId xmlns:a16="http://schemas.microsoft.com/office/drawing/2014/main" id="{98821276-F589-4F69-A0B1-95A1C72C2138}"/>
                </a:ext>
              </a:extLst>
            </p:cNvPr>
            <p:cNvSpPr/>
            <p:nvPr/>
          </p:nvSpPr>
          <p:spPr bwMode="auto">
            <a:xfrm>
              <a:off x="2959662" y="1660358"/>
              <a:ext cx="4355716" cy="3891418"/>
            </a:xfrm>
            <a:custGeom>
              <a:avLst/>
              <a:gdLst>
                <a:gd name="connsiteX0" fmla="*/ 0 w 7041379"/>
                <a:gd name="connsiteY0" fmla="*/ 3520690 h 7041379"/>
                <a:gd name="connsiteX1" fmla="*/ 3520690 w 7041379"/>
                <a:gd name="connsiteY1" fmla="*/ 0 h 7041379"/>
                <a:gd name="connsiteX2" fmla="*/ 7041380 w 7041379"/>
                <a:gd name="connsiteY2" fmla="*/ 3520690 h 7041379"/>
                <a:gd name="connsiteX3" fmla="*/ 3520690 w 7041379"/>
                <a:gd name="connsiteY3" fmla="*/ 7041380 h 7041379"/>
                <a:gd name="connsiteX4" fmla="*/ 0 w 7041379"/>
                <a:gd name="connsiteY4" fmla="*/ 3520690 h 7041379"/>
                <a:gd name="connsiteX0" fmla="*/ 3520690 w 7041380"/>
                <a:gd name="connsiteY0" fmla="*/ 7041380 h 7132820"/>
                <a:gd name="connsiteX1" fmla="*/ 0 w 7041380"/>
                <a:gd name="connsiteY1" fmla="*/ 3520690 h 7132820"/>
                <a:gd name="connsiteX2" fmla="*/ 3520690 w 7041380"/>
                <a:gd name="connsiteY2" fmla="*/ 0 h 7132820"/>
                <a:gd name="connsiteX3" fmla="*/ 7041380 w 7041380"/>
                <a:gd name="connsiteY3" fmla="*/ 3520690 h 7132820"/>
                <a:gd name="connsiteX4" fmla="*/ 3612130 w 7041380"/>
                <a:gd name="connsiteY4" fmla="*/ 7132820 h 7132820"/>
                <a:gd name="connsiteX0" fmla="*/ 3520690 w 7117587"/>
                <a:gd name="connsiteY0" fmla="*/ 7041380 h 7132820"/>
                <a:gd name="connsiteX1" fmla="*/ 0 w 7117587"/>
                <a:gd name="connsiteY1" fmla="*/ 3520690 h 7132820"/>
                <a:gd name="connsiteX2" fmla="*/ 3520690 w 7117587"/>
                <a:gd name="connsiteY2" fmla="*/ 0 h 7132820"/>
                <a:gd name="connsiteX3" fmla="*/ 7041380 w 7117587"/>
                <a:gd name="connsiteY3" fmla="*/ 3520690 h 7132820"/>
                <a:gd name="connsiteX4" fmla="*/ 5756943 w 7117587"/>
                <a:gd name="connsiteY4" fmla="*/ 6291212 h 7132820"/>
                <a:gd name="connsiteX5" fmla="*/ 3612130 w 7117587"/>
                <a:gd name="connsiteY5" fmla="*/ 7132820 h 7132820"/>
                <a:gd name="connsiteX0" fmla="*/ 3590904 w 7187801"/>
                <a:gd name="connsiteY0" fmla="*/ 7041380 h 7132820"/>
                <a:gd name="connsiteX1" fmla="*/ 1420257 w 7187801"/>
                <a:gd name="connsiteY1" fmla="*/ 6291212 h 7132820"/>
                <a:gd name="connsiteX2" fmla="*/ 70214 w 7187801"/>
                <a:gd name="connsiteY2" fmla="*/ 3520690 h 7132820"/>
                <a:gd name="connsiteX3" fmla="*/ 3590904 w 7187801"/>
                <a:gd name="connsiteY3" fmla="*/ 0 h 7132820"/>
                <a:gd name="connsiteX4" fmla="*/ 7111594 w 7187801"/>
                <a:gd name="connsiteY4" fmla="*/ 3520690 h 7132820"/>
                <a:gd name="connsiteX5" fmla="*/ 5827157 w 7187801"/>
                <a:gd name="connsiteY5" fmla="*/ 6291212 h 7132820"/>
                <a:gd name="connsiteX6" fmla="*/ 3682344 w 7187801"/>
                <a:gd name="connsiteY6" fmla="*/ 7132820 h 7132820"/>
                <a:gd name="connsiteX0" fmla="*/ 3520862 w 7117759"/>
                <a:gd name="connsiteY0" fmla="*/ 7041380 h 7132820"/>
                <a:gd name="connsiteX1" fmla="*/ 1350215 w 7117759"/>
                <a:gd name="connsiteY1" fmla="*/ 6291212 h 7132820"/>
                <a:gd name="connsiteX2" fmla="*/ 172 w 7117759"/>
                <a:gd name="connsiteY2" fmla="*/ 3520690 h 7132820"/>
                <a:gd name="connsiteX3" fmla="*/ 3520862 w 7117759"/>
                <a:gd name="connsiteY3" fmla="*/ 0 h 7132820"/>
                <a:gd name="connsiteX4" fmla="*/ 7041552 w 7117759"/>
                <a:gd name="connsiteY4" fmla="*/ 3520690 h 7132820"/>
                <a:gd name="connsiteX5" fmla="*/ 5757115 w 7117759"/>
                <a:gd name="connsiteY5" fmla="*/ 6291212 h 7132820"/>
                <a:gd name="connsiteX6" fmla="*/ 3612302 w 7117759"/>
                <a:gd name="connsiteY6" fmla="*/ 7132820 h 7132820"/>
                <a:gd name="connsiteX0" fmla="*/ 3520862 w 7042421"/>
                <a:gd name="connsiteY0" fmla="*/ 7041380 h 7132820"/>
                <a:gd name="connsiteX1" fmla="*/ 1350215 w 7042421"/>
                <a:gd name="connsiteY1" fmla="*/ 6291212 h 7132820"/>
                <a:gd name="connsiteX2" fmla="*/ 172 w 7042421"/>
                <a:gd name="connsiteY2" fmla="*/ 3520690 h 7132820"/>
                <a:gd name="connsiteX3" fmla="*/ 3520862 w 7042421"/>
                <a:gd name="connsiteY3" fmla="*/ 0 h 7132820"/>
                <a:gd name="connsiteX4" fmla="*/ 7041552 w 7042421"/>
                <a:gd name="connsiteY4" fmla="*/ 3520690 h 7132820"/>
                <a:gd name="connsiteX5" fmla="*/ 5757115 w 7042421"/>
                <a:gd name="connsiteY5" fmla="*/ 6291212 h 7132820"/>
                <a:gd name="connsiteX6" fmla="*/ 3612302 w 7042421"/>
                <a:gd name="connsiteY6" fmla="*/ 7132820 h 7132820"/>
                <a:gd name="connsiteX0" fmla="*/ 3520862 w 7042421"/>
                <a:gd name="connsiteY0" fmla="*/ 7041380 h 7041380"/>
                <a:gd name="connsiteX1" fmla="*/ 1350215 w 7042421"/>
                <a:gd name="connsiteY1" fmla="*/ 6291212 h 7041380"/>
                <a:gd name="connsiteX2" fmla="*/ 172 w 7042421"/>
                <a:gd name="connsiteY2" fmla="*/ 3520690 h 7041380"/>
                <a:gd name="connsiteX3" fmla="*/ 3520862 w 7042421"/>
                <a:gd name="connsiteY3" fmla="*/ 0 h 7041380"/>
                <a:gd name="connsiteX4" fmla="*/ 7041552 w 7042421"/>
                <a:gd name="connsiteY4" fmla="*/ 3520690 h 7041380"/>
                <a:gd name="connsiteX5" fmla="*/ 5757115 w 7042421"/>
                <a:gd name="connsiteY5" fmla="*/ 6291212 h 7041380"/>
                <a:gd name="connsiteX0" fmla="*/ 1350215 w 7042421"/>
                <a:gd name="connsiteY0" fmla="*/ 6291212 h 6291212"/>
                <a:gd name="connsiteX1" fmla="*/ 172 w 7042421"/>
                <a:gd name="connsiteY1" fmla="*/ 3520690 h 6291212"/>
                <a:gd name="connsiteX2" fmla="*/ 3520862 w 7042421"/>
                <a:gd name="connsiteY2" fmla="*/ 0 h 6291212"/>
                <a:gd name="connsiteX3" fmla="*/ 7041552 w 7042421"/>
                <a:gd name="connsiteY3" fmla="*/ 3520690 h 6291212"/>
                <a:gd name="connsiteX4" fmla="*/ 5757115 w 7042421"/>
                <a:gd name="connsiteY4" fmla="*/ 6291212 h 6291212"/>
                <a:gd name="connsiteX0" fmla="*/ 1350215 w 7042393"/>
                <a:gd name="connsiteY0" fmla="*/ 6291212 h 6291212"/>
                <a:gd name="connsiteX1" fmla="*/ 172 w 7042393"/>
                <a:gd name="connsiteY1" fmla="*/ 3520690 h 6291212"/>
                <a:gd name="connsiteX2" fmla="*/ 3520862 w 7042393"/>
                <a:gd name="connsiteY2" fmla="*/ 0 h 6291212"/>
                <a:gd name="connsiteX3" fmla="*/ 7041552 w 7042393"/>
                <a:gd name="connsiteY3" fmla="*/ 3520690 h 6291212"/>
                <a:gd name="connsiteX4" fmla="*/ 5757115 w 7042393"/>
                <a:gd name="connsiteY4" fmla="*/ 6291212 h 6291212"/>
                <a:gd name="connsiteX0" fmla="*/ 1350215 w 7041837"/>
                <a:gd name="connsiteY0" fmla="*/ 6291212 h 6291212"/>
                <a:gd name="connsiteX1" fmla="*/ 172 w 7041837"/>
                <a:gd name="connsiteY1" fmla="*/ 3520690 h 6291212"/>
                <a:gd name="connsiteX2" fmla="*/ 3520862 w 7041837"/>
                <a:gd name="connsiteY2" fmla="*/ 0 h 6291212"/>
                <a:gd name="connsiteX3" fmla="*/ 7041552 w 7041837"/>
                <a:gd name="connsiteY3" fmla="*/ 3520690 h 6291212"/>
                <a:gd name="connsiteX4" fmla="*/ 5757115 w 7041837"/>
                <a:gd name="connsiteY4" fmla="*/ 6291212 h 629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1837" h="6291212">
                  <a:moveTo>
                    <a:pt x="1350215" y="6291212"/>
                  </a:moveTo>
                  <a:cubicBezTo>
                    <a:pt x="763433" y="5704430"/>
                    <a:pt x="19398" y="5089925"/>
                    <a:pt x="172" y="3520690"/>
                  </a:cubicBezTo>
                  <a:cubicBezTo>
                    <a:pt x="-19054" y="1951455"/>
                    <a:pt x="1576439" y="0"/>
                    <a:pt x="3520862" y="0"/>
                  </a:cubicBezTo>
                  <a:cubicBezTo>
                    <a:pt x="5465285" y="0"/>
                    <a:pt x="7011743" y="1608555"/>
                    <a:pt x="7041552" y="3520690"/>
                  </a:cubicBezTo>
                  <a:cubicBezTo>
                    <a:pt x="7058661" y="4886725"/>
                    <a:pt x="6303257" y="5727290"/>
                    <a:pt x="5757115" y="6291212"/>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118" name="Oval 202">
              <a:extLst>
                <a:ext uri="{FF2B5EF4-FFF2-40B4-BE49-F238E27FC236}">
                  <a16:creationId xmlns:a16="http://schemas.microsoft.com/office/drawing/2014/main" id="{AC472142-D8CF-4DE1-8CC6-18122B879DF1}"/>
                </a:ext>
              </a:extLst>
            </p:cNvPr>
            <p:cNvSpPr/>
            <p:nvPr/>
          </p:nvSpPr>
          <p:spPr bwMode="auto">
            <a:xfrm>
              <a:off x="2622409" y="1323638"/>
              <a:ext cx="5030142" cy="4259561"/>
            </a:xfrm>
            <a:custGeom>
              <a:avLst/>
              <a:gdLst>
                <a:gd name="connsiteX0" fmla="*/ 0 w 8130118"/>
                <a:gd name="connsiteY0" fmla="*/ 4065059 h 8130118"/>
                <a:gd name="connsiteX1" fmla="*/ 4065059 w 8130118"/>
                <a:gd name="connsiteY1" fmla="*/ 0 h 8130118"/>
                <a:gd name="connsiteX2" fmla="*/ 8130118 w 8130118"/>
                <a:gd name="connsiteY2" fmla="*/ 4065059 h 8130118"/>
                <a:gd name="connsiteX3" fmla="*/ 4065059 w 8130118"/>
                <a:gd name="connsiteY3" fmla="*/ 8130118 h 8130118"/>
                <a:gd name="connsiteX4" fmla="*/ 0 w 8130118"/>
                <a:gd name="connsiteY4" fmla="*/ 4065059 h 8130118"/>
                <a:gd name="connsiteX0" fmla="*/ 4065059 w 8130118"/>
                <a:gd name="connsiteY0" fmla="*/ 8130118 h 8221558"/>
                <a:gd name="connsiteX1" fmla="*/ 0 w 8130118"/>
                <a:gd name="connsiteY1" fmla="*/ 4065059 h 8221558"/>
                <a:gd name="connsiteX2" fmla="*/ 4065059 w 8130118"/>
                <a:gd name="connsiteY2" fmla="*/ 0 h 8221558"/>
                <a:gd name="connsiteX3" fmla="*/ 8130118 w 8130118"/>
                <a:gd name="connsiteY3" fmla="*/ 4065059 h 8221558"/>
                <a:gd name="connsiteX4" fmla="*/ 4156499 w 8130118"/>
                <a:gd name="connsiteY4" fmla="*/ 8221558 h 8221558"/>
                <a:gd name="connsiteX0" fmla="*/ 4065059 w 8270390"/>
                <a:gd name="connsiteY0" fmla="*/ 8130118 h 8221558"/>
                <a:gd name="connsiteX1" fmla="*/ 0 w 8270390"/>
                <a:gd name="connsiteY1" fmla="*/ 4065059 h 8221558"/>
                <a:gd name="connsiteX2" fmla="*/ 4065059 w 8270390"/>
                <a:gd name="connsiteY2" fmla="*/ 0 h 8221558"/>
                <a:gd name="connsiteX3" fmla="*/ 8130118 w 8270390"/>
                <a:gd name="connsiteY3" fmla="*/ 4065059 h 8221558"/>
                <a:gd name="connsiteX4" fmla="*/ 7037918 w 8270390"/>
                <a:gd name="connsiteY4" fmla="*/ 6886384 h 8221558"/>
                <a:gd name="connsiteX5" fmla="*/ 4156499 w 8270390"/>
                <a:gd name="connsiteY5" fmla="*/ 8221558 h 8221558"/>
                <a:gd name="connsiteX0" fmla="*/ 4206421 w 8411752"/>
                <a:gd name="connsiteY0" fmla="*/ 8130118 h 8221558"/>
                <a:gd name="connsiteX1" fmla="*/ 1235680 w 8411752"/>
                <a:gd name="connsiteY1" fmla="*/ 6848284 h 8221558"/>
                <a:gd name="connsiteX2" fmla="*/ 141362 w 8411752"/>
                <a:gd name="connsiteY2" fmla="*/ 4065059 h 8221558"/>
                <a:gd name="connsiteX3" fmla="*/ 4206421 w 8411752"/>
                <a:gd name="connsiteY3" fmla="*/ 0 h 8221558"/>
                <a:gd name="connsiteX4" fmla="*/ 8271480 w 8411752"/>
                <a:gd name="connsiteY4" fmla="*/ 4065059 h 8221558"/>
                <a:gd name="connsiteX5" fmla="*/ 7179280 w 8411752"/>
                <a:gd name="connsiteY5" fmla="*/ 6886384 h 8221558"/>
                <a:gd name="connsiteX6" fmla="*/ 4297861 w 8411752"/>
                <a:gd name="connsiteY6" fmla="*/ 8221558 h 8221558"/>
                <a:gd name="connsiteX0" fmla="*/ 1235680 w 8411752"/>
                <a:gd name="connsiteY0" fmla="*/ 6848284 h 8221558"/>
                <a:gd name="connsiteX1" fmla="*/ 141362 w 8411752"/>
                <a:gd name="connsiteY1" fmla="*/ 4065059 h 8221558"/>
                <a:gd name="connsiteX2" fmla="*/ 4206421 w 8411752"/>
                <a:gd name="connsiteY2" fmla="*/ 0 h 8221558"/>
                <a:gd name="connsiteX3" fmla="*/ 8271480 w 8411752"/>
                <a:gd name="connsiteY3" fmla="*/ 4065059 h 8221558"/>
                <a:gd name="connsiteX4" fmla="*/ 7179280 w 8411752"/>
                <a:gd name="connsiteY4" fmla="*/ 6886384 h 8221558"/>
                <a:gd name="connsiteX5" fmla="*/ 4297861 w 8411752"/>
                <a:gd name="connsiteY5" fmla="*/ 8221558 h 8221558"/>
                <a:gd name="connsiteX0" fmla="*/ 1235680 w 8411752"/>
                <a:gd name="connsiteY0" fmla="*/ 6848284 h 6886384"/>
                <a:gd name="connsiteX1" fmla="*/ 141362 w 8411752"/>
                <a:gd name="connsiteY1" fmla="*/ 4065059 h 6886384"/>
                <a:gd name="connsiteX2" fmla="*/ 4206421 w 8411752"/>
                <a:gd name="connsiteY2" fmla="*/ 0 h 6886384"/>
                <a:gd name="connsiteX3" fmla="*/ 8271480 w 8411752"/>
                <a:gd name="connsiteY3" fmla="*/ 4065059 h 6886384"/>
                <a:gd name="connsiteX4" fmla="*/ 7179280 w 8411752"/>
                <a:gd name="connsiteY4" fmla="*/ 6886384 h 6886384"/>
                <a:gd name="connsiteX0" fmla="*/ 1206884 w 8382956"/>
                <a:gd name="connsiteY0" fmla="*/ 6848284 h 6886384"/>
                <a:gd name="connsiteX1" fmla="*/ 112566 w 8382956"/>
                <a:gd name="connsiteY1" fmla="*/ 4065059 h 6886384"/>
                <a:gd name="connsiteX2" fmla="*/ 4177625 w 8382956"/>
                <a:gd name="connsiteY2" fmla="*/ 0 h 6886384"/>
                <a:gd name="connsiteX3" fmla="*/ 8242684 w 8382956"/>
                <a:gd name="connsiteY3" fmla="*/ 4065059 h 6886384"/>
                <a:gd name="connsiteX4" fmla="*/ 7150484 w 8382956"/>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102352 w 8278424"/>
                <a:gd name="connsiteY0" fmla="*/ 6848284 h 6886384"/>
                <a:gd name="connsiteX1" fmla="*/ 8034 w 8278424"/>
                <a:gd name="connsiteY1" fmla="*/ 4065059 h 6886384"/>
                <a:gd name="connsiteX2" fmla="*/ 4073093 w 8278424"/>
                <a:gd name="connsiteY2" fmla="*/ 0 h 6886384"/>
                <a:gd name="connsiteX3" fmla="*/ 8138152 w 8278424"/>
                <a:gd name="connsiteY3" fmla="*/ 4065059 h 6886384"/>
                <a:gd name="connsiteX4" fmla="*/ 7045952 w 8278424"/>
                <a:gd name="connsiteY4" fmla="*/ 6886384 h 6886384"/>
                <a:gd name="connsiteX0" fmla="*/ 1106334 w 8282406"/>
                <a:gd name="connsiteY0" fmla="*/ 6848284 h 6886384"/>
                <a:gd name="connsiteX1" fmla="*/ 12016 w 8282406"/>
                <a:gd name="connsiteY1" fmla="*/ 4065059 h 6886384"/>
                <a:gd name="connsiteX2" fmla="*/ 4077075 w 8282406"/>
                <a:gd name="connsiteY2" fmla="*/ 0 h 6886384"/>
                <a:gd name="connsiteX3" fmla="*/ 8142134 w 8282406"/>
                <a:gd name="connsiteY3" fmla="*/ 4065059 h 6886384"/>
                <a:gd name="connsiteX4" fmla="*/ 7049934 w 8282406"/>
                <a:gd name="connsiteY4" fmla="*/ 6886384 h 6886384"/>
                <a:gd name="connsiteX0" fmla="*/ 1105908 w 8281980"/>
                <a:gd name="connsiteY0" fmla="*/ 6848284 h 6886384"/>
                <a:gd name="connsiteX1" fmla="*/ 11590 w 8281980"/>
                <a:gd name="connsiteY1" fmla="*/ 4065059 h 6886384"/>
                <a:gd name="connsiteX2" fmla="*/ 4076649 w 8281980"/>
                <a:gd name="connsiteY2" fmla="*/ 0 h 6886384"/>
                <a:gd name="connsiteX3" fmla="*/ 8141708 w 8281980"/>
                <a:gd name="connsiteY3" fmla="*/ 4065059 h 6886384"/>
                <a:gd name="connsiteX4" fmla="*/ 7049508 w 8281980"/>
                <a:gd name="connsiteY4" fmla="*/ 6886384 h 6886384"/>
                <a:gd name="connsiteX0" fmla="*/ 1094319 w 8270391"/>
                <a:gd name="connsiteY0" fmla="*/ 6848284 h 6886384"/>
                <a:gd name="connsiteX1" fmla="*/ 1 w 8270391"/>
                <a:gd name="connsiteY1" fmla="*/ 4065059 h 6886384"/>
                <a:gd name="connsiteX2" fmla="*/ 4065060 w 8270391"/>
                <a:gd name="connsiteY2" fmla="*/ 0 h 6886384"/>
                <a:gd name="connsiteX3" fmla="*/ 8130119 w 8270391"/>
                <a:gd name="connsiteY3" fmla="*/ 4065059 h 6886384"/>
                <a:gd name="connsiteX4" fmla="*/ 7037919 w 8270391"/>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271424"/>
                <a:gd name="connsiteY0" fmla="*/ 6848284 h 6886384"/>
                <a:gd name="connsiteX1" fmla="*/ 1034 w 8271424"/>
                <a:gd name="connsiteY1" fmla="*/ 4065059 h 6886384"/>
                <a:gd name="connsiteX2" fmla="*/ 4066093 w 8271424"/>
                <a:gd name="connsiteY2" fmla="*/ 0 h 6886384"/>
                <a:gd name="connsiteX3" fmla="*/ 8131152 w 8271424"/>
                <a:gd name="connsiteY3" fmla="*/ 4065059 h 6886384"/>
                <a:gd name="connsiteX4" fmla="*/ 7038952 w 8271424"/>
                <a:gd name="connsiteY4" fmla="*/ 6886384 h 6886384"/>
                <a:gd name="connsiteX0" fmla="*/ 1095352 w 8132176"/>
                <a:gd name="connsiteY0" fmla="*/ 6848284 h 6886384"/>
                <a:gd name="connsiteX1" fmla="*/ 1034 w 8132176"/>
                <a:gd name="connsiteY1" fmla="*/ 4065059 h 6886384"/>
                <a:gd name="connsiteX2" fmla="*/ 4066093 w 8132176"/>
                <a:gd name="connsiteY2" fmla="*/ 0 h 6886384"/>
                <a:gd name="connsiteX3" fmla="*/ 8131152 w 8132176"/>
                <a:gd name="connsiteY3" fmla="*/ 4065059 h 6886384"/>
                <a:gd name="connsiteX4" fmla="*/ 7038952 w 8132176"/>
                <a:gd name="connsiteY4" fmla="*/ 6886384 h 68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176" h="6886384">
                  <a:moveTo>
                    <a:pt x="1095352" y="6848284"/>
                  </a:moveTo>
                  <a:cubicBezTo>
                    <a:pt x="824242" y="6729574"/>
                    <a:pt x="39310" y="5841438"/>
                    <a:pt x="1034" y="4065059"/>
                  </a:cubicBezTo>
                  <a:cubicBezTo>
                    <a:pt x="-50365" y="1679634"/>
                    <a:pt x="1821023" y="0"/>
                    <a:pt x="4066093" y="0"/>
                  </a:cubicBezTo>
                  <a:cubicBezTo>
                    <a:pt x="6311163" y="0"/>
                    <a:pt x="8118276" y="1660029"/>
                    <a:pt x="8131152" y="4065059"/>
                  </a:cubicBezTo>
                  <a:cubicBezTo>
                    <a:pt x="8156728" y="5276290"/>
                    <a:pt x="7701222" y="6193634"/>
                    <a:pt x="7038952" y="6886384"/>
                  </a:cubicBezTo>
                </a:path>
              </a:pathLst>
            </a:custGeom>
            <a:grp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4000">
                      <a:srgbClr val="1A1A1A"/>
                    </a:gs>
                    <a:gs pos="100000">
                      <a:srgbClr val="1A1A1A"/>
                    </a:gs>
                  </a:gsLst>
                  <a:lin ang="5400000" scaled="0"/>
                </a:gra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76F3092-CF2B-4024-BB1B-3BF91A559E73}"/>
              </a:ext>
            </a:extLst>
          </p:cNvPr>
          <p:cNvGrpSpPr/>
          <p:nvPr/>
        </p:nvGrpSpPr>
        <p:grpSpPr>
          <a:xfrm>
            <a:off x="6955297" y="320715"/>
            <a:ext cx="2238086" cy="1376300"/>
            <a:chOff x="4167407" y="3470354"/>
            <a:chExt cx="2238403" cy="1376494"/>
          </a:xfrm>
        </p:grpSpPr>
        <p:grpSp>
          <p:nvGrpSpPr>
            <p:cNvPr id="127" name="Group 126">
              <a:extLst>
                <a:ext uri="{FF2B5EF4-FFF2-40B4-BE49-F238E27FC236}">
                  <a16:creationId xmlns:a16="http://schemas.microsoft.com/office/drawing/2014/main" id="{31EBA8F4-BA65-4C72-B8B2-C7ECEDDCA117}"/>
                </a:ext>
              </a:extLst>
            </p:cNvPr>
            <p:cNvGrpSpPr/>
            <p:nvPr/>
          </p:nvGrpSpPr>
          <p:grpSpPr>
            <a:xfrm>
              <a:off x="4868186" y="3470354"/>
              <a:ext cx="723774" cy="697094"/>
              <a:chOff x="4867057" y="2837657"/>
              <a:chExt cx="724136" cy="697440"/>
            </a:xfrm>
          </p:grpSpPr>
          <p:cxnSp>
            <p:nvCxnSpPr>
              <p:cNvPr id="129" name="Straight Connector 128">
                <a:extLst>
                  <a:ext uri="{FF2B5EF4-FFF2-40B4-BE49-F238E27FC236}">
                    <a16:creationId xmlns:a16="http://schemas.microsoft.com/office/drawing/2014/main" id="{1BF5B20A-F929-4E86-BAA0-95F76DB34032}"/>
                  </a:ext>
                </a:extLst>
              </p:cNvPr>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130" name="Straight Connector 129">
                <a:extLst>
                  <a:ext uri="{FF2B5EF4-FFF2-40B4-BE49-F238E27FC236}">
                    <a16:creationId xmlns:a16="http://schemas.microsoft.com/office/drawing/2014/main" id="{D4FA8989-D699-4B91-B9F0-3620A19BDFCD}"/>
                  </a:ext>
                </a:extLst>
              </p:cNvPr>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131" name="Straight Connector 130">
                <a:extLst>
                  <a:ext uri="{FF2B5EF4-FFF2-40B4-BE49-F238E27FC236}">
                    <a16:creationId xmlns:a16="http://schemas.microsoft.com/office/drawing/2014/main" id="{7BF64BA4-8984-4DBA-8543-FFD23003EE7C}"/>
                  </a:ext>
                </a:extLst>
              </p:cNvPr>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132" name="Straight Connector 131">
                <a:extLst>
                  <a:ext uri="{FF2B5EF4-FFF2-40B4-BE49-F238E27FC236}">
                    <a16:creationId xmlns:a16="http://schemas.microsoft.com/office/drawing/2014/main" id="{CBA7C550-916C-4064-AFEA-C2004011C237}"/>
                  </a:ext>
                </a:extLst>
              </p:cNvPr>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133" name="Straight Connector 132">
                <a:extLst>
                  <a:ext uri="{FF2B5EF4-FFF2-40B4-BE49-F238E27FC236}">
                    <a16:creationId xmlns:a16="http://schemas.microsoft.com/office/drawing/2014/main" id="{272C81CC-690E-4983-87F4-DFA89C7D4FB4}"/>
                  </a:ext>
                </a:extLst>
              </p:cNvPr>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134" name="Straight Connector 133">
                <a:extLst>
                  <a:ext uri="{FF2B5EF4-FFF2-40B4-BE49-F238E27FC236}">
                    <a16:creationId xmlns:a16="http://schemas.microsoft.com/office/drawing/2014/main" id="{503B42ED-37C9-41C6-84E2-368D5F531D41}"/>
                  </a:ext>
                </a:extLst>
              </p:cNvPr>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135" name="Straight Connector 134">
                <a:extLst>
                  <a:ext uri="{FF2B5EF4-FFF2-40B4-BE49-F238E27FC236}">
                    <a16:creationId xmlns:a16="http://schemas.microsoft.com/office/drawing/2014/main" id="{FD47305D-BB68-43C2-A118-188D05E0ED94}"/>
                  </a:ext>
                </a:extLst>
              </p:cNvPr>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136" name="Straight Connector 135">
                <a:extLst>
                  <a:ext uri="{FF2B5EF4-FFF2-40B4-BE49-F238E27FC236}">
                    <a16:creationId xmlns:a16="http://schemas.microsoft.com/office/drawing/2014/main" id="{D56A31DD-7FEB-4429-A04C-F865A94E05D4}"/>
                  </a:ext>
                </a:extLst>
              </p:cNvPr>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137" name="Straight Connector 136">
                <a:extLst>
                  <a:ext uri="{FF2B5EF4-FFF2-40B4-BE49-F238E27FC236}">
                    <a16:creationId xmlns:a16="http://schemas.microsoft.com/office/drawing/2014/main" id="{EBF81DD6-9FC7-4ACD-860A-815E036FBFC2}"/>
                  </a:ext>
                </a:extLst>
              </p:cNvPr>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138" name="Oval 137">
                <a:extLst>
                  <a:ext uri="{FF2B5EF4-FFF2-40B4-BE49-F238E27FC236}">
                    <a16:creationId xmlns:a16="http://schemas.microsoft.com/office/drawing/2014/main" id="{63D75185-FF52-4214-9686-759CCA27FAAF}"/>
                  </a:ext>
                </a:extLst>
              </p:cNvPr>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chemeClr val="tx1"/>
                      </a:gs>
                      <a:gs pos="100000">
                        <a:schemeClr val="tx1"/>
                      </a:gs>
                    </a:gsLst>
                    <a:lin ang="5400000" scaled="0"/>
                  </a:gradFill>
                  <a:effectLst/>
                  <a:uLnTx/>
                  <a:uFillTx/>
                  <a:latin typeface="Segoe UI Semilight"/>
                  <a:ea typeface="+mn-ea"/>
                  <a:cs typeface="+mn-cs"/>
                </a:endParaRPr>
              </a:p>
            </p:txBody>
          </p:sp>
          <p:sp>
            <p:nvSpPr>
              <p:cNvPr id="139" name="Oval 138">
                <a:extLst>
                  <a:ext uri="{FF2B5EF4-FFF2-40B4-BE49-F238E27FC236}">
                    <a16:creationId xmlns:a16="http://schemas.microsoft.com/office/drawing/2014/main" id="{8B380A33-9918-48BB-872D-A1759B2DA5ED}"/>
                  </a:ext>
                </a:extLst>
              </p:cNvPr>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chemeClr val="tx1"/>
                      </a:gs>
                      <a:gs pos="100000">
                        <a:schemeClr val="tx1"/>
                      </a:gs>
                    </a:gsLst>
                    <a:lin ang="5400000" scaled="0"/>
                  </a:gradFill>
                  <a:effectLst/>
                  <a:uLnTx/>
                  <a:uFillTx/>
                  <a:latin typeface="Segoe UI Semilight"/>
                  <a:ea typeface="+mn-ea"/>
                  <a:cs typeface="+mn-cs"/>
                </a:endParaRPr>
              </a:p>
            </p:txBody>
          </p:sp>
          <p:sp>
            <p:nvSpPr>
              <p:cNvPr id="140" name="Oval 139">
                <a:extLst>
                  <a:ext uri="{FF2B5EF4-FFF2-40B4-BE49-F238E27FC236}">
                    <a16:creationId xmlns:a16="http://schemas.microsoft.com/office/drawing/2014/main" id="{96EF367A-90C8-41BD-8472-17216740B370}"/>
                  </a:ext>
                </a:extLst>
              </p:cNvPr>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chemeClr val="tx1"/>
                      </a:gs>
                      <a:gs pos="100000">
                        <a:schemeClr val="tx1"/>
                      </a:gs>
                    </a:gsLst>
                    <a:lin ang="5400000" scaled="0"/>
                  </a:gradFill>
                  <a:effectLst/>
                  <a:uLnTx/>
                  <a:uFillTx/>
                  <a:latin typeface="Segoe UI Semilight"/>
                  <a:ea typeface="+mn-ea"/>
                  <a:cs typeface="+mn-cs"/>
                </a:endParaRPr>
              </a:p>
            </p:txBody>
          </p:sp>
          <p:sp>
            <p:nvSpPr>
              <p:cNvPr id="141" name="Oval 140">
                <a:extLst>
                  <a:ext uri="{FF2B5EF4-FFF2-40B4-BE49-F238E27FC236}">
                    <a16:creationId xmlns:a16="http://schemas.microsoft.com/office/drawing/2014/main" id="{16722FC0-F866-442E-8B99-BF5A2F5BEDAF}"/>
                  </a:ext>
                </a:extLst>
              </p:cNvPr>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chemeClr val="tx1"/>
                      </a:gs>
                      <a:gs pos="100000">
                        <a:schemeClr val="tx1"/>
                      </a:gs>
                    </a:gsLst>
                    <a:lin ang="5400000" scaled="0"/>
                  </a:gradFill>
                  <a:effectLst/>
                  <a:uLnTx/>
                  <a:uFillTx/>
                  <a:latin typeface="Segoe UI Semilight"/>
                  <a:ea typeface="+mn-ea"/>
                  <a:cs typeface="+mn-cs"/>
                </a:endParaRPr>
              </a:p>
            </p:txBody>
          </p:sp>
          <p:sp>
            <p:nvSpPr>
              <p:cNvPr id="142" name="Oval 141">
                <a:extLst>
                  <a:ext uri="{FF2B5EF4-FFF2-40B4-BE49-F238E27FC236}">
                    <a16:creationId xmlns:a16="http://schemas.microsoft.com/office/drawing/2014/main" id="{3ACA8C44-88D8-453B-BF1F-39B6F32FB11C}"/>
                  </a:ext>
                </a:extLst>
              </p:cNvPr>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chemeClr val="tx1"/>
                      </a:gs>
                      <a:gs pos="100000">
                        <a:schemeClr val="tx1"/>
                      </a:gs>
                    </a:gsLst>
                    <a:lin ang="5400000" scaled="0"/>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ECB68123-2F72-4A9E-B6B8-23FD4E0F2D8E}"/>
                </a:ext>
              </a:extLst>
            </p:cNvPr>
            <p:cNvSpPr/>
            <p:nvPr/>
          </p:nvSpPr>
          <p:spPr>
            <a:xfrm>
              <a:off x="4167407" y="4200426"/>
              <a:ext cx="2238403" cy="646422"/>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Powered by </a:t>
              </a:r>
              <a:br>
                <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the Intelligent </a:t>
              </a:r>
              <a:br>
                <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Security Graph</a:t>
              </a:r>
            </a:p>
          </p:txBody>
        </p:sp>
      </p:grpSp>
      <p:cxnSp>
        <p:nvCxnSpPr>
          <p:cNvPr id="213" name="Straight Connector 212">
            <a:extLst>
              <a:ext uri="{FF2B5EF4-FFF2-40B4-BE49-F238E27FC236}">
                <a16:creationId xmlns:a16="http://schemas.microsoft.com/office/drawing/2014/main" id="{5FA1940E-F9FA-4DA0-A7C2-81EC2CF00A4C}"/>
              </a:ext>
            </a:extLst>
          </p:cNvPr>
          <p:cNvCxnSpPr>
            <a:cxnSpLocks/>
          </p:cNvCxnSpPr>
          <p:nvPr/>
        </p:nvCxnSpPr>
        <p:spPr>
          <a:xfrm>
            <a:off x="7229673" y="2882644"/>
            <a:ext cx="418919" cy="0"/>
          </a:xfrm>
          <a:prstGeom prst="line">
            <a:avLst/>
          </a:prstGeom>
          <a:ln w="28575" cap="rnd">
            <a:solidFill>
              <a:schemeClr val="accent1"/>
            </a:solidFill>
            <a:prstDash val="sysDot"/>
            <a:headEnd type="triangle" w="med" len="med"/>
            <a:tailEnd type="none" w="med" len="sm"/>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0390393-7E9D-4E16-BC26-52387F2E2E13}"/>
              </a:ext>
            </a:extLst>
          </p:cNvPr>
          <p:cNvCxnSpPr>
            <a:cxnSpLocks/>
          </p:cNvCxnSpPr>
          <p:nvPr/>
        </p:nvCxnSpPr>
        <p:spPr>
          <a:xfrm flipV="1">
            <a:off x="4270546" y="3316948"/>
            <a:ext cx="1938893" cy="198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D7AC0B4-D519-416F-8A94-198F384ED27C}"/>
              </a:ext>
            </a:extLst>
          </p:cNvPr>
          <p:cNvCxnSpPr>
            <a:cxnSpLocks/>
          </p:cNvCxnSpPr>
          <p:nvPr/>
        </p:nvCxnSpPr>
        <p:spPr>
          <a:xfrm flipV="1">
            <a:off x="6181746" y="2222100"/>
            <a:ext cx="0" cy="402522"/>
          </a:xfrm>
          <a:prstGeom prst="line">
            <a:avLst/>
          </a:prstGeom>
          <a:ln w="28575" cap="rnd">
            <a:solidFill>
              <a:schemeClr val="accent1"/>
            </a:solidFill>
            <a:prstDash val="sysDot"/>
            <a:headEnd type="triangle" w="med" len="med"/>
            <a:tailEnd type="none" w="med" len="sm"/>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E151C86-3B7A-4458-9533-9E60914D3325}"/>
              </a:ext>
            </a:extLst>
          </p:cNvPr>
          <p:cNvCxnSpPr>
            <a:cxnSpLocks/>
          </p:cNvCxnSpPr>
          <p:nvPr/>
        </p:nvCxnSpPr>
        <p:spPr>
          <a:xfrm flipH="1">
            <a:off x="4574487" y="6130365"/>
            <a:ext cx="2244531" cy="235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8BD5FDF-80E7-4541-999C-12DEBB63DAB4}"/>
              </a:ext>
            </a:extLst>
          </p:cNvPr>
          <p:cNvCxnSpPr>
            <a:cxnSpLocks/>
            <a:stCxn id="276" idx="3"/>
            <a:endCxn id="224" idx="1"/>
          </p:cNvCxnSpPr>
          <p:nvPr/>
        </p:nvCxnSpPr>
        <p:spPr>
          <a:xfrm flipV="1">
            <a:off x="4640380" y="5281480"/>
            <a:ext cx="2009381" cy="561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Rectangle 223">
            <a:extLst>
              <a:ext uri="{FF2B5EF4-FFF2-40B4-BE49-F238E27FC236}">
                <a16:creationId xmlns:a16="http://schemas.microsoft.com/office/drawing/2014/main" id="{048552FD-7770-4080-A8B4-21F4423A1CEB}"/>
              </a:ext>
            </a:extLst>
          </p:cNvPr>
          <p:cNvSpPr/>
          <p:nvPr/>
        </p:nvSpPr>
        <p:spPr>
          <a:xfrm>
            <a:off x="6649761" y="5100909"/>
            <a:ext cx="1729888" cy="361142"/>
          </a:xfrm>
          <a:prstGeom prst="rect">
            <a:avLst/>
          </a:prstGeom>
          <a:solidFill>
            <a:schemeClr val="bg1"/>
          </a:solidFill>
        </p:spPr>
        <p:txBody>
          <a:bodyPr wrap="square" tIns="0" bIns="0" anchor="ctr" anchorCtr="0">
            <a:noAutofit/>
          </a:bodyPr>
          <a:lstStyle/>
          <a:p>
            <a:pPr algn="ctr" defTabSz="685800">
              <a:defRPr/>
            </a:pPr>
            <a:r>
              <a:rPr lang="en-US" sz="1200">
                <a:gradFill>
                  <a:gsLst>
                    <a:gs pos="20000">
                      <a:schemeClr val="accent4"/>
                    </a:gs>
                    <a:gs pos="100000">
                      <a:schemeClr val="accent4"/>
                    </a:gs>
                  </a:gsLst>
                  <a:lin ang="0" scaled="1"/>
                </a:gradFill>
                <a:latin typeface="+mj-lt"/>
              </a:rPr>
              <a:t>Office 365</a:t>
            </a:r>
          </a:p>
        </p:txBody>
      </p:sp>
      <p:cxnSp>
        <p:nvCxnSpPr>
          <p:cNvPr id="225" name="Straight Connector 224">
            <a:extLst>
              <a:ext uri="{FF2B5EF4-FFF2-40B4-BE49-F238E27FC236}">
                <a16:creationId xmlns:a16="http://schemas.microsoft.com/office/drawing/2014/main" id="{94E4633B-03B7-456E-8A7C-338CF1876EB1}"/>
              </a:ext>
            </a:extLst>
          </p:cNvPr>
          <p:cNvCxnSpPr>
            <a:cxnSpLocks/>
            <a:endCxn id="266" idx="1"/>
          </p:cNvCxnSpPr>
          <p:nvPr/>
        </p:nvCxnSpPr>
        <p:spPr>
          <a:xfrm flipV="1">
            <a:off x="4621161" y="4368732"/>
            <a:ext cx="2028599" cy="11540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630421B8-104E-4721-8A56-1FAF419AF15B}"/>
              </a:ext>
            </a:extLst>
          </p:cNvPr>
          <p:cNvSpPr/>
          <p:nvPr/>
        </p:nvSpPr>
        <p:spPr>
          <a:xfrm>
            <a:off x="405455" y="4406404"/>
            <a:ext cx="2239878" cy="114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r>
              <a:rPr lang="en-US" sz="1400" i="1" kern="0">
                <a:gradFill>
                  <a:gsLst>
                    <a:gs pos="20000">
                      <a:schemeClr val="tx2"/>
                    </a:gs>
                    <a:gs pos="100000">
                      <a:schemeClr val="tx2"/>
                    </a:gs>
                  </a:gsLst>
                  <a:lin ang="0" scaled="1"/>
                </a:gradFill>
              </a:rPr>
              <a:t>Connect to your existing SIEM tool and processes</a:t>
            </a:r>
          </a:p>
        </p:txBody>
      </p:sp>
      <p:cxnSp>
        <p:nvCxnSpPr>
          <p:cNvPr id="248" name="Straight Connector 247">
            <a:extLst>
              <a:ext uri="{FF2B5EF4-FFF2-40B4-BE49-F238E27FC236}">
                <a16:creationId xmlns:a16="http://schemas.microsoft.com/office/drawing/2014/main" id="{22948091-B548-4E3E-9F9D-5CF029E977BF}"/>
              </a:ext>
            </a:extLst>
          </p:cNvPr>
          <p:cNvCxnSpPr/>
          <p:nvPr/>
        </p:nvCxnSpPr>
        <p:spPr>
          <a:xfrm>
            <a:off x="556791" y="5672487"/>
            <a:ext cx="4400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177BEA0-AC18-4122-9D9E-D5B552266A52}"/>
              </a:ext>
            </a:extLst>
          </p:cNvPr>
          <p:cNvCxnSpPr/>
          <p:nvPr/>
        </p:nvCxnSpPr>
        <p:spPr>
          <a:xfrm>
            <a:off x="540332" y="5846994"/>
            <a:ext cx="456550"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084B0AC0-D6B9-434A-8D03-1446392E2310}"/>
              </a:ext>
            </a:extLst>
          </p:cNvPr>
          <p:cNvSpPr txBox="1"/>
          <p:nvPr/>
        </p:nvSpPr>
        <p:spPr>
          <a:xfrm>
            <a:off x="1101752" y="5525050"/>
            <a:ext cx="2246878" cy="823880"/>
          </a:xfrm>
          <a:prstGeom prst="rect">
            <a:avLst/>
          </a:prstGeom>
          <a:noFill/>
        </p:spPr>
        <p:txBody>
          <a:bodyPr wrap="square" rtlCol="0">
            <a:spAutoFit/>
          </a:bodyPr>
          <a:lstStyle/>
          <a:p>
            <a:pPr defTabSz="685800">
              <a:spcAft>
                <a:spcPts val="100"/>
              </a:spcAft>
              <a:defRPr/>
            </a:pPr>
            <a:r>
              <a:rPr lang="en-US" sz="1100">
                <a:gradFill>
                  <a:gsLst>
                    <a:gs pos="20000">
                      <a:schemeClr val="tx2"/>
                    </a:gs>
                    <a:gs pos="100000">
                      <a:schemeClr val="tx2"/>
                    </a:gs>
                  </a:gsLst>
                  <a:lin ang="0" scaled="1"/>
                </a:gradFill>
              </a:rPr>
              <a:t>Log Integration</a:t>
            </a:r>
          </a:p>
          <a:p>
            <a:pPr defTabSz="685800">
              <a:spcAft>
                <a:spcPts val="100"/>
              </a:spcAft>
              <a:defRPr/>
            </a:pPr>
            <a:r>
              <a:rPr lang="en-US" sz="1100">
                <a:gradFill>
                  <a:gsLst>
                    <a:gs pos="20000">
                      <a:schemeClr val="tx2"/>
                    </a:gs>
                    <a:gs pos="100000">
                      <a:schemeClr val="tx2"/>
                    </a:gs>
                  </a:gsLst>
                  <a:lin ang="0" scaled="1"/>
                </a:gradFill>
              </a:rPr>
              <a:t>Audit Logs</a:t>
            </a:r>
          </a:p>
          <a:p>
            <a:pPr defTabSz="685800">
              <a:spcAft>
                <a:spcPts val="100"/>
              </a:spcAft>
              <a:defRPr/>
            </a:pPr>
            <a:r>
              <a:rPr lang="en-US" sz="1100">
                <a:gradFill>
                  <a:gsLst>
                    <a:gs pos="20000">
                      <a:schemeClr val="tx2"/>
                    </a:gs>
                    <a:gs pos="100000">
                      <a:schemeClr val="tx2"/>
                    </a:gs>
                  </a:gsLst>
                  <a:lin ang="0" scaled="1"/>
                </a:gradFill>
              </a:rPr>
              <a:t>Alerts</a:t>
            </a:r>
          </a:p>
        </p:txBody>
      </p:sp>
      <p:cxnSp>
        <p:nvCxnSpPr>
          <p:cNvPr id="251" name="Straight Connector 250">
            <a:extLst>
              <a:ext uri="{FF2B5EF4-FFF2-40B4-BE49-F238E27FC236}">
                <a16:creationId xmlns:a16="http://schemas.microsoft.com/office/drawing/2014/main" id="{03B72621-9099-4B49-866E-846385600D13}"/>
              </a:ext>
            </a:extLst>
          </p:cNvPr>
          <p:cNvCxnSpPr/>
          <p:nvPr/>
        </p:nvCxnSpPr>
        <p:spPr>
          <a:xfrm>
            <a:off x="540332" y="6021501"/>
            <a:ext cx="456550" cy="0"/>
          </a:xfrm>
          <a:prstGeom prst="line">
            <a:avLst/>
          </a:prstGeom>
          <a:ln w="38100">
            <a:solidFill>
              <a:schemeClr val="accent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2414948-04DE-4E86-8931-99D8CB707093}"/>
              </a:ext>
            </a:extLst>
          </p:cNvPr>
          <p:cNvCxnSpPr>
            <a:cxnSpLocks/>
          </p:cNvCxnSpPr>
          <p:nvPr/>
        </p:nvCxnSpPr>
        <p:spPr>
          <a:xfrm flipV="1">
            <a:off x="8602885" y="4406404"/>
            <a:ext cx="1178811" cy="722917"/>
          </a:xfrm>
          <a:prstGeom prst="line">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A70CF2B9-D1C2-4722-B598-85959EBFFE74}"/>
              </a:ext>
            </a:extLst>
          </p:cNvPr>
          <p:cNvGrpSpPr/>
          <p:nvPr/>
        </p:nvGrpSpPr>
        <p:grpSpPr>
          <a:xfrm>
            <a:off x="8814558" y="4686908"/>
            <a:ext cx="353873" cy="353781"/>
            <a:chOff x="-2449950" y="6464521"/>
            <a:chExt cx="609283" cy="609124"/>
          </a:xfrm>
        </p:grpSpPr>
        <p:sp>
          <p:nvSpPr>
            <p:cNvPr id="258" name="Rectangle: Rounded Corners 257">
              <a:extLst>
                <a:ext uri="{FF2B5EF4-FFF2-40B4-BE49-F238E27FC236}">
                  <a16:creationId xmlns:a16="http://schemas.microsoft.com/office/drawing/2014/main" id="{7D107E14-B823-4885-A121-CCA91C47B2BA}"/>
                </a:ext>
              </a:extLst>
            </p:cNvPr>
            <p:cNvSpPr/>
            <p:nvPr/>
          </p:nvSpPr>
          <p:spPr>
            <a:xfrm rot="2700000">
              <a:off x="-2380280" y="6533581"/>
              <a:ext cx="469946" cy="469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900">
                <a:gradFill>
                  <a:gsLst>
                    <a:gs pos="20000">
                      <a:schemeClr val="tx2"/>
                    </a:gs>
                    <a:gs pos="100000">
                      <a:schemeClr val="tx2"/>
                    </a:gs>
                  </a:gsLst>
                  <a:lin ang="0" scaled="1"/>
                </a:gradFill>
                <a:latin typeface="+mj-lt"/>
              </a:endParaRPr>
            </a:p>
          </p:txBody>
        </p:sp>
        <p:grpSp>
          <p:nvGrpSpPr>
            <p:cNvPr id="259" name="Group 258">
              <a:extLst>
                <a:ext uri="{FF2B5EF4-FFF2-40B4-BE49-F238E27FC236}">
                  <a16:creationId xmlns:a16="http://schemas.microsoft.com/office/drawing/2014/main" id="{DC1B7812-D96F-4E0C-A1F9-9EE0F21DC361}"/>
                </a:ext>
              </a:extLst>
            </p:cNvPr>
            <p:cNvGrpSpPr/>
            <p:nvPr/>
          </p:nvGrpSpPr>
          <p:grpSpPr bwMode="black">
            <a:xfrm>
              <a:off x="-2449950" y="6464521"/>
              <a:ext cx="609283" cy="609124"/>
              <a:chOff x="446088" y="2665413"/>
              <a:chExt cx="920750" cy="920750"/>
            </a:xfrm>
            <a:solidFill>
              <a:srgbClr val="FFFF00"/>
            </a:solidFill>
          </p:grpSpPr>
          <p:sp>
            <p:nvSpPr>
              <p:cNvPr id="260" name="Freeform 27">
                <a:extLst>
                  <a:ext uri="{FF2B5EF4-FFF2-40B4-BE49-F238E27FC236}">
                    <a16:creationId xmlns:a16="http://schemas.microsoft.com/office/drawing/2014/main" id="{6DAC4543-6220-466B-98F2-0E4DB6B9EDF0}"/>
                  </a:ext>
                </a:extLst>
              </p:cNvPr>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100" kern="0">
                  <a:gradFill>
                    <a:gsLst>
                      <a:gs pos="20000">
                        <a:schemeClr val="tx2"/>
                      </a:gs>
                      <a:gs pos="100000">
                        <a:schemeClr val="tx2"/>
                      </a:gs>
                    </a:gsLst>
                    <a:lin ang="0" scaled="1"/>
                  </a:gradFill>
                  <a:latin typeface="+mj-lt"/>
                </a:endParaRPr>
              </a:p>
            </p:txBody>
          </p:sp>
          <p:sp>
            <p:nvSpPr>
              <p:cNvPr id="261" name="Freeform 28">
                <a:extLst>
                  <a:ext uri="{FF2B5EF4-FFF2-40B4-BE49-F238E27FC236}">
                    <a16:creationId xmlns:a16="http://schemas.microsoft.com/office/drawing/2014/main" id="{5E337C0C-6807-4192-9168-31681FEA88AA}"/>
                  </a:ext>
                </a:extLst>
              </p:cNvPr>
              <p:cNvSpPr>
                <a:spLocks noEditPoints="1"/>
              </p:cNvSpPr>
              <p:nvPr/>
            </p:nvSpPr>
            <p:spPr bwMode="black">
              <a:xfrm>
                <a:off x="514349" y="2732090"/>
                <a:ext cx="785813" cy="785814"/>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100" kern="0">
                  <a:gradFill>
                    <a:gsLst>
                      <a:gs pos="20000">
                        <a:schemeClr val="tx2"/>
                      </a:gs>
                      <a:gs pos="100000">
                        <a:schemeClr val="tx2"/>
                      </a:gs>
                    </a:gsLst>
                    <a:lin ang="0" scaled="1"/>
                  </a:gradFill>
                  <a:latin typeface="+mj-lt"/>
                </a:endParaRPr>
              </a:p>
            </p:txBody>
          </p:sp>
        </p:grpSp>
      </p:grpSp>
      <p:sp>
        <p:nvSpPr>
          <p:cNvPr id="262" name="TextBox 261">
            <a:extLst>
              <a:ext uri="{FF2B5EF4-FFF2-40B4-BE49-F238E27FC236}">
                <a16:creationId xmlns:a16="http://schemas.microsoft.com/office/drawing/2014/main" id="{5CF1DC48-48D4-4308-924A-DDCF49D15003}"/>
              </a:ext>
            </a:extLst>
          </p:cNvPr>
          <p:cNvSpPr txBox="1"/>
          <p:nvPr/>
        </p:nvSpPr>
        <p:spPr>
          <a:xfrm>
            <a:off x="8780491" y="4896575"/>
            <a:ext cx="1549711" cy="276999"/>
          </a:xfrm>
          <a:prstGeom prst="rect">
            <a:avLst/>
          </a:prstGeom>
          <a:noFill/>
        </p:spPr>
        <p:txBody>
          <a:bodyPr wrap="square" rtlCol="0">
            <a:spAutoFit/>
          </a:bodyPr>
          <a:lstStyle/>
          <a:p>
            <a:pPr algn="ctr">
              <a:defRPr/>
            </a:pPr>
            <a:r>
              <a:rPr lang="en-US" sz="1200" b="1" i="1">
                <a:gradFill>
                  <a:gsLst>
                    <a:gs pos="4000">
                      <a:schemeClr val="tx1"/>
                    </a:gs>
                    <a:gs pos="100000">
                      <a:schemeClr val="tx1"/>
                    </a:gs>
                  </a:gsLst>
                  <a:lin ang="5400000" scaled="0"/>
                </a:gradFill>
                <a:latin typeface="Segoe UI"/>
              </a:rPr>
              <a:t>ROADMAP</a:t>
            </a:r>
          </a:p>
        </p:txBody>
      </p:sp>
      <p:cxnSp>
        <p:nvCxnSpPr>
          <p:cNvPr id="263" name="Straight Connector 262">
            <a:extLst>
              <a:ext uri="{FF2B5EF4-FFF2-40B4-BE49-F238E27FC236}">
                <a16:creationId xmlns:a16="http://schemas.microsoft.com/office/drawing/2014/main" id="{CF9C1E95-4456-47BA-98A0-F22001BD950E}"/>
              </a:ext>
            </a:extLst>
          </p:cNvPr>
          <p:cNvCxnSpPr>
            <a:cxnSpLocks/>
            <a:endCxn id="188" idx="1"/>
          </p:cNvCxnSpPr>
          <p:nvPr/>
        </p:nvCxnSpPr>
        <p:spPr>
          <a:xfrm>
            <a:off x="8618111" y="5338952"/>
            <a:ext cx="1183083" cy="642387"/>
          </a:xfrm>
          <a:prstGeom prst="line">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A69E77B-BAFF-4374-AD41-2EA45AAEC91D}"/>
              </a:ext>
            </a:extLst>
          </p:cNvPr>
          <p:cNvCxnSpPr>
            <a:cxnSpLocks/>
          </p:cNvCxnSpPr>
          <p:nvPr/>
        </p:nvCxnSpPr>
        <p:spPr>
          <a:xfrm>
            <a:off x="7220554" y="3437384"/>
            <a:ext cx="418919" cy="0"/>
          </a:xfrm>
          <a:prstGeom prst="line">
            <a:avLst/>
          </a:prstGeom>
          <a:ln w="28575" cap="rnd">
            <a:solidFill>
              <a:schemeClr val="accent1"/>
            </a:solidFill>
            <a:prstDash val="sysDot"/>
            <a:headEnd type="triangle" w="med" len="med"/>
            <a:tailEnd type="none" w="med" len="sm"/>
          </a:ln>
        </p:spPr>
        <p:style>
          <a:lnRef idx="1">
            <a:schemeClr val="accent1"/>
          </a:lnRef>
          <a:fillRef idx="0">
            <a:schemeClr val="accent1"/>
          </a:fillRef>
          <a:effectRef idx="0">
            <a:schemeClr val="accent1"/>
          </a:effectRef>
          <a:fontRef idx="minor">
            <a:schemeClr val="tx1"/>
          </a:fontRef>
        </p:style>
      </p:cxnSp>
      <p:sp>
        <p:nvSpPr>
          <p:cNvPr id="266" name="Rectangle 265">
            <a:hlinkClick r:id="rId3"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382D79FF-2516-4DE9-896B-8815E7BCCEB2}"/>
              </a:ext>
            </a:extLst>
          </p:cNvPr>
          <p:cNvSpPr/>
          <p:nvPr/>
        </p:nvSpPr>
        <p:spPr>
          <a:xfrm>
            <a:off x="6649760" y="4188161"/>
            <a:ext cx="1729888" cy="36114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14300" algn="ctr">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Cloud App Security</a:t>
            </a:r>
          </a:p>
        </p:txBody>
      </p:sp>
      <p:cxnSp>
        <p:nvCxnSpPr>
          <p:cNvPr id="267" name="Straight Connector 266">
            <a:extLst>
              <a:ext uri="{FF2B5EF4-FFF2-40B4-BE49-F238E27FC236}">
                <a16:creationId xmlns:a16="http://schemas.microsoft.com/office/drawing/2014/main" id="{786CF1B4-12D9-45A5-A21E-AC47A976E71B}"/>
              </a:ext>
            </a:extLst>
          </p:cNvPr>
          <p:cNvCxnSpPr>
            <a:cxnSpLocks/>
            <a:endCxn id="276" idx="0"/>
          </p:cNvCxnSpPr>
          <p:nvPr/>
        </p:nvCxnSpPr>
        <p:spPr>
          <a:xfrm>
            <a:off x="3991934" y="2508335"/>
            <a:ext cx="0" cy="2788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A9F417EA-D84E-49D0-A06B-1F3ADFC73205}"/>
              </a:ext>
            </a:extLst>
          </p:cNvPr>
          <p:cNvGrpSpPr/>
          <p:nvPr/>
        </p:nvGrpSpPr>
        <p:grpSpPr>
          <a:xfrm>
            <a:off x="3343486" y="5297069"/>
            <a:ext cx="1296894" cy="1092808"/>
            <a:chOff x="1056781" y="3719140"/>
            <a:chExt cx="939785" cy="791896"/>
          </a:xfrm>
        </p:grpSpPr>
        <p:sp>
          <p:nvSpPr>
            <p:cNvPr id="276" name="Rectangle 275">
              <a:extLst>
                <a:ext uri="{FF2B5EF4-FFF2-40B4-BE49-F238E27FC236}">
                  <a16:creationId xmlns:a16="http://schemas.microsoft.com/office/drawing/2014/main" id="{25682C83-20D3-4041-B7FB-6147EFF3605D}"/>
                </a:ext>
              </a:extLst>
            </p:cNvPr>
            <p:cNvSpPr/>
            <p:nvPr/>
          </p:nvSpPr>
          <p:spPr>
            <a:xfrm>
              <a:off x="1056781" y="3719140"/>
              <a:ext cx="939785" cy="791896"/>
            </a:xfrm>
            <a:prstGeom prst="rect">
              <a:avLst/>
            </a:prstGeom>
            <a:solidFill>
              <a:schemeClr val="bg1"/>
            </a:solidFill>
            <a:ln w="1905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09" algn="ctr" defTabSz="685669">
                <a:defRPr/>
              </a:pPr>
              <a:r>
                <a:rPr lang="en-US" sz="1400" kern="0">
                  <a:gradFill>
                    <a:gsLst>
                      <a:gs pos="20000">
                        <a:schemeClr val="tx2"/>
                      </a:gs>
                      <a:gs pos="100000">
                        <a:schemeClr val="tx2"/>
                      </a:gs>
                    </a:gsLst>
                    <a:lin ang="0" scaled="1"/>
                  </a:gradFill>
                  <a:latin typeface="+mj-lt"/>
                </a:rPr>
                <a:t>SIEM</a:t>
              </a:r>
            </a:p>
          </p:txBody>
        </p:sp>
        <p:grpSp>
          <p:nvGrpSpPr>
            <p:cNvPr id="277" name="Group 276">
              <a:extLst>
                <a:ext uri="{FF2B5EF4-FFF2-40B4-BE49-F238E27FC236}">
                  <a16:creationId xmlns:a16="http://schemas.microsoft.com/office/drawing/2014/main" id="{B98F6682-0430-4342-A445-8F991C8D73EC}"/>
                </a:ext>
              </a:extLst>
            </p:cNvPr>
            <p:cNvGrpSpPr/>
            <p:nvPr/>
          </p:nvGrpSpPr>
          <p:grpSpPr bwMode="black">
            <a:xfrm>
              <a:off x="1131492" y="4071418"/>
              <a:ext cx="146479" cy="89200"/>
              <a:chOff x="10387012" y="4179358"/>
              <a:chExt cx="974726" cy="593725"/>
            </a:xfrm>
            <a:solidFill>
              <a:schemeClr val="tx1"/>
            </a:solidFill>
          </p:grpSpPr>
          <p:sp>
            <p:nvSpPr>
              <p:cNvPr id="278" name="Freeform 26">
                <a:extLst>
                  <a:ext uri="{FF2B5EF4-FFF2-40B4-BE49-F238E27FC236}">
                    <a16:creationId xmlns:a16="http://schemas.microsoft.com/office/drawing/2014/main" id="{FB46A132-38F5-4ED1-8370-7B372562A25C}"/>
                  </a:ext>
                </a:extLst>
              </p:cNvPr>
              <p:cNvSpPr>
                <a:spLocks/>
              </p:cNvSpPr>
              <p:nvPr/>
            </p:nvSpPr>
            <p:spPr bwMode="black">
              <a:xfrm>
                <a:off x="10506072" y="4258732"/>
                <a:ext cx="706435" cy="514351"/>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03" tIns="45701" rIns="91403" bIns="45701" numCol="1" anchor="t" anchorCtr="0" compatLnSpc="1">
                <a:prstTxWarp prst="textNoShape">
                  <a:avLst/>
                </a:prstTxWarp>
              </a:bodyPr>
              <a:lstStyle/>
              <a:p>
                <a:pPr algn="r" defTabSz="456998">
                  <a:defRPr/>
                </a:pPr>
                <a:endParaRPr lang="en-US" sz="1400" kern="0">
                  <a:gradFill>
                    <a:gsLst>
                      <a:gs pos="20000">
                        <a:schemeClr val="tx2"/>
                      </a:gs>
                      <a:gs pos="100000">
                        <a:schemeClr val="tx2"/>
                      </a:gs>
                    </a:gsLst>
                    <a:lin ang="0" scaled="1"/>
                  </a:gradFill>
                  <a:latin typeface="+mj-lt"/>
                </a:endParaRPr>
              </a:p>
            </p:txBody>
          </p:sp>
          <p:sp>
            <p:nvSpPr>
              <p:cNvPr id="279" name="Freeform 27">
                <a:extLst>
                  <a:ext uri="{FF2B5EF4-FFF2-40B4-BE49-F238E27FC236}">
                    <a16:creationId xmlns:a16="http://schemas.microsoft.com/office/drawing/2014/main" id="{6A33C525-FD1D-4C69-B058-BF56B526158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03" tIns="45701" rIns="91403" bIns="45701" numCol="1" anchor="t" anchorCtr="0" compatLnSpc="1">
                <a:prstTxWarp prst="textNoShape">
                  <a:avLst/>
                </a:prstTxWarp>
              </a:bodyPr>
              <a:lstStyle/>
              <a:p>
                <a:pPr algn="r" defTabSz="456998">
                  <a:defRPr/>
                </a:pPr>
                <a:endParaRPr lang="en-US" sz="1400" kern="0">
                  <a:gradFill>
                    <a:gsLst>
                      <a:gs pos="20000">
                        <a:schemeClr val="tx2"/>
                      </a:gs>
                      <a:gs pos="100000">
                        <a:schemeClr val="tx2"/>
                      </a:gs>
                    </a:gsLst>
                    <a:lin ang="0" scaled="1"/>
                  </a:gradFill>
                  <a:latin typeface="+mj-lt"/>
                </a:endParaRPr>
              </a:p>
            </p:txBody>
          </p:sp>
          <p:sp>
            <p:nvSpPr>
              <p:cNvPr id="280" name="Freeform 28">
                <a:extLst>
                  <a:ext uri="{FF2B5EF4-FFF2-40B4-BE49-F238E27FC236}">
                    <a16:creationId xmlns:a16="http://schemas.microsoft.com/office/drawing/2014/main" id="{9E6FF826-0E34-42D2-AD0A-D231700D0BC8}"/>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03" tIns="45701" rIns="91403" bIns="45701" numCol="1" anchor="t" anchorCtr="0" compatLnSpc="1">
                <a:prstTxWarp prst="textNoShape">
                  <a:avLst/>
                </a:prstTxWarp>
              </a:bodyPr>
              <a:lstStyle/>
              <a:p>
                <a:pPr algn="r" defTabSz="456998">
                  <a:defRPr/>
                </a:pPr>
                <a:endParaRPr lang="en-US" sz="1400" kern="0">
                  <a:gradFill>
                    <a:gsLst>
                      <a:gs pos="20000">
                        <a:schemeClr val="tx2"/>
                      </a:gs>
                      <a:gs pos="100000">
                        <a:schemeClr val="tx2"/>
                      </a:gs>
                    </a:gsLst>
                    <a:lin ang="0" scaled="1"/>
                  </a:gradFill>
                  <a:latin typeface="+mj-lt"/>
                </a:endParaRPr>
              </a:p>
            </p:txBody>
          </p:sp>
          <p:sp>
            <p:nvSpPr>
              <p:cNvPr id="281" name="Freeform 29">
                <a:extLst>
                  <a:ext uri="{FF2B5EF4-FFF2-40B4-BE49-F238E27FC236}">
                    <a16:creationId xmlns:a16="http://schemas.microsoft.com/office/drawing/2014/main" id="{D898942B-757A-4883-B8EB-D6C9F806983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03" tIns="45701" rIns="91403" bIns="45701" numCol="1" anchor="t" anchorCtr="0" compatLnSpc="1">
                <a:prstTxWarp prst="textNoShape">
                  <a:avLst/>
                </a:prstTxWarp>
              </a:bodyPr>
              <a:lstStyle/>
              <a:p>
                <a:pPr algn="r" defTabSz="456998">
                  <a:defRPr/>
                </a:pPr>
                <a:endParaRPr lang="en-US" sz="1400" kern="0">
                  <a:gradFill>
                    <a:gsLst>
                      <a:gs pos="20000">
                        <a:schemeClr val="tx2"/>
                      </a:gs>
                      <a:gs pos="100000">
                        <a:schemeClr val="tx2"/>
                      </a:gs>
                    </a:gsLst>
                    <a:lin ang="0" scaled="1"/>
                  </a:gradFill>
                  <a:latin typeface="+mj-lt"/>
                </a:endParaRPr>
              </a:p>
            </p:txBody>
          </p:sp>
          <p:sp>
            <p:nvSpPr>
              <p:cNvPr id="282" name="Freeform 30">
                <a:extLst>
                  <a:ext uri="{FF2B5EF4-FFF2-40B4-BE49-F238E27FC236}">
                    <a16:creationId xmlns:a16="http://schemas.microsoft.com/office/drawing/2014/main" id="{A74921C6-CE28-4A5A-BA28-69DD52BE92D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03" tIns="45701" rIns="91403" bIns="45701" numCol="1" anchor="t" anchorCtr="0" compatLnSpc="1">
                <a:prstTxWarp prst="textNoShape">
                  <a:avLst/>
                </a:prstTxWarp>
              </a:bodyPr>
              <a:lstStyle/>
              <a:p>
                <a:pPr algn="r" defTabSz="456998">
                  <a:defRPr/>
                </a:pPr>
                <a:endParaRPr lang="en-US" sz="1400" kern="0">
                  <a:gradFill>
                    <a:gsLst>
                      <a:gs pos="20000">
                        <a:schemeClr val="tx2"/>
                      </a:gs>
                      <a:gs pos="100000">
                        <a:schemeClr val="tx2"/>
                      </a:gs>
                    </a:gsLst>
                    <a:lin ang="0" scaled="1"/>
                  </a:gradFill>
                  <a:latin typeface="+mj-lt"/>
                </a:endParaRPr>
              </a:p>
            </p:txBody>
          </p:sp>
        </p:grpSp>
      </p:grpSp>
      <p:sp>
        <p:nvSpPr>
          <p:cNvPr id="3" name="Title 2">
            <a:extLst>
              <a:ext uri="{FF2B5EF4-FFF2-40B4-BE49-F238E27FC236}">
                <a16:creationId xmlns:a16="http://schemas.microsoft.com/office/drawing/2014/main" id="{593E3CD9-F82A-4E95-9074-26F6BFC06CC0}"/>
              </a:ext>
            </a:extLst>
          </p:cNvPr>
          <p:cNvSpPr>
            <a:spLocks noGrp="1"/>
          </p:cNvSpPr>
          <p:nvPr>
            <p:ph type="title"/>
          </p:nvPr>
        </p:nvSpPr>
        <p:spPr/>
        <p:txBody>
          <a:bodyPr/>
          <a:lstStyle/>
          <a:p>
            <a:r>
              <a:rPr lang="en-US"/>
              <a:t>Integrating with</a:t>
            </a:r>
            <a:r>
              <a:rPr lang="en-US" b="0"/>
              <a:t> your </a:t>
            </a:r>
            <a:r>
              <a:rPr lang="en-US"/>
              <a:t>SIEM</a:t>
            </a:r>
          </a:p>
        </p:txBody>
      </p:sp>
      <p:sp>
        <p:nvSpPr>
          <p:cNvPr id="150" name="Rectangle 149">
            <a:hlinkClick r:id="rId4"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A3F95AF1-90BA-4079-B05D-40E203FC4913}"/>
              </a:ext>
            </a:extLst>
          </p:cNvPr>
          <p:cNvSpPr/>
          <p:nvPr/>
        </p:nvSpPr>
        <p:spPr>
          <a:xfrm>
            <a:off x="5289471" y="1769929"/>
            <a:ext cx="1749942" cy="561532"/>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51" name="Rectangle 150">
            <a:hlinkClick r:id="rId5"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6DBFB4DE-0C90-43AC-867D-0250D9CF04F5}"/>
              </a:ext>
            </a:extLst>
          </p:cNvPr>
          <p:cNvSpPr/>
          <p:nvPr/>
        </p:nvSpPr>
        <p:spPr>
          <a:xfrm>
            <a:off x="5368077" y="1855313"/>
            <a:ext cx="2162535" cy="369332"/>
          </a:xfrm>
          <a:prstGeom prst="rect">
            <a:avLst/>
          </a:prstGeom>
        </p:spPr>
        <p:txBody>
          <a:bodyPr wrap="square" lIns="0" tIns="0" rIns="457200" bIns="0" anchor="ctr">
            <a:spAutoFit/>
          </a:bodyPr>
          <a:lstStyle/>
          <a:p>
            <a:pPr marR="0" lvl="0" fontAlgn="auto">
              <a:lnSpc>
                <a:spcPct val="100000"/>
              </a:lnSpc>
              <a:spcBef>
                <a:spcPts val="0"/>
              </a:spcBef>
              <a:spcAft>
                <a:spcPts val="0"/>
              </a:spcAft>
              <a:buClrTx/>
              <a:buSzTx/>
              <a:buFontTx/>
              <a:buNone/>
              <a:tabLst/>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AD </a:t>
            </a:r>
          </a:p>
          <a:p>
            <a:pPr marL="228600" indent="-171450">
              <a:buFont typeface="Arial" panose="020B0604020202020204" pitchFamily="34" charset="0"/>
              <a:buChar char="•"/>
              <a:defRPr/>
            </a:pPr>
            <a:r>
              <a:rPr lang="en-US" sz="1200">
                <a:gradFill>
                  <a:gsLst>
                    <a:gs pos="4000">
                      <a:schemeClr val="tx1"/>
                    </a:gs>
                    <a:gs pos="100000">
                      <a:schemeClr val="tx1"/>
                    </a:gs>
                  </a:gsLst>
                  <a:lin ang="5400000" scaled="0"/>
                </a:gradFill>
                <a:latin typeface="Segoe UI"/>
              </a:rPr>
              <a:t>Identity Protection</a:t>
            </a:r>
          </a:p>
        </p:txBody>
      </p:sp>
      <p:grpSp>
        <p:nvGrpSpPr>
          <p:cNvPr id="152" name="Group 151">
            <a:extLst>
              <a:ext uri="{FF2B5EF4-FFF2-40B4-BE49-F238E27FC236}">
                <a16:creationId xmlns:a16="http://schemas.microsoft.com/office/drawing/2014/main" id="{9190652D-90B7-4E4C-AE5A-10C9342EFD2E}"/>
              </a:ext>
            </a:extLst>
          </p:cNvPr>
          <p:cNvGrpSpPr/>
          <p:nvPr/>
        </p:nvGrpSpPr>
        <p:grpSpPr>
          <a:xfrm>
            <a:off x="7632307" y="3225007"/>
            <a:ext cx="1888259" cy="649451"/>
            <a:chOff x="9321724" y="198383"/>
            <a:chExt cx="1888259" cy="649451"/>
          </a:xfrm>
        </p:grpSpPr>
        <p:sp>
          <p:nvSpPr>
            <p:cNvPr id="153" name="Rectangle 152">
              <a:hlinkClick r:id="rId6" tooltip="SQL Threat Detection detects anomalous activities indicating unusual and potentially harmful attempts to access or exploit databases."/>
              <a:extLst>
                <a:ext uri="{FF2B5EF4-FFF2-40B4-BE49-F238E27FC236}">
                  <a16:creationId xmlns:a16="http://schemas.microsoft.com/office/drawing/2014/main" id="{31D0CC15-9F64-4FE3-B5A8-74A9DD4A8C84}"/>
                </a:ext>
              </a:extLst>
            </p:cNvPr>
            <p:cNvSpPr/>
            <p:nvPr/>
          </p:nvSpPr>
          <p:spPr>
            <a:xfrm>
              <a:off x="9321724" y="198383"/>
              <a:ext cx="1749942" cy="649451"/>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54" name="Rectangle 153">
              <a:hlinkClick r:id="rId6" tooltip="SQL Threat Detection detects anomalous activities indicating unusual and potentially harmful attempts to access or exploit databases."/>
              <a:extLst>
                <a:ext uri="{FF2B5EF4-FFF2-40B4-BE49-F238E27FC236}">
                  <a16:creationId xmlns:a16="http://schemas.microsoft.com/office/drawing/2014/main" id="{1AB655DC-7D46-4B07-8E02-1193439A087F}"/>
                </a:ext>
              </a:extLst>
            </p:cNvPr>
            <p:cNvSpPr/>
            <p:nvPr/>
          </p:nvSpPr>
          <p:spPr>
            <a:xfrm>
              <a:off x="9385593" y="273744"/>
              <a:ext cx="1824390" cy="461665"/>
            </a:xfrm>
            <a:prstGeom prst="rect">
              <a:avLst/>
            </a:prstGeom>
          </p:spPr>
          <p:txBody>
            <a:bodyPr wrap="square">
              <a:spAutoFit/>
            </a:bodyPr>
            <a:lstStyle/>
            <a:p>
              <a:pPr marL="171450" indent="-114300">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SQL </a:t>
              </a:r>
            </a:p>
            <a:p>
              <a:pPr marL="228600" indent="-171450">
                <a:buFont typeface="Arial" panose="020B0604020202020204" pitchFamily="34" charset="0"/>
                <a:buChar char="•"/>
                <a:defRPr/>
              </a:pPr>
              <a:r>
                <a:rPr lang="en-US" sz="1200">
                  <a:gradFill>
                    <a:gsLst>
                      <a:gs pos="4000">
                        <a:schemeClr val="tx1"/>
                      </a:gs>
                      <a:gs pos="100000">
                        <a:schemeClr val="tx1"/>
                      </a:gs>
                    </a:gsLst>
                    <a:lin ang="5400000" scaled="0"/>
                  </a:gradFill>
                  <a:latin typeface="Segoe UI"/>
                </a:rPr>
                <a:t>Threat Detection</a:t>
              </a:r>
            </a:p>
          </p:txBody>
        </p:sp>
      </p:grpSp>
      <p:sp>
        <p:nvSpPr>
          <p:cNvPr id="155" name="Rectangle 154">
            <a:hlinkClick r:id="rId7"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CF751A05-3C36-4D57-A041-F4A69071A6E8}"/>
              </a:ext>
            </a:extLst>
          </p:cNvPr>
          <p:cNvSpPr/>
          <p:nvPr/>
        </p:nvSpPr>
        <p:spPr>
          <a:xfrm>
            <a:off x="3068358" y="1697015"/>
            <a:ext cx="1742115" cy="7939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14300" algn="ctr">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Windows Defender ATP</a:t>
            </a:r>
          </a:p>
        </p:txBody>
      </p:sp>
      <p:grpSp>
        <p:nvGrpSpPr>
          <p:cNvPr id="156" name="Group 155">
            <a:extLst>
              <a:ext uri="{FF2B5EF4-FFF2-40B4-BE49-F238E27FC236}">
                <a16:creationId xmlns:a16="http://schemas.microsoft.com/office/drawing/2014/main" id="{384EB5DF-1A3F-4628-9022-AD31C36B3D18}"/>
              </a:ext>
            </a:extLst>
          </p:cNvPr>
          <p:cNvGrpSpPr/>
          <p:nvPr/>
        </p:nvGrpSpPr>
        <p:grpSpPr>
          <a:xfrm>
            <a:off x="5043016" y="2478145"/>
            <a:ext cx="2012843" cy="1469890"/>
            <a:chOff x="8322177" y="2199600"/>
            <a:chExt cx="2012843" cy="1469890"/>
          </a:xfrm>
        </p:grpSpPr>
        <p:sp>
          <p:nvSpPr>
            <p:cNvPr id="157" name="Rectangle 156">
              <a:hlinkClick r:id="rId8" tooltip="Azure Security Center provides critical security hygiene issue detection and remediation (no additional charge) as well as threat detection to monitor for advanced and emerging threats"/>
              <a:extLst>
                <a:ext uri="{FF2B5EF4-FFF2-40B4-BE49-F238E27FC236}">
                  <a16:creationId xmlns:a16="http://schemas.microsoft.com/office/drawing/2014/main" id="{C6C18DFB-7F76-4B5D-AEAA-F2EE7384D754}"/>
                </a:ext>
              </a:extLst>
            </p:cNvPr>
            <p:cNvSpPr/>
            <p:nvPr/>
          </p:nvSpPr>
          <p:spPr>
            <a:xfrm>
              <a:off x="8322177" y="2425640"/>
              <a:ext cx="2012843" cy="1024877"/>
            </a:xfrm>
            <a:prstGeom prst="rect">
              <a:avLst/>
            </a:prstGeom>
            <a:solidFill>
              <a:schemeClr val="bg1"/>
            </a:solid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117475" fontAlgn="auto">
                <a:lnSpc>
                  <a:spcPct val="100000"/>
                </a:lnSpc>
                <a:spcBef>
                  <a:spcPts val="0"/>
                </a:spcBef>
                <a:spcAft>
                  <a:spcPts val="0"/>
                </a:spcAft>
                <a:buClrTx/>
                <a:buSzTx/>
                <a:buFontTx/>
                <a:buNone/>
                <a:tabLst/>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Security Center</a:t>
              </a:r>
            </a:p>
            <a:p>
              <a:pPr marL="171450" marR="0" lvl="0" indent="-117475"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gradFill>
                    <a:gsLst>
                      <a:gs pos="4000">
                        <a:schemeClr val="accent1"/>
                      </a:gs>
                      <a:gs pos="100000">
                        <a:schemeClr val="accent1"/>
                      </a:gs>
                    </a:gsLst>
                    <a:lin ang="5400000" scaled="0"/>
                  </a:gradFill>
                  <a:effectLst/>
                  <a:uLnTx/>
                  <a:uFillTx/>
                  <a:latin typeface="Segoe UI"/>
                  <a:ea typeface="+mn-ea"/>
                  <a:cs typeface="+mn-cs"/>
                </a:rPr>
                <a:t>Threat Protection</a:t>
              </a:r>
            </a:p>
            <a:p>
              <a:pPr marL="171450" marR="0" lvl="0" indent="-117475"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Threat Detection</a:t>
              </a:r>
            </a:p>
          </p:txBody>
        </p:sp>
        <p:grpSp>
          <p:nvGrpSpPr>
            <p:cNvPr id="158" name="Group 157">
              <a:extLst>
                <a:ext uri="{FF2B5EF4-FFF2-40B4-BE49-F238E27FC236}">
                  <a16:creationId xmlns:a16="http://schemas.microsoft.com/office/drawing/2014/main" id="{E2CA6E8E-ADE8-470E-8748-A82833A18715}"/>
                </a:ext>
              </a:extLst>
            </p:cNvPr>
            <p:cNvGrpSpPr/>
            <p:nvPr/>
          </p:nvGrpSpPr>
          <p:grpSpPr>
            <a:xfrm>
              <a:off x="8495110" y="2199600"/>
              <a:ext cx="198148" cy="1469890"/>
              <a:chOff x="8684052" y="2268386"/>
              <a:chExt cx="198148" cy="1469890"/>
            </a:xfrm>
          </p:grpSpPr>
          <p:sp>
            <p:nvSpPr>
              <p:cNvPr id="159" name="Oval 158">
                <a:extLst>
                  <a:ext uri="{FF2B5EF4-FFF2-40B4-BE49-F238E27FC236}">
                    <a16:creationId xmlns:a16="http://schemas.microsoft.com/office/drawing/2014/main" id="{CED963EB-4020-4E5D-9109-8BAE5451D99A}"/>
                  </a:ext>
                </a:extLst>
              </p:cNvPr>
              <p:cNvSpPr/>
              <p:nvPr/>
            </p:nvSpPr>
            <p:spPr>
              <a:xfrm rot="10800000">
                <a:off x="8782098" y="2268386"/>
                <a:ext cx="100102" cy="10382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cxnSp>
            <p:nvCxnSpPr>
              <p:cNvPr id="160" name="Straight Connector 159">
                <a:extLst>
                  <a:ext uri="{FF2B5EF4-FFF2-40B4-BE49-F238E27FC236}">
                    <a16:creationId xmlns:a16="http://schemas.microsoft.com/office/drawing/2014/main" id="{6FCD2BBB-12B0-4AED-8980-8CD96F1EB341}"/>
                  </a:ext>
                </a:extLst>
              </p:cNvPr>
              <p:cNvCxnSpPr/>
              <p:nvPr/>
            </p:nvCxnSpPr>
            <p:spPr>
              <a:xfrm flipH="1">
                <a:off x="8832149" y="2372209"/>
                <a:ext cx="2382" cy="121597"/>
              </a:xfrm>
              <a:prstGeom prst="line">
                <a:avLst/>
              </a:prstGeom>
              <a:noFill/>
              <a:ln w="38100">
                <a:noFill/>
              </a:ln>
            </p:spPr>
            <p:style>
              <a:lnRef idx="2">
                <a:schemeClr val="accent1">
                  <a:shade val="50000"/>
                </a:schemeClr>
              </a:lnRef>
              <a:fillRef idx="1">
                <a:schemeClr val="accent1"/>
              </a:fillRef>
              <a:effectRef idx="0">
                <a:schemeClr val="accent1"/>
              </a:effectRef>
              <a:fontRef idx="minor">
                <a:schemeClr val="lt1"/>
              </a:fontRef>
            </p:style>
          </p:cxnSp>
          <p:sp>
            <p:nvSpPr>
              <p:cNvPr id="161" name="Oval 160">
                <a:extLst>
                  <a:ext uri="{FF2B5EF4-FFF2-40B4-BE49-F238E27FC236}">
                    <a16:creationId xmlns:a16="http://schemas.microsoft.com/office/drawing/2014/main" id="{362351F4-49C9-4A87-A910-0F7B6F0C4592}"/>
                  </a:ext>
                </a:extLst>
              </p:cNvPr>
              <p:cNvSpPr/>
              <p:nvPr/>
            </p:nvSpPr>
            <p:spPr>
              <a:xfrm rot="10800000">
                <a:off x="8684052" y="3634453"/>
                <a:ext cx="100102" cy="103823"/>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cxnSp>
            <p:nvCxnSpPr>
              <p:cNvPr id="162" name="Straight Connector 161">
                <a:extLst>
                  <a:ext uri="{FF2B5EF4-FFF2-40B4-BE49-F238E27FC236}">
                    <a16:creationId xmlns:a16="http://schemas.microsoft.com/office/drawing/2014/main" id="{32F71F6A-D593-498A-9702-BEA8E34DA01E}"/>
                  </a:ext>
                </a:extLst>
              </p:cNvPr>
              <p:cNvCxnSpPr/>
              <p:nvPr/>
            </p:nvCxnSpPr>
            <p:spPr>
              <a:xfrm flipH="1">
                <a:off x="8739123" y="3506095"/>
                <a:ext cx="2382" cy="121597"/>
              </a:xfrm>
              <a:prstGeom prst="line">
                <a:avLst/>
              </a:prstGeom>
              <a:noFill/>
              <a:ln w="38100">
                <a:no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3" name="Group 162">
            <a:extLst>
              <a:ext uri="{FF2B5EF4-FFF2-40B4-BE49-F238E27FC236}">
                <a16:creationId xmlns:a16="http://schemas.microsoft.com/office/drawing/2014/main" id="{12F54849-BF3A-47BC-BED5-3CA06E30D90A}"/>
              </a:ext>
            </a:extLst>
          </p:cNvPr>
          <p:cNvGrpSpPr/>
          <p:nvPr/>
        </p:nvGrpSpPr>
        <p:grpSpPr>
          <a:xfrm>
            <a:off x="7724146" y="1866662"/>
            <a:ext cx="1274127" cy="1196305"/>
            <a:chOff x="5992892" y="2566460"/>
            <a:chExt cx="926849" cy="870238"/>
          </a:xfrm>
        </p:grpSpPr>
        <p:sp>
          <p:nvSpPr>
            <p:cNvPr id="164" name="Rectangle 163">
              <a:hlinkClick r:id="rId9"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E35668F0-F4BD-4C15-AA91-C883F8359D23}"/>
                </a:ext>
              </a:extLst>
            </p:cNvPr>
            <p:cNvSpPr/>
            <p:nvPr/>
          </p:nvSpPr>
          <p:spPr>
            <a:xfrm>
              <a:off x="5992892" y="2566460"/>
              <a:ext cx="926849" cy="870238"/>
            </a:xfrm>
            <a:prstGeom prst="rect">
              <a:avLst/>
            </a:prstGeom>
            <a:solidFill>
              <a:schemeClr val="bg1"/>
            </a:solidFill>
            <a:ln w="25400">
              <a:solidFill>
                <a:schemeClr val="accent6">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90513" marR="0" lvl="0" algn="ctr" fontAlgn="auto">
                <a:lnSpc>
                  <a:spcPct val="100000"/>
                </a:lnSpc>
                <a:spcBef>
                  <a:spcPts val="0"/>
                </a:spcBef>
                <a:spcAft>
                  <a:spcPts val="0"/>
                </a:spcAft>
                <a:buClrTx/>
                <a:buSzTx/>
                <a:buFontTx/>
                <a:buNone/>
                <a:tabLst>
                  <a:tab pos="290513" algn="l"/>
                </a:tabLst>
                <a:defRPr/>
              </a:pPr>
              <a:r>
                <a:rPr lang="en-US" sz="11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Security Appliances</a:t>
              </a:r>
            </a:p>
          </p:txBody>
        </p:sp>
        <p:grpSp>
          <p:nvGrpSpPr>
            <p:cNvPr id="165" name="Group 164">
              <a:extLst>
                <a:ext uri="{FF2B5EF4-FFF2-40B4-BE49-F238E27FC236}">
                  <a16:creationId xmlns:a16="http://schemas.microsoft.com/office/drawing/2014/main" id="{FD00FD0B-9692-4EE2-87FB-9149A81E6A2E}"/>
                </a:ext>
              </a:extLst>
            </p:cNvPr>
            <p:cNvGrpSpPr/>
            <p:nvPr/>
          </p:nvGrpSpPr>
          <p:grpSpPr>
            <a:xfrm>
              <a:off x="6085149" y="2597312"/>
              <a:ext cx="167900" cy="207184"/>
              <a:chOff x="6268619" y="2986553"/>
              <a:chExt cx="207210" cy="255692"/>
            </a:xfrm>
          </p:grpSpPr>
          <p:pic>
            <p:nvPicPr>
              <p:cNvPr id="176" name="Picture 3">
                <a:extLst>
                  <a:ext uri="{FF2B5EF4-FFF2-40B4-BE49-F238E27FC236}">
                    <a16:creationId xmlns:a16="http://schemas.microsoft.com/office/drawing/2014/main" id="{5EB79535-1237-4205-80F3-F417EE2A94D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68619" y="2986553"/>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7" name="Group 176">
                <a:extLst>
                  <a:ext uri="{FF2B5EF4-FFF2-40B4-BE49-F238E27FC236}">
                    <a16:creationId xmlns:a16="http://schemas.microsoft.com/office/drawing/2014/main" id="{62C6B962-D37D-483E-9C02-D54282755814}"/>
                  </a:ext>
                </a:extLst>
              </p:cNvPr>
              <p:cNvGrpSpPr/>
              <p:nvPr/>
            </p:nvGrpSpPr>
            <p:grpSpPr bwMode="black">
              <a:xfrm>
                <a:off x="6293247" y="3108890"/>
                <a:ext cx="146479" cy="89200"/>
                <a:chOff x="10387012" y="4179358"/>
                <a:chExt cx="974726" cy="593725"/>
              </a:xfrm>
              <a:solidFill>
                <a:schemeClr val="tx1"/>
              </a:solidFill>
            </p:grpSpPr>
            <p:sp>
              <p:nvSpPr>
                <p:cNvPr id="178" name="Freeform 26">
                  <a:extLst>
                    <a:ext uri="{FF2B5EF4-FFF2-40B4-BE49-F238E27FC236}">
                      <a16:creationId xmlns:a16="http://schemas.microsoft.com/office/drawing/2014/main" id="{3ECE4BF5-03BA-496C-B970-A0F503F730F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79" name="Freeform 27">
                  <a:extLst>
                    <a:ext uri="{FF2B5EF4-FFF2-40B4-BE49-F238E27FC236}">
                      <a16:creationId xmlns:a16="http://schemas.microsoft.com/office/drawing/2014/main" id="{80CE1A68-7C8E-412D-BFF3-6EE4FCBFE1DA}"/>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80" name="Freeform 28">
                  <a:extLst>
                    <a:ext uri="{FF2B5EF4-FFF2-40B4-BE49-F238E27FC236}">
                      <a16:creationId xmlns:a16="http://schemas.microsoft.com/office/drawing/2014/main" id="{EA7247F8-D41E-4665-A45F-CE736715B195}"/>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6EEFFC83-B2E6-4F27-978C-2036FC291D6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82" name="Freeform 30">
                  <a:extLst>
                    <a:ext uri="{FF2B5EF4-FFF2-40B4-BE49-F238E27FC236}">
                      <a16:creationId xmlns:a16="http://schemas.microsoft.com/office/drawing/2014/main" id="{A1CD9B71-1D2C-4746-BA6F-514668E5890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121870" tIns="60935" rIns="121870" bIns="60935" numCol="1" anchor="t" anchorCtr="0" compatLnSpc="1">
                  <a:prstTxWarp prst="textNoShape">
                    <a:avLst/>
                  </a:prstTxWarp>
                </a:bodyPr>
                <a:lstStyle/>
                <a:p>
                  <a:pPr marL="0" marR="0" lvl="0" indent="0" algn="l" defTabSz="60933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grpSp>
        </p:grpSp>
        <p:grpSp>
          <p:nvGrpSpPr>
            <p:cNvPr id="166" name="Group 165">
              <a:extLst>
                <a:ext uri="{FF2B5EF4-FFF2-40B4-BE49-F238E27FC236}">
                  <a16:creationId xmlns:a16="http://schemas.microsoft.com/office/drawing/2014/main" id="{B8EA2353-C5D0-47CA-ADDD-438EB7CFD615}"/>
                </a:ext>
              </a:extLst>
            </p:cNvPr>
            <p:cNvGrpSpPr/>
            <p:nvPr/>
          </p:nvGrpSpPr>
          <p:grpSpPr>
            <a:xfrm>
              <a:off x="6081193" y="2958147"/>
              <a:ext cx="680125" cy="422086"/>
              <a:chOff x="6081193" y="2958147"/>
              <a:chExt cx="680125" cy="422086"/>
            </a:xfrm>
          </p:grpSpPr>
          <p:pic>
            <p:nvPicPr>
              <p:cNvPr id="167" name="Picture 166">
                <a:extLst>
                  <a:ext uri="{FF2B5EF4-FFF2-40B4-BE49-F238E27FC236}">
                    <a16:creationId xmlns:a16="http://schemas.microsoft.com/office/drawing/2014/main" id="{248B659A-5A63-435D-A655-6CE5968E47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168" name="Picture 167">
                <a:extLst>
                  <a:ext uri="{FF2B5EF4-FFF2-40B4-BE49-F238E27FC236}">
                    <a16:creationId xmlns:a16="http://schemas.microsoft.com/office/drawing/2014/main" id="{B66A3262-3346-433B-BF83-0E56041FD6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169" name="Picture 168">
                <a:extLst>
                  <a:ext uri="{FF2B5EF4-FFF2-40B4-BE49-F238E27FC236}">
                    <a16:creationId xmlns:a16="http://schemas.microsoft.com/office/drawing/2014/main" id="{E136687D-CAC3-4D35-AEF0-39C60F9729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170" name="Picture 169">
                <a:extLst>
                  <a:ext uri="{FF2B5EF4-FFF2-40B4-BE49-F238E27FC236}">
                    <a16:creationId xmlns:a16="http://schemas.microsoft.com/office/drawing/2014/main" id="{FFC0D6CD-FD4F-4E7D-A48B-7E39633FB9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171" name="Group 170">
                <a:extLst>
                  <a:ext uri="{FF2B5EF4-FFF2-40B4-BE49-F238E27FC236}">
                    <a16:creationId xmlns:a16="http://schemas.microsoft.com/office/drawing/2014/main" id="{F90CE667-9B6D-4087-8F66-6EBED6E6B30F}"/>
                  </a:ext>
                </a:extLst>
              </p:cNvPr>
              <p:cNvGrpSpPr/>
              <p:nvPr/>
            </p:nvGrpSpPr>
            <p:grpSpPr>
              <a:xfrm>
                <a:off x="6572646" y="3323376"/>
                <a:ext cx="188672" cy="45719"/>
                <a:chOff x="1340717" y="917625"/>
                <a:chExt cx="418504" cy="101414"/>
              </a:xfrm>
              <a:solidFill>
                <a:schemeClr val="tx1">
                  <a:lumMod val="65000"/>
                  <a:lumOff val="35000"/>
                </a:schemeClr>
              </a:solidFill>
            </p:grpSpPr>
            <p:sp>
              <p:nvSpPr>
                <p:cNvPr id="173" name="Oval 172">
                  <a:extLst>
                    <a:ext uri="{FF2B5EF4-FFF2-40B4-BE49-F238E27FC236}">
                      <a16:creationId xmlns:a16="http://schemas.microsoft.com/office/drawing/2014/main" id="{4B74A7D2-42B6-4938-878F-E2B4C8365AF7}"/>
                    </a:ext>
                  </a:extLst>
                </p:cNvPr>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3C82F861-8166-4075-B622-3B09432F68FD}"/>
                    </a:ext>
                  </a:extLst>
                </p:cNvPr>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4AB9FD27-7981-40F9-8673-0FFD336186A8}"/>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4000">
                          <a:schemeClr val="tx1"/>
                        </a:gs>
                        <a:gs pos="100000">
                          <a:schemeClr val="tx1"/>
                        </a:gs>
                      </a:gsLst>
                      <a:lin ang="5400000" scaled="0"/>
                    </a:gradFill>
                    <a:effectLst/>
                    <a:uLnTx/>
                    <a:uFillTx/>
                    <a:latin typeface="Segoe UI"/>
                    <a:ea typeface="Segoe UI" pitchFamily="34" charset="0"/>
                    <a:cs typeface="Segoe UI" pitchFamily="34" charset="0"/>
                  </a:endParaRPr>
                </a:p>
              </p:txBody>
            </p:sp>
          </p:grpSp>
          <p:pic>
            <p:nvPicPr>
              <p:cNvPr id="172" name="Picture 171">
                <a:extLst>
                  <a:ext uri="{FF2B5EF4-FFF2-40B4-BE49-F238E27FC236}">
                    <a16:creationId xmlns:a16="http://schemas.microsoft.com/office/drawing/2014/main" id="{83465BFA-061D-41CB-AFCC-5B8FAC27D0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sp>
        <p:nvSpPr>
          <p:cNvPr id="183" name="Rectangle 182">
            <a:hlinkClick r:id="rId16" tooltip="Sophisticated attack protection using behavioral malware analysis (detonation chamber) of attachments, rewriting of link URLs to protect at user clicks (vs time of transport), and detailed reporting. Also protects non-Office 365 email."/>
            <a:extLst>
              <a:ext uri="{FF2B5EF4-FFF2-40B4-BE49-F238E27FC236}">
                <a16:creationId xmlns:a16="http://schemas.microsoft.com/office/drawing/2014/main" id="{8B71A737-83E0-4C69-B24F-99CC0286C44E}"/>
              </a:ext>
            </a:extLst>
          </p:cNvPr>
          <p:cNvSpPr/>
          <p:nvPr/>
        </p:nvSpPr>
        <p:spPr>
          <a:xfrm>
            <a:off x="9801194" y="4075204"/>
            <a:ext cx="1986915" cy="782673"/>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Office 365 ATP</a:t>
            </a:r>
          </a:p>
          <a:p>
            <a:pPr marL="22860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Email gateway</a:t>
            </a:r>
          </a:p>
          <a:p>
            <a:pPr marL="22860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Anti-malware</a:t>
            </a:r>
          </a:p>
        </p:txBody>
      </p:sp>
      <p:grpSp>
        <p:nvGrpSpPr>
          <p:cNvPr id="184" name="Group 183">
            <a:extLst>
              <a:ext uri="{FF2B5EF4-FFF2-40B4-BE49-F238E27FC236}">
                <a16:creationId xmlns:a16="http://schemas.microsoft.com/office/drawing/2014/main" id="{EE860472-D9F1-4907-A85D-A171CF353382}"/>
              </a:ext>
            </a:extLst>
          </p:cNvPr>
          <p:cNvGrpSpPr/>
          <p:nvPr/>
        </p:nvGrpSpPr>
        <p:grpSpPr>
          <a:xfrm>
            <a:off x="9801194" y="5728509"/>
            <a:ext cx="2565586" cy="485183"/>
            <a:chOff x="2856920" y="1473703"/>
            <a:chExt cx="1295424" cy="244980"/>
          </a:xfrm>
        </p:grpSpPr>
        <p:grpSp>
          <p:nvGrpSpPr>
            <p:cNvPr id="185" name="Group 184">
              <a:extLst>
                <a:ext uri="{FF2B5EF4-FFF2-40B4-BE49-F238E27FC236}">
                  <a16:creationId xmlns:a16="http://schemas.microsoft.com/office/drawing/2014/main" id="{E76F4A7E-4A5F-4ED9-AA0B-60F30D143CDB}"/>
                </a:ext>
              </a:extLst>
            </p:cNvPr>
            <p:cNvGrpSpPr/>
            <p:nvPr/>
          </p:nvGrpSpPr>
          <p:grpSpPr>
            <a:xfrm>
              <a:off x="2856920" y="1484042"/>
              <a:ext cx="1004008" cy="234641"/>
              <a:chOff x="2856920" y="1484042"/>
              <a:chExt cx="1004008" cy="234641"/>
            </a:xfrm>
          </p:grpSpPr>
          <p:pic>
            <p:nvPicPr>
              <p:cNvPr id="187" name="Picture 186">
                <a:extLst>
                  <a:ext uri="{FF2B5EF4-FFF2-40B4-BE49-F238E27FC236}">
                    <a16:creationId xmlns:a16="http://schemas.microsoft.com/office/drawing/2014/main" id="{B11E2674-B4B0-4042-BDD5-98D9139B955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99917" y="1496637"/>
                <a:ext cx="116904" cy="138531"/>
              </a:xfrm>
              <a:prstGeom prst="rect">
                <a:avLst/>
              </a:prstGeom>
            </p:spPr>
          </p:pic>
          <p:sp>
            <p:nvSpPr>
              <p:cNvPr id="188" name="Rectangle 187">
                <a:extLst>
                  <a:ext uri="{FF2B5EF4-FFF2-40B4-BE49-F238E27FC236}">
                    <a16:creationId xmlns:a16="http://schemas.microsoft.com/office/drawing/2014/main" id="{B1B5FFCC-F1D0-4962-934D-6B347EF03811}"/>
                  </a:ext>
                </a:extLst>
              </p:cNvPr>
              <p:cNvSpPr/>
              <p:nvPr/>
            </p:nvSpPr>
            <p:spPr>
              <a:xfrm>
                <a:off x="2856920" y="1484042"/>
                <a:ext cx="1004008" cy="2346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grpSp>
        <p:sp>
          <p:nvSpPr>
            <p:cNvPr id="186" name="Rectangle 185">
              <a:extLst>
                <a:ext uri="{FF2B5EF4-FFF2-40B4-BE49-F238E27FC236}">
                  <a16:creationId xmlns:a16="http://schemas.microsoft.com/office/drawing/2014/main" id="{5BB065BD-7168-459F-AABA-24F3331DFB41}"/>
                </a:ext>
              </a:extLst>
            </p:cNvPr>
            <p:cNvSpPr/>
            <p:nvPr/>
          </p:nvSpPr>
          <p:spPr>
            <a:xfrm>
              <a:off x="2872299" y="1473703"/>
              <a:ext cx="1280045" cy="233105"/>
            </a:xfrm>
            <a:prstGeom prst="rect">
              <a:avLst/>
            </a:prstGeom>
          </p:spPr>
          <p:txBody>
            <a:bodyPr wrap="square"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Office 365</a:t>
              </a:r>
              <a:br>
                <a:rPr kumimoji="0" lang="en-US" sz="1200" b="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4000">
                        <a:schemeClr val="tx1"/>
                      </a:gs>
                      <a:gs pos="100000">
                        <a:schemeClr val="tx1"/>
                      </a:gs>
                    </a:gsLst>
                    <a:lin ang="5400000" scaled="0"/>
                  </a:gradFill>
                  <a:effectLst/>
                  <a:uLnTx/>
                  <a:uFillTx/>
                  <a:latin typeface="Segoe UI"/>
                  <a:ea typeface="+mn-ea"/>
                  <a:cs typeface="+mn-cs"/>
                </a:rPr>
                <a:t>Threat Intelligence</a:t>
              </a:r>
            </a:p>
          </p:txBody>
        </p:sp>
      </p:grpSp>
      <p:grpSp>
        <p:nvGrpSpPr>
          <p:cNvPr id="189" name="Group 188">
            <a:extLst>
              <a:ext uri="{FF2B5EF4-FFF2-40B4-BE49-F238E27FC236}">
                <a16:creationId xmlns:a16="http://schemas.microsoft.com/office/drawing/2014/main" id="{AA0A68A2-78D4-47C0-B5EE-4D7254596D8D}"/>
              </a:ext>
            </a:extLst>
          </p:cNvPr>
          <p:cNvGrpSpPr/>
          <p:nvPr/>
        </p:nvGrpSpPr>
        <p:grpSpPr>
          <a:xfrm>
            <a:off x="6649760" y="5723590"/>
            <a:ext cx="1729888" cy="787892"/>
            <a:chOff x="6210780" y="3378952"/>
            <a:chExt cx="1406353" cy="787892"/>
          </a:xfrm>
        </p:grpSpPr>
        <p:sp>
          <p:nvSpPr>
            <p:cNvPr id="190" name="Rectangle 189">
              <a:hlinkClick r:id="rId18"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2C42BE61-381A-4790-BF57-31863379DE41}"/>
                </a:ext>
              </a:extLst>
            </p:cNvPr>
            <p:cNvSpPr/>
            <p:nvPr/>
          </p:nvSpPr>
          <p:spPr>
            <a:xfrm>
              <a:off x="6210780" y="3378952"/>
              <a:ext cx="1406353" cy="7878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39"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4000">
                      <a:schemeClr val="tx1"/>
                    </a:gs>
                    <a:gs pos="100000">
                      <a:schemeClr val="tx1"/>
                    </a:gs>
                  </a:gsLst>
                  <a:lin ang="5400000" scaled="0"/>
                </a:gradFill>
                <a:effectLst/>
                <a:uLnTx/>
                <a:uFillTx/>
                <a:latin typeface="Segoe UI"/>
                <a:ea typeface="+mn-ea"/>
                <a:cs typeface="+mn-cs"/>
              </a:endParaRPr>
            </a:p>
          </p:txBody>
        </p:sp>
        <p:sp>
          <p:nvSpPr>
            <p:cNvPr id="191" name="Rectangle 190">
              <a:extLst>
                <a:ext uri="{FF2B5EF4-FFF2-40B4-BE49-F238E27FC236}">
                  <a16:creationId xmlns:a16="http://schemas.microsoft.com/office/drawing/2014/main" id="{CF63A78D-6B23-40AC-B6A7-EE07B3B385FD}"/>
                </a:ext>
              </a:extLst>
            </p:cNvPr>
            <p:cNvSpPr/>
            <p:nvPr/>
          </p:nvSpPr>
          <p:spPr>
            <a:xfrm>
              <a:off x="6270251" y="3417807"/>
              <a:ext cx="1334170" cy="69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a:gradFill>
                    <a:gsLst>
                      <a:gs pos="4000">
                        <a:schemeClr val="tx1"/>
                      </a:gs>
                      <a:gs pos="100000">
                        <a:schemeClr val="tx1"/>
                      </a:gs>
                    </a:gsLst>
                    <a:lin ang="5400000" scaled="0"/>
                  </a:gradFill>
                  <a:latin typeface="Segoe UI Semibold" panose="020B0702040204020203" pitchFamily="34" charset="0"/>
                  <a:cs typeface="Segoe UI Semibold" panose="020B0702040204020203" pitchFamily="34" charset="0"/>
                </a:rPr>
                <a:t>Azure Advanced Threat Protection</a:t>
              </a:r>
            </a:p>
          </p:txBody>
        </p:sp>
      </p:grpSp>
      <p:grpSp>
        <p:nvGrpSpPr>
          <p:cNvPr id="192" name="Group 191">
            <a:extLst>
              <a:ext uri="{FF2B5EF4-FFF2-40B4-BE49-F238E27FC236}">
                <a16:creationId xmlns:a16="http://schemas.microsoft.com/office/drawing/2014/main" id="{F2778C70-493A-4031-884E-DC993E8BA951}"/>
              </a:ext>
            </a:extLst>
          </p:cNvPr>
          <p:cNvGrpSpPr/>
          <p:nvPr/>
        </p:nvGrpSpPr>
        <p:grpSpPr>
          <a:xfrm>
            <a:off x="4831859" y="1001776"/>
            <a:ext cx="2511175" cy="642877"/>
            <a:chOff x="4640380" y="2669960"/>
            <a:chExt cx="2511175" cy="642877"/>
          </a:xfrm>
        </p:grpSpPr>
        <p:sp>
          <p:nvSpPr>
            <p:cNvPr id="201" name="Rounded Rectangle 133">
              <a:extLst>
                <a:ext uri="{FF2B5EF4-FFF2-40B4-BE49-F238E27FC236}">
                  <a16:creationId xmlns:a16="http://schemas.microsoft.com/office/drawing/2014/main" id="{F30F26A8-8A66-499E-8A43-B9B647BF7108}"/>
                </a:ext>
              </a:extLst>
            </p:cNvPr>
            <p:cNvSpPr/>
            <p:nvPr/>
          </p:nvSpPr>
          <p:spPr>
            <a:xfrm>
              <a:off x="4640380" y="2817996"/>
              <a:ext cx="1901666" cy="34210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Aft>
                  <a:spcPts val="600"/>
                </a:spcAft>
              </a:pPr>
              <a:r>
                <a:rPr lang="en-US" sz="1000" b="1" kern="0" cap="all">
                  <a:gradFill>
                    <a:gsLst>
                      <a:gs pos="0">
                        <a:srgbClr val="0078D4"/>
                      </a:gs>
                      <a:gs pos="100000">
                        <a:srgbClr val="0078D4"/>
                      </a:gs>
                    </a:gsLst>
                    <a:lin ang="5400000" scaled="1"/>
                  </a:gradFill>
                </a:rPr>
                <a:t>Azure Active Directory</a:t>
              </a:r>
            </a:p>
          </p:txBody>
        </p:sp>
        <p:grpSp>
          <p:nvGrpSpPr>
            <p:cNvPr id="194" name="Group 193">
              <a:extLst>
                <a:ext uri="{FF2B5EF4-FFF2-40B4-BE49-F238E27FC236}">
                  <a16:creationId xmlns:a16="http://schemas.microsoft.com/office/drawing/2014/main" id="{3A9DE249-F0E8-4862-ACD0-D93A1C84A576}"/>
                </a:ext>
              </a:extLst>
            </p:cNvPr>
            <p:cNvGrpSpPr>
              <a:grpSpLocks noChangeAspect="1"/>
            </p:cNvGrpSpPr>
            <p:nvPr/>
          </p:nvGrpSpPr>
          <p:grpSpPr>
            <a:xfrm>
              <a:off x="6508678" y="2669960"/>
              <a:ext cx="642877" cy="642877"/>
              <a:chOff x="6167369" y="2066320"/>
              <a:chExt cx="457200" cy="457200"/>
            </a:xfrm>
          </p:grpSpPr>
          <p:sp>
            <p:nvSpPr>
              <p:cNvPr id="195" name="Oval 194">
                <a:extLst>
                  <a:ext uri="{FF2B5EF4-FFF2-40B4-BE49-F238E27FC236}">
                    <a16:creationId xmlns:a16="http://schemas.microsoft.com/office/drawing/2014/main" id="{B89069F8-9D9D-45A3-ADDE-32BE5A31C919}"/>
                  </a:ext>
                </a:extLst>
              </p:cNvPr>
              <p:cNvSpPr/>
              <p:nvPr/>
            </p:nvSpPr>
            <p:spPr bwMode="auto">
              <a:xfrm>
                <a:off x="6167369" y="2066320"/>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6" name="Group 8">
                <a:extLst>
                  <a:ext uri="{FF2B5EF4-FFF2-40B4-BE49-F238E27FC236}">
                    <a16:creationId xmlns:a16="http://schemas.microsoft.com/office/drawing/2014/main" id="{2E24EA7F-B7A2-4067-B74E-37FD24C64823}"/>
                  </a:ext>
                </a:extLst>
              </p:cNvPr>
              <p:cNvGrpSpPr>
                <a:grpSpLocks noChangeAspect="1"/>
              </p:cNvGrpSpPr>
              <p:nvPr/>
            </p:nvGrpSpPr>
            <p:grpSpPr bwMode="auto">
              <a:xfrm>
                <a:off x="6233321" y="2133159"/>
                <a:ext cx="325296" cy="323522"/>
                <a:chOff x="3897" y="412"/>
                <a:chExt cx="917" cy="912"/>
              </a:xfrm>
              <a:solidFill>
                <a:schemeClr val="bg1"/>
              </a:solidFill>
            </p:grpSpPr>
            <p:sp>
              <p:nvSpPr>
                <p:cNvPr id="197" name="Freeform 11">
                  <a:extLst>
                    <a:ext uri="{FF2B5EF4-FFF2-40B4-BE49-F238E27FC236}">
                      <a16:creationId xmlns:a16="http://schemas.microsoft.com/office/drawing/2014/main" id="{8A3C0B62-AC39-4EAB-B152-B6C15D69709F}"/>
                    </a:ext>
                  </a:extLst>
                </p:cNvPr>
                <p:cNvSpPr>
                  <a:spLocks/>
                </p:cNvSpPr>
                <p:nvPr/>
              </p:nvSpPr>
              <p:spPr bwMode="auto">
                <a:xfrm>
                  <a:off x="4173" y="760"/>
                  <a:ext cx="158" cy="280"/>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12">
                  <a:extLst>
                    <a:ext uri="{FF2B5EF4-FFF2-40B4-BE49-F238E27FC236}">
                      <a16:creationId xmlns:a16="http://schemas.microsoft.com/office/drawing/2014/main" id="{E6156F71-42FB-41DC-9E02-8BA68AF5B395}"/>
                    </a:ext>
                  </a:extLst>
                </p:cNvPr>
                <p:cNvSpPr>
                  <a:spLocks/>
                </p:cNvSpPr>
                <p:nvPr/>
              </p:nvSpPr>
              <p:spPr bwMode="auto">
                <a:xfrm>
                  <a:off x="3897" y="412"/>
                  <a:ext cx="455" cy="912"/>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13">
                  <a:extLst>
                    <a:ext uri="{FF2B5EF4-FFF2-40B4-BE49-F238E27FC236}">
                      <a16:creationId xmlns:a16="http://schemas.microsoft.com/office/drawing/2014/main" id="{7C8C6DC1-E732-4D86-ADFB-9D4C13149981}"/>
                    </a:ext>
                  </a:extLst>
                </p:cNvPr>
                <p:cNvSpPr>
                  <a:spLocks/>
                </p:cNvSpPr>
                <p:nvPr/>
              </p:nvSpPr>
              <p:spPr bwMode="auto">
                <a:xfrm>
                  <a:off x="4370" y="754"/>
                  <a:ext cx="158" cy="286"/>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15">
                  <a:extLst>
                    <a:ext uri="{FF2B5EF4-FFF2-40B4-BE49-F238E27FC236}">
                      <a16:creationId xmlns:a16="http://schemas.microsoft.com/office/drawing/2014/main" id="{FC8E9815-C6DC-450E-99DE-941127E2958E}"/>
                    </a:ext>
                  </a:extLst>
                </p:cNvPr>
                <p:cNvSpPr>
                  <a:spLocks/>
                </p:cNvSpPr>
                <p:nvPr/>
              </p:nvSpPr>
              <p:spPr bwMode="auto">
                <a:xfrm>
                  <a:off x="4352" y="412"/>
                  <a:ext cx="462" cy="912"/>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grpSp>
    </p:spTree>
    <p:extLst>
      <p:ext uri="{BB962C8B-B14F-4D97-AF65-F5344CB8AC3E}">
        <p14:creationId xmlns:p14="http://schemas.microsoft.com/office/powerpoint/2010/main" val="105590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hidden="1"/>
          <p:cNvSpPr txBox="1"/>
          <p:nvPr/>
        </p:nvSpPr>
        <p:spPr>
          <a:xfrm>
            <a:off x="1089870" y="1001318"/>
            <a:ext cx="1957282"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Office 365 ATP</a:t>
            </a:r>
          </a:p>
        </p:txBody>
      </p:sp>
      <p:sp>
        <p:nvSpPr>
          <p:cNvPr id="37" name="TextBox 36" hidden="1"/>
          <p:cNvSpPr txBox="1"/>
          <p:nvPr/>
        </p:nvSpPr>
        <p:spPr>
          <a:xfrm>
            <a:off x="10689003" y="1001318"/>
            <a:ext cx="1295515"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ATA</a:t>
            </a:r>
          </a:p>
        </p:txBody>
      </p:sp>
      <p:sp>
        <p:nvSpPr>
          <p:cNvPr id="38" name="TextBox 37" hidden="1"/>
          <p:cNvSpPr txBox="1"/>
          <p:nvPr/>
        </p:nvSpPr>
        <p:spPr>
          <a:xfrm>
            <a:off x="5829486" y="1001318"/>
            <a:ext cx="2070387" cy="374634"/>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ATP</a:t>
            </a:r>
          </a:p>
        </p:txBody>
      </p:sp>
      <p:cxnSp>
        <p:nvCxnSpPr>
          <p:cNvPr id="39" name="Straight Connector 38" hidden="1"/>
          <p:cNvCxnSpPr/>
          <p:nvPr/>
        </p:nvCxnSpPr>
        <p:spPr>
          <a:xfrm flipV="1">
            <a:off x="3077615" y="1168137"/>
            <a:ext cx="2878366" cy="17743"/>
          </a:xfrm>
          <a:prstGeom prst="line">
            <a:avLst/>
          </a:prstGeom>
          <a:ln cap="flat">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V="1">
            <a:off x="7839951" y="1168137"/>
            <a:ext cx="2878366" cy="17743"/>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hidden="1"/>
          <p:cNvSpPr txBox="1"/>
          <p:nvPr/>
        </p:nvSpPr>
        <p:spPr>
          <a:xfrm>
            <a:off x="1089870" y="1348112"/>
            <a:ext cx="1957282"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Email</a:t>
            </a:r>
          </a:p>
        </p:txBody>
      </p:sp>
      <p:sp>
        <p:nvSpPr>
          <p:cNvPr id="42" name="TextBox 41" hidden="1"/>
          <p:cNvSpPr txBox="1"/>
          <p:nvPr/>
        </p:nvSpPr>
        <p:spPr>
          <a:xfrm>
            <a:off x="10689003" y="1348112"/>
            <a:ext cx="1295515"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User</a:t>
            </a:r>
          </a:p>
        </p:txBody>
      </p:sp>
      <p:sp>
        <p:nvSpPr>
          <p:cNvPr id="43" name="TextBox 42" hidden="1"/>
          <p:cNvSpPr txBox="1"/>
          <p:nvPr/>
        </p:nvSpPr>
        <p:spPr>
          <a:xfrm>
            <a:off x="5829486" y="1348112"/>
            <a:ext cx="2070387" cy="280559"/>
          </a:xfrm>
          <a:prstGeom prst="rect">
            <a:avLst/>
          </a:prstGeom>
          <a:noFill/>
        </p:spPr>
        <p:txBody>
          <a:bodyPr wrap="square"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End Point</a:t>
            </a:r>
          </a:p>
        </p:txBody>
      </p:sp>
      <p:sp>
        <p:nvSpPr>
          <p:cNvPr id="163" name="Title 1">
            <a:extLst>
              <a:ext uri="{FF2B5EF4-FFF2-40B4-BE49-F238E27FC236}">
                <a16:creationId xmlns:a16="http://schemas.microsoft.com/office/drawing/2014/main" id="{1D893EE8-2EA1-43FB-9FD1-B03581E4C449}"/>
              </a:ext>
            </a:extLst>
          </p:cNvPr>
          <p:cNvSpPr txBox="1">
            <a:spLocks/>
          </p:cNvSpPr>
          <p:nvPr/>
        </p:nvSpPr>
        <p:spPr>
          <a:xfrm>
            <a:off x="586740" y="445693"/>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chemeClr val="accent1"/>
                </a:solidFill>
              </a:rPr>
              <a:t>Threat detection</a:t>
            </a:r>
          </a:p>
          <a:p>
            <a:pPr algn="ctr"/>
            <a:r>
              <a:rPr lang="en-US" sz="2800"/>
              <a:t>integrated across Microsoft 365</a:t>
            </a:r>
          </a:p>
        </p:txBody>
      </p:sp>
      <p:sp>
        <p:nvSpPr>
          <p:cNvPr id="137" name="frame" hidden="1">
            <a:extLst>
              <a:ext uri="{FF2B5EF4-FFF2-40B4-BE49-F238E27FC236}">
                <a16:creationId xmlns:a16="http://schemas.microsoft.com/office/drawing/2014/main" id="{D4421136-D450-455A-A6A1-C7B4ADCB7266}"/>
              </a:ext>
            </a:extLst>
          </p:cNvPr>
          <p:cNvSpPr/>
          <p:nvPr/>
        </p:nvSpPr>
        <p:spPr bwMode="auto">
          <a:xfrm>
            <a:off x="0" y="0"/>
            <a:ext cx="12192000" cy="6858000"/>
          </a:xfrm>
          <a:custGeom>
            <a:avLst/>
            <a:gdLst>
              <a:gd name="connsiteX0" fmla="*/ 586740 w 12192000"/>
              <a:gd name="connsiteY0" fmla="*/ 585788 h 6858000"/>
              <a:gd name="connsiteX1" fmla="*/ 586740 w 12192000"/>
              <a:gd name="connsiteY1" fmla="*/ 6269038 h 6858000"/>
              <a:gd name="connsiteX2" fmla="*/ 11605260 w 12192000"/>
              <a:gd name="connsiteY2" fmla="*/ 6269038 h 6858000"/>
              <a:gd name="connsiteX3" fmla="*/ 11605260 w 12192000"/>
              <a:gd name="connsiteY3" fmla="*/ 58578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86740" y="585788"/>
                </a:moveTo>
                <a:lnTo>
                  <a:pt x="586740" y="6269038"/>
                </a:lnTo>
                <a:lnTo>
                  <a:pt x="11605260" y="6269038"/>
                </a:lnTo>
                <a:lnTo>
                  <a:pt x="11605260" y="585788"/>
                </a:lnTo>
                <a:close/>
                <a:moveTo>
                  <a:pt x="0" y="0"/>
                </a:moveTo>
                <a:lnTo>
                  <a:pt x="12192000" y="0"/>
                </a:lnTo>
                <a:lnTo>
                  <a:pt x="12192000" y="6858000"/>
                </a:lnTo>
                <a:lnTo>
                  <a:pt x="0" y="6858000"/>
                </a:ln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C982E3E9-8792-464D-A873-EAD819100DF1}"/>
              </a:ext>
            </a:extLst>
          </p:cNvPr>
          <p:cNvGrpSpPr/>
          <p:nvPr/>
        </p:nvGrpSpPr>
        <p:grpSpPr>
          <a:xfrm>
            <a:off x="649223" y="2116227"/>
            <a:ext cx="11018520" cy="553998"/>
            <a:chOff x="649223" y="5710217"/>
            <a:chExt cx="11018520" cy="553998"/>
          </a:xfrm>
        </p:grpSpPr>
        <p:cxnSp>
          <p:nvCxnSpPr>
            <p:cNvPr id="5" name="Straight Connector 4">
              <a:extLst>
                <a:ext uri="{FF2B5EF4-FFF2-40B4-BE49-F238E27FC236}">
                  <a16:creationId xmlns:a16="http://schemas.microsoft.com/office/drawing/2014/main" id="{DC009B75-B290-4756-8F34-65AF216DD7BC}"/>
                </a:ext>
              </a:extLst>
            </p:cNvPr>
            <p:cNvCxnSpPr>
              <a:cxnSpLocks/>
            </p:cNvCxnSpPr>
            <p:nvPr/>
          </p:nvCxnSpPr>
          <p:spPr>
            <a:xfrm>
              <a:off x="649223" y="5887324"/>
              <a:ext cx="11018520" cy="0"/>
            </a:xfrm>
            <a:prstGeom prst="line">
              <a:avLst/>
            </a:prstGeom>
            <a:noFill/>
            <a:ln w="19050" cap="sq">
              <a:solidFill>
                <a:schemeClr val="accent1">
                  <a:alpha val="88000"/>
                </a:schemeClr>
              </a:solidFill>
              <a:prstDash val="solid"/>
              <a:miter lim="800000"/>
              <a:headEnd type="arrow" w="lg"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189" name="TextBox 188">
              <a:extLst>
                <a:ext uri="{FF2B5EF4-FFF2-40B4-BE49-F238E27FC236}">
                  <a16:creationId xmlns:a16="http://schemas.microsoft.com/office/drawing/2014/main" id="{1A55B51C-5BC7-4A66-85A2-258F0A1F06EA}"/>
                </a:ext>
              </a:extLst>
            </p:cNvPr>
            <p:cNvSpPr txBox="1"/>
            <p:nvPr/>
          </p:nvSpPr>
          <p:spPr>
            <a:xfrm>
              <a:off x="1045637" y="5710217"/>
              <a:ext cx="2286649"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ea typeface="Segoe UI" charset="0"/>
                  <a:cs typeface="Segoe UI Semibold" panose="020B0702040204020203" pitchFamily="34" charset="0"/>
                </a:rPr>
                <a:t>Email protection</a:t>
              </a:r>
            </a:p>
            <a:p>
              <a:pPr algn="ctr" defTabSz="838592">
                <a:defRPr/>
              </a:pPr>
              <a:r>
                <a:rPr lang="en-US" sz="1600" kern="0" spc="40">
                  <a:solidFill>
                    <a:schemeClr val="accent1"/>
                  </a:solidFill>
                  <a:latin typeface="+mj-lt"/>
                  <a:cs typeface="Segoe UI" panose="020B0502040204020203" pitchFamily="34" charset="0"/>
                </a:rPr>
                <a:t>Office 365 ATP</a:t>
              </a:r>
            </a:p>
          </p:txBody>
        </p:sp>
        <p:sp>
          <p:nvSpPr>
            <p:cNvPr id="204" name="TextBox 203">
              <a:extLst>
                <a:ext uri="{FF2B5EF4-FFF2-40B4-BE49-F238E27FC236}">
                  <a16:creationId xmlns:a16="http://schemas.microsoft.com/office/drawing/2014/main" id="{8C2D18A2-788B-4E5B-89FC-E18068115277}"/>
                </a:ext>
              </a:extLst>
            </p:cNvPr>
            <p:cNvSpPr txBox="1"/>
            <p:nvPr/>
          </p:nvSpPr>
          <p:spPr>
            <a:xfrm>
              <a:off x="4373717" y="5710217"/>
              <a:ext cx="282043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Endpoint protection</a:t>
              </a:r>
            </a:p>
            <a:p>
              <a:pPr lvl="0" algn="ctr" defTabSz="838592">
                <a:defRPr/>
              </a:pPr>
              <a:r>
                <a:rPr lang="en-US" sz="1600" kern="0" spc="40">
                  <a:solidFill>
                    <a:schemeClr val="accent1"/>
                  </a:solidFill>
                  <a:latin typeface="+mj-lt"/>
                  <a:cs typeface="Segoe UI" panose="020B0502040204020203" pitchFamily="34" charset="0"/>
                </a:rPr>
                <a:t>Windows Defender ATP</a:t>
              </a:r>
            </a:p>
          </p:txBody>
        </p:sp>
        <p:sp>
          <p:nvSpPr>
            <p:cNvPr id="215" name="TextBox 214">
              <a:extLst>
                <a:ext uri="{FF2B5EF4-FFF2-40B4-BE49-F238E27FC236}">
                  <a16:creationId xmlns:a16="http://schemas.microsoft.com/office/drawing/2014/main" id="{CD65981B-325B-438A-8BE6-04A3DACCFC93}"/>
                </a:ext>
              </a:extLst>
            </p:cNvPr>
            <p:cNvSpPr txBox="1"/>
            <p:nvPr/>
          </p:nvSpPr>
          <p:spPr>
            <a:xfrm>
              <a:off x="8483173" y="5710217"/>
              <a:ext cx="2641566" cy="553998"/>
            </a:xfrm>
            <a:prstGeom prst="rect">
              <a:avLst/>
            </a:prstGeom>
            <a:solidFill>
              <a:srgbClr val="E6E6E6"/>
            </a:solidFill>
          </p:spPr>
          <p:txBody>
            <a:bodyPr wrap="none" lIns="0" tIns="0" rIns="0" bIns="0" rtlCol="0">
              <a:noAutofit/>
            </a:bodyPr>
            <a:lstStyle/>
            <a:p>
              <a:pPr algn="ctr" defTabSz="838592">
                <a:defRPr/>
              </a:pPr>
              <a:r>
                <a:rPr lang="en-US" sz="2200" b="1" kern="0">
                  <a:latin typeface="Segoe UI Semibold" panose="020B0702040204020203" pitchFamily="34" charset="0"/>
                  <a:cs typeface="Segoe UI Semibold" panose="020B0702040204020203" pitchFamily="34" charset="0"/>
                </a:rPr>
                <a:t>Identity protection</a:t>
              </a:r>
            </a:p>
            <a:p>
              <a:pPr algn="ctr" defTabSz="838592">
                <a:defRPr/>
              </a:pPr>
              <a:r>
                <a:rPr lang="en-US" sz="1600" kern="0" spc="40">
                  <a:solidFill>
                    <a:schemeClr val="accent1"/>
                  </a:solidFill>
                  <a:latin typeface="+mj-lt"/>
                  <a:cs typeface="Segoe UI" panose="020B0502040204020203" pitchFamily="34" charset="0"/>
                </a:rPr>
                <a:t>Azure ATP</a:t>
              </a:r>
            </a:p>
          </p:txBody>
        </p:sp>
      </p:grpSp>
      <p:grpSp>
        <p:nvGrpSpPr>
          <p:cNvPr id="95" name="Group 94">
            <a:extLst>
              <a:ext uri="{FF2B5EF4-FFF2-40B4-BE49-F238E27FC236}">
                <a16:creationId xmlns:a16="http://schemas.microsoft.com/office/drawing/2014/main" id="{0A98B5D8-26B1-4190-8DBC-ED14B70A3B07}"/>
              </a:ext>
            </a:extLst>
          </p:cNvPr>
          <p:cNvGrpSpPr/>
          <p:nvPr/>
        </p:nvGrpSpPr>
        <p:grpSpPr>
          <a:xfrm>
            <a:off x="4628225" y="2855283"/>
            <a:ext cx="6966845" cy="2800485"/>
            <a:chOff x="4628225" y="1740182"/>
            <a:chExt cx="6966845" cy="2800485"/>
          </a:xfrm>
        </p:grpSpPr>
        <p:sp>
          <p:nvSpPr>
            <p:cNvPr id="96" name="Rectangle: Rounded Corners 95">
              <a:extLst>
                <a:ext uri="{FF2B5EF4-FFF2-40B4-BE49-F238E27FC236}">
                  <a16:creationId xmlns:a16="http://schemas.microsoft.com/office/drawing/2014/main" id="{D13C6245-AF36-4C41-ABB9-DEC12EE4C46E}"/>
                </a:ext>
              </a:extLst>
            </p:cNvPr>
            <p:cNvSpPr/>
            <p:nvPr/>
          </p:nvSpPr>
          <p:spPr bwMode="auto">
            <a:xfrm>
              <a:off x="7796860" y="2713771"/>
              <a:ext cx="3798210" cy="1826896"/>
            </a:xfrm>
            <a:prstGeom prst="roundRect">
              <a:avLst>
                <a:gd name="adj" fmla="val 16064"/>
              </a:avLst>
            </a:prstGeom>
            <a:solidFill>
              <a:srgbClr val="FFFFFF">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AA02D457-E698-4BE9-B419-329F43240EB0}"/>
                </a:ext>
              </a:extLst>
            </p:cNvPr>
            <p:cNvSpPr txBox="1"/>
            <p:nvPr/>
          </p:nvSpPr>
          <p:spPr>
            <a:xfrm>
              <a:off x="7999965"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kern="0">
                  <a:solidFill>
                    <a:srgbClr val="353535"/>
                  </a:solidFill>
                  <a:latin typeface="+mj-lt"/>
                  <a:cs typeface="Segoe UI" charset="0"/>
                </a:rPr>
                <a:t>Reconnaissance</a:t>
              </a:r>
            </a:p>
          </p:txBody>
        </p:sp>
        <p:sp>
          <p:nvSpPr>
            <p:cNvPr id="99" name="TextBox 98">
              <a:extLst>
                <a:ext uri="{FF2B5EF4-FFF2-40B4-BE49-F238E27FC236}">
                  <a16:creationId xmlns:a16="http://schemas.microsoft.com/office/drawing/2014/main" id="{DB6D9F70-3E68-4D87-AF7B-47EF2F92EF1D}"/>
                </a:ext>
              </a:extLst>
            </p:cNvPr>
            <p:cNvSpPr txBox="1"/>
            <p:nvPr/>
          </p:nvSpPr>
          <p:spPr>
            <a:xfrm>
              <a:off x="9393660"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Lateral Movement</a:t>
              </a:r>
            </a:p>
          </p:txBody>
        </p:sp>
        <p:sp>
          <p:nvSpPr>
            <p:cNvPr id="100" name="TextBox 99">
              <a:extLst>
                <a:ext uri="{FF2B5EF4-FFF2-40B4-BE49-F238E27FC236}">
                  <a16:creationId xmlns:a16="http://schemas.microsoft.com/office/drawing/2014/main" id="{BCDCB2A1-3D9F-4CE1-A60A-3BBE8BA77916}"/>
                </a:ext>
              </a:extLst>
            </p:cNvPr>
            <p:cNvSpPr txBox="1"/>
            <p:nvPr/>
          </p:nvSpPr>
          <p:spPr>
            <a:xfrm>
              <a:off x="10462392" y="2872769"/>
              <a:ext cx="923377" cy="332399"/>
            </a:xfrm>
            <a:prstGeom prst="rect">
              <a:avLst/>
            </a:prstGeom>
            <a:noFill/>
          </p:spPr>
          <p:txBody>
            <a:bodyPr wrap="square" lIns="0" tIns="0" rIns="0" bIns="0" rtlCol="0" anchor="b">
              <a:spAutoFit/>
            </a:bodyPr>
            <a:lstStyle>
              <a:defPPr>
                <a:defRPr lang="en-US"/>
              </a:defPPr>
              <a:lvl1pPr algn="ctr" defTabSz="838319" fontAlgn="base">
                <a:spcBef>
                  <a:spcPct val="0"/>
                </a:spcBef>
                <a:spcAft>
                  <a:spcPct val="0"/>
                </a:spcAft>
                <a:defRPr sz="1200" b="1" kern="0">
                  <a:solidFill>
                    <a:srgbClr val="353535"/>
                  </a:solidFill>
                  <a:latin typeface="Segoe UI" charset="0"/>
                  <a:ea typeface="Segoe UI" charset="0"/>
                  <a:cs typeface="Segoe UI" charset="0"/>
                </a:defRPr>
              </a:lvl1pPr>
            </a:lstStyle>
            <a:p>
              <a:pPr>
                <a:lnSpc>
                  <a:spcPct val="90000"/>
                </a:lnSpc>
              </a:pPr>
              <a:r>
                <a:rPr lang="en-US" b="0">
                  <a:latin typeface="+mj-lt"/>
                </a:rPr>
                <a:t>Domain Dominance</a:t>
              </a:r>
            </a:p>
          </p:txBody>
        </p:sp>
        <p:cxnSp>
          <p:nvCxnSpPr>
            <p:cNvPr id="101" name="Straight Arrow Connector 100">
              <a:extLst>
                <a:ext uri="{FF2B5EF4-FFF2-40B4-BE49-F238E27FC236}">
                  <a16:creationId xmlns:a16="http://schemas.microsoft.com/office/drawing/2014/main" id="{DC520E14-3785-4992-87EE-5118A26924D5}"/>
                </a:ext>
              </a:extLst>
            </p:cNvPr>
            <p:cNvCxnSpPr>
              <a:cxnSpLocks/>
            </p:cNvCxnSpPr>
            <p:nvPr/>
          </p:nvCxnSpPr>
          <p:spPr>
            <a:xfrm>
              <a:off x="4628225" y="3786807"/>
              <a:ext cx="3431120"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102" name="Straight Arrow Connector 101">
              <a:extLst>
                <a:ext uri="{FF2B5EF4-FFF2-40B4-BE49-F238E27FC236}">
                  <a16:creationId xmlns:a16="http://schemas.microsoft.com/office/drawing/2014/main" id="{2B7F0E0E-DF36-45E9-959E-99B47AF6C3C2}"/>
                </a:ext>
              </a:extLst>
            </p:cNvPr>
            <p:cNvCxnSpPr>
              <a:cxnSpLocks/>
            </p:cNvCxnSpPr>
            <p:nvPr/>
          </p:nvCxnSpPr>
          <p:spPr>
            <a:xfrm>
              <a:off x="88999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3" name="Group 102">
              <a:extLst>
                <a:ext uri="{FF2B5EF4-FFF2-40B4-BE49-F238E27FC236}">
                  <a16:creationId xmlns:a16="http://schemas.microsoft.com/office/drawing/2014/main" id="{7266F373-9B60-440B-96F7-7A78A752B39D}"/>
                </a:ext>
              </a:extLst>
            </p:cNvPr>
            <p:cNvGrpSpPr>
              <a:grpSpLocks noChangeAspect="1"/>
            </p:cNvGrpSpPr>
            <p:nvPr/>
          </p:nvGrpSpPr>
          <p:grpSpPr>
            <a:xfrm>
              <a:off x="8210631" y="3503329"/>
              <a:ext cx="598397" cy="620780"/>
              <a:chOff x="8314003" y="3503329"/>
              <a:chExt cx="598397" cy="620780"/>
            </a:xfrm>
          </p:grpSpPr>
          <p:sp>
            <p:nvSpPr>
              <p:cNvPr id="135" name="Oval 134">
                <a:extLst>
                  <a:ext uri="{FF2B5EF4-FFF2-40B4-BE49-F238E27FC236}">
                    <a16:creationId xmlns:a16="http://schemas.microsoft.com/office/drawing/2014/main" id="{90190319-0E24-4237-B728-D342B070703F}"/>
                  </a:ext>
                </a:extLst>
              </p:cNvPr>
              <p:cNvSpPr/>
              <p:nvPr/>
            </p:nvSpPr>
            <p:spPr bwMode="auto">
              <a:xfrm>
                <a:off x="8314003" y="3503329"/>
                <a:ext cx="598397" cy="598397"/>
              </a:xfrm>
              <a:prstGeom prst="ellipse">
                <a:avLst/>
              </a:prstGeom>
              <a:noFill/>
              <a:ln w="317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6" name="Oval 135">
                <a:extLst>
                  <a:ext uri="{FF2B5EF4-FFF2-40B4-BE49-F238E27FC236}">
                    <a16:creationId xmlns:a16="http://schemas.microsoft.com/office/drawing/2014/main" id="{3FA0EF20-4DF4-4E72-9500-CBA04B3A5132}"/>
                  </a:ext>
                </a:extLst>
              </p:cNvPr>
              <p:cNvSpPr/>
              <p:nvPr/>
            </p:nvSpPr>
            <p:spPr bwMode="auto">
              <a:xfrm>
                <a:off x="8388407" y="3572606"/>
                <a:ext cx="449585" cy="449585"/>
              </a:xfrm>
              <a:prstGeom prst="ellipse">
                <a:avLst/>
              </a:prstGeom>
              <a:noFill/>
              <a:ln w="95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8" name="Oval 137">
                <a:extLst>
                  <a:ext uri="{FF2B5EF4-FFF2-40B4-BE49-F238E27FC236}">
                    <a16:creationId xmlns:a16="http://schemas.microsoft.com/office/drawing/2014/main" id="{BA02E102-79BF-4278-9BF4-4E6775913643}"/>
                  </a:ext>
                </a:extLst>
              </p:cNvPr>
              <p:cNvSpPr/>
              <p:nvPr/>
            </p:nvSpPr>
            <p:spPr bwMode="auto">
              <a:xfrm>
                <a:off x="8459663" y="3643862"/>
                <a:ext cx="307073" cy="307073"/>
              </a:xfrm>
              <a:prstGeom prst="ellipse">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a:endParaRPr>
              </a:p>
            </p:txBody>
          </p:sp>
          <p:sp>
            <p:nvSpPr>
              <p:cNvPr id="139" name="Oval 138">
                <a:extLst>
                  <a:ext uri="{FF2B5EF4-FFF2-40B4-BE49-F238E27FC236}">
                    <a16:creationId xmlns:a16="http://schemas.microsoft.com/office/drawing/2014/main" id="{7A33F24F-D8C9-4300-81A6-700B21748F22}"/>
                  </a:ext>
                </a:extLst>
              </p:cNvPr>
              <p:cNvSpPr/>
              <p:nvPr/>
            </p:nvSpPr>
            <p:spPr bwMode="auto">
              <a:xfrm>
                <a:off x="8356784" y="3773877"/>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0" name="Oval 139">
                <a:extLst>
                  <a:ext uri="{FF2B5EF4-FFF2-40B4-BE49-F238E27FC236}">
                    <a16:creationId xmlns:a16="http://schemas.microsoft.com/office/drawing/2014/main" id="{C1A8B0B9-7E23-4593-8E5D-3F3CD56FF10D}"/>
                  </a:ext>
                </a:extLst>
              </p:cNvPr>
              <p:cNvSpPr/>
              <p:nvPr/>
            </p:nvSpPr>
            <p:spPr bwMode="auto">
              <a:xfrm>
                <a:off x="8658852" y="4057729"/>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41" name="Oval 140">
                <a:extLst>
                  <a:ext uri="{FF2B5EF4-FFF2-40B4-BE49-F238E27FC236}">
                    <a16:creationId xmlns:a16="http://schemas.microsoft.com/office/drawing/2014/main" id="{E8954485-BFC8-4760-B51A-D02DCB28C9F8}"/>
                  </a:ext>
                </a:extLst>
              </p:cNvPr>
              <p:cNvSpPr/>
              <p:nvPr/>
            </p:nvSpPr>
            <p:spPr bwMode="auto">
              <a:xfrm>
                <a:off x="8761294" y="3532960"/>
                <a:ext cx="66380" cy="66380"/>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grpSp>
        <p:grpSp>
          <p:nvGrpSpPr>
            <p:cNvPr id="104" name="Group 103">
              <a:extLst>
                <a:ext uri="{FF2B5EF4-FFF2-40B4-BE49-F238E27FC236}">
                  <a16:creationId xmlns:a16="http://schemas.microsoft.com/office/drawing/2014/main" id="{95388106-19B5-4182-BCEE-A4320408764E}"/>
                </a:ext>
              </a:extLst>
            </p:cNvPr>
            <p:cNvGrpSpPr>
              <a:grpSpLocks noChangeAspect="1"/>
            </p:cNvGrpSpPr>
            <p:nvPr/>
          </p:nvGrpSpPr>
          <p:grpSpPr>
            <a:xfrm>
              <a:off x="10632574" y="3615213"/>
              <a:ext cx="624797" cy="302150"/>
              <a:chOff x="10671742" y="3355995"/>
              <a:chExt cx="680737" cy="329202"/>
            </a:xfrm>
          </p:grpSpPr>
          <p:grpSp>
            <p:nvGrpSpPr>
              <p:cNvPr id="119" name="Group 118">
                <a:extLst>
                  <a:ext uri="{FF2B5EF4-FFF2-40B4-BE49-F238E27FC236}">
                    <a16:creationId xmlns:a16="http://schemas.microsoft.com/office/drawing/2014/main" id="{28516B7C-0D82-459C-AD19-0142BB8C8C4F}"/>
                  </a:ext>
                </a:extLst>
              </p:cNvPr>
              <p:cNvGrpSpPr/>
              <p:nvPr/>
            </p:nvGrpSpPr>
            <p:grpSpPr>
              <a:xfrm>
                <a:off x="10768920" y="3355995"/>
                <a:ext cx="497643" cy="299948"/>
                <a:chOff x="4397055" y="1511664"/>
                <a:chExt cx="1317625" cy="687730"/>
              </a:xfrm>
            </p:grpSpPr>
            <p:sp>
              <p:nvSpPr>
                <p:cNvPr id="133" name="Rectangle: Top Corners Rounded 132">
                  <a:extLst>
                    <a:ext uri="{FF2B5EF4-FFF2-40B4-BE49-F238E27FC236}">
                      <a16:creationId xmlns:a16="http://schemas.microsoft.com/office/drawing/2014/main" id="{CBDC4685-347D-45BD-9FE8-FE2ACA7D46AE}"/>
                    </a:ext>
                  </a:extLst>
                </p:cNvPr>
                <p:cNvSpPr/>
                <p:nvPr/>
              </p:nvSpPr>
              <p:spPr bwMode="auto">
                <a:xfrm>
                  <a:off x="4494727" y="1511664"/>
                  <a:ext cx="1102036" cy="687730"/>
                </a:xfrm>
                <a:prstGeom prst="round2Same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2980CC56-7D73-4DAB-9529-B9F4FF7A245D}"/>
                    </a:ext>
                  </a:extLst>
                </p:cNvPr>
                <p:cNvCxnSpPr>
                  <a:cxnSpLocks/>
                </p:cNvCxnSpPr>
                <p:nvPr/>
              </p:nvCxnSpPr>
              <p:spPr>
                <a:xfrm flipH="1">
                  <a:off x="4397055" y="2199394"/>
                  <a:ext cx="1317625" cy="0"/>
                </a:xfrm>
                <a:prstGeom prst="line">
                  <a:avLst/>
                </a:prstGeom>
                <a:ln w="158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666A090-3A00-4D4E-A464-5A6A0B52F6AC}"/>
                  </a:ext>
                </a:extLst>
              </p:cNvPr>
              <p:cNvGrpSpPr/>
              <p:nvPr/>
            </p:nvGrpSpPr>
            <p:grpSpPr>
              <a:xfrm>
                <a:off x="10671742" y="3466292"/>
                <a:ext cx="680737" cy="218905"/>
                <a:chOff x="10585691" y="4535705"/>
                <a:chExt cx="680737" cy="218905"/>
              </a:xfrm>
            </p:grpSpPr>
            <p:sp>
              <p:nvSpPr>
                <p:cNvPr id="125" name="Freeform: Shape 124">
                  <a:extLst>
                    <a:ext uri="{FF2B5EF4-FFF2-40B4-BE49-F238E27FC236}">
                      <a16:creationId xmlns:a16="http://schemas.microsoft.com/office/drawing/2014/main" id="{7BFAD082-79A3-4CB1-95CE-BCC47A48D63C}"/>
                    </a:ext>
                  </a:extLst>
                </p:cNvPr>
                <p:cNvSpPr/>
                <p:nvPr/>
              </p:nvSpPr>
              <p:spPr bwMode="auto">
                <a:xfrm>
                  <a:off x="10634754" y="4535705"/>
                  <a:ext cx="581025" cy="161924"/>
                </a:xfrm>
                <a:custGeom>
                  <a:avLst/>
                  <a:gdLst>
                    <a:gd name="connsiteX0" fmla="*/ 132160 w 581025"/>
                    <a:gd name="connsiteY0" fmla="*/ 145256 h 145256"/>
                    <a:gd name="connsiteX1" fmla="*/ 0 w 581025"/>
                    <a:gd name="connsiteY1" fmla="*/ 33338 h 145256"/>
                    <a:gd name="connsiteX2" fmla="*/ 327422 w 581025"/>
                    <a:gd name="connsiteY2" fmla="*/ 92869 h 145256"/>
                    <a:gd name="connsiteX3" fmla="*/ 581025 w 581025"/>
                    <a:gd name="connsiteY3" fmla="*/ 0 h 145256"/>
                    <a:gd name="connsiteX4" fmla="*/ 466725 w 581025"/>
                    <a:gd name="connsiteY4" fmla="*/ 144066 h 145256"/>
                    <a:gd name="connsiteX0" fmla="*/ 90488 w 581025"/>
                    <a:gd name="connsiteY0" fmla="*/ 0 h 170260"/>
                    <a:gd name="connsiteX1" fmla="*/ 0 w 581025"/>
                    <a:gd name="connsiteY1" fmla="*/ 59532 h 170260"/>
                    <a:gd name="connsiteX2" fmla="*/ 327422 w 581025"/>
                    <a:gd name="connsiteY2" fmla="*/ 119063 h 170260"/>
                    <a:gd name="connsiteX3" fmla="*/ 581025 w 581025"/>
                    <a:gd name="connsiteY3" fmla="*/ 26194 h 170260"/>
                    <a:gd name="connsiteX4" fmla="*/ 466725 w 581025"/>
                    <a:gd name="connsiteY4" fmla="*/ 170260 h 170260"/>
                    <a:gd name="connsiteX0" fmla="*/ 90488 w 581025"/>
                    <a:gd name="connsiteY0" fmla="*/ 30955 h 150018"/>
                    <a:gd name="connsiteX1" fmla="*/ 0 w 581025"/>
                    <a:gd name="connsiteY1" fmla="*/ 90487 h 150018"/>
                    <a:gd name="connsiteX2" fmla="*/ 327422 w 581025"/>
                    <a:gd name="connsiteY2" fmla="*/ 150018 h 150018"/>
                    <a:gd name="connsiteX3" fmla="*/ 581025 w 581025"/>
                    <a:gd name="connsiteY3" fmla="*/ 57149 h 150018"/>
                    <a:gd name="connsiteX4" fmla="*/ 509588 w 581025"/>
                    <a:gd name="connsiteY4" fmla="*/ 0 h 150018"/>
                    <a:gd name="connsiteX0" fmla="*/ 90488 w 581025"/>
                    <a:gd name="connsiteY0" fmla="*/ 42861 h 161924"/>
                    <a:gd name="connsiteX1" fmla="*/ 0 w 581025"/>
                    <a:gd name="connsiteY1" fmla="*/ 102393 h 161924"/>
                    <a:gd name="connsiteX2" fmla="*/ 327422 w 581025"/>
                    <a:gd name="connsiteY2" fmla="*/ 161924 h 161924"/>
                    <a:gd name="connsiteX3" fmla="*/ 581025 w 581025"/>
                    <a:gd name="connsiteY3" fmla="*/ 69055 h 161924"/>
                    <a:gd name="connsiteX4" fmla="*/ 502444 w 581025"/>
                    <a:gd name="connsiteY4" fmla="*/ 0 h 16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025" h="161924">
                      <a:moveTo>
                        <a:pt x="90488" y="42861"/>
                      </a:moveTo>
                      <a:lnTo>
                        <a:pt x="0" y="102393"/>
                      </a:lnTo>
                      <a:lnTo>
                        <a:pt x="327422" y="161924"/>
                      </a:lnTo>
                      <a:lnTo>
                        <a:pt x="581025" y="69055"/>
                      </a:lnTo>
                      <a:lnTo>
                        <a:pt x="502444" y="0"/>
                      </a:lnTo>
                    </a:path>
                  </a:pathLst>
                </a:cu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sp>
              <p:nvSpPr>
                <p:cNvPr id="126" name="Oval 125">
                  <a:extLst>
                    <a:ext uri="{FF2B5EF4-FFF2-40B4-BE49-F238E27FC236}">
                      <a16:creationId xmlns:a16="http://schemas.microsoft.com/office/drawing/2014/main" id="{E39E80AD-7EDB-40C5-8155-404BDF7FEC3A}"/>
                    </a:ext>
                  </a:extLst>
                </p:cNvPr>
                <p:cNvSpPr/>
                <p:nvPr/>
              </p:nvSpPr>
              <p:spPr bwMode="auto">
                <a:xfrm>
                  <a:off x="10585691" y="4577019"/>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defRPr/>
                  </a:pPr>
                  <a:endParaRPr lang="en-US" sz="220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B0A0E06F-05C8-4B69-9A3F-525AE53540FB}"/>
                    </a:ext>
                  </a:extLst>
                </p:cNvPr>
                <p:cNvSpPr/>
                <p:nvPr/>
              </p:nvSpPr>
              <p:spPr bwMode="auto">
                <a:xfrm>
                  <a:off x="10897672" y="4641004"/>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162E58C6-95D6-4F35-AFA0-831BC40C3980}"/>
                    </a:ext>
                  </a:extLst>
                </p:cNvPr>
                <p:cNvSpPr/>
                <p:nvPr/>
              </p:nvSpPr>
              <p:spPr bwMode="auto">
                <a:xfrm>
                  <a:off x="11152822" y="4545980"/>
                  <a:ext cx="113606" cy="113606"/>
                </a:xfrm>
                <a:prstGeom prst="ellipse">
                  <a:avLst/>
                </a:prstGeom>
                <a:solidFill>
                  <a:srgbClr val="E6E6E6"/>
                </a:solid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52" tIns="134281" rIns="167852" bIns="134281" numCol="1" spcCol="0" rtlCol="0" fromWordArt="0" anchor="t" anchorCtr="0" forceAA="0" compatLnSpc="1">
                  <a:prstTxWarp prst="textNoShape">
                    <a:avLst/>
                  </a:prstTxWarp>
                  <a:noAutofit/>
                </a:bodyPr>
                <a:lstStyle/>
                <a:p>
                  <a:pPr algn="ctr" defTabSz="855823" fontAlgn="base">
                    <a:lnSpc>
                      <a:spcPct val="90000"/>
                    </a:lnSpc>
                    <a:spcBef>
                      <a:spcPct val="0"/>
                    </a:spcBef>
                    <a:spcAft>
                      <a:spcPct val="0"/>
                    </a:spcAft>
                  </a:pPr>
                  <a:endParaRPr lang="en-US" sz="2203" err="1">
                    <a:gradFill>
                      <a:gsLst>
                        <a:gs pos="0">
                          <a:srgbClr val="FFFFFF"/>
                        </a:gs>
                        <a:gs pos="100000">
                          <a:srgbClr val="FFFFFF"/>
                        </a:gs>
                      </a:gsLst>
                      <a:lin ang="5400000" scaled="0"/>
                    </a:gradFill>
                    <a:latin typeface="Segoe UI Semilight"/>
                    <a:cs typeface="Segoe UI" pitchFamily="34" charset="0"/>
                  </a:endParaRPr>
                </a:p>
              </p:txBody>
            </p:sp>
          </p:grpSp>
        </p:grpSp>
        <p:grpSp>
          <p:nvGrpSpPr>
            <p:cNvPr id="105" name="Group 104">
              <a:extLst>
                <a:ext uri="{FF2B5EF4-FFF2-40B4-BE49-F238E27FC236}">
                  <a16:creationId xmlns:a16="http://schemas.microsoft.com/office/drawing/2014/main" id="{90F0E868-5F3F-440D-ACDF-AC3C47E7AFC2}"/>
                </a:ext>
              </a:extLst>
            </p:cNvPr>
            <p:cNvGrpSpPr/>
            <p:nvPr/>
          </p:nvGrpSpPr>
          <p:grpSpPr>
            <a:xfrm>
              <a:off x="7194152" y="1740182"/>
              <a:ext cx="778274" cy="778272"/>
              <a:chOff x="7056538" y="1928162"/>
              <a:chExt cx="778274" cy="778272"/>
            </a:xfrm>
          </p:grpSpPr>
          <p:sp>
            <p:nvSpPr>
              <p:cNvPr id="115" name="Explosion: 8 Points 114">
                <a:extLst>
                  <a:ext uri="{FF2B5EF4-FFF2-40B4-BE49-F238E27FC236}">
                    <a16:creationId xmlns:a16="http://schemas.microsoft.com/office/drawing/2014/main" id="{A8003B8E-74DB-4A62-8821-B0491B025229}"/>
                  </a:ext>
                </a:extLst>
              </p:cNvPr>
              <p:cNvSpPr/>
              <p:nvPr/>
            </p:nvSpPr>
            <p:spPr bwMode="auto">
              <a:xfrm>
                <a:off x="7056538" y="1928162"/>
                <a:ext cx="778274" cy="778272"/>
              </a:xfrm>
              <a:prstGeom prst="irregularSeal1">
                <a:avLst/>
              </a:prstGeom>
              <a:noFill/>
              <a:ln w="6350">
                <a:solidFill>
                  <a:srgbClr val="5F5F5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115">
                <a:extLst>
                  <a:ext uri="{FF2B5EF4-FFF2-40B4-BE49-F238E27FC236}">
                    <a16:creationId xmlns:a16="http://schemas.microsoft.com/office/drawing/2014/main" id="{FB2F6965-0A46-496F-B64D-C9CC0FC7FC6C}"/>
                  </a:ext>
                </a:extLst>
              </p:cNvPr>
              <p:cNvGrpSpPr>
                <a:grpSpLocks noChangeAspect="1"/>
              </p:cNvGrpSpPr>
              <p:nvPr/>
            </p:nvGrpSpPr>
            <p:grpSpPr>
              <a:xfrm>
                <a:off x="7286392" y="2151718"/>
                <a:ext cx="318563" cy="318563"/>
                <a:chOff x="7034533" y="2163512"/>
                <a:chExt cx="318563" cy="318563"/>
              </a:xfrm>
            </p:grpSpPr>
            <p:sp>
              <p:nvSpPr>
                <p:cNvPr id="117" name="Oval 116">
                  <a:extLst>
                    <a:ext uri="{FF2B5EF4-FFF2-40B4-BE49-F238E27FC236}">
                      <a16:creationId xmlns:a16="http://schemas.microsoft.com/office/drawing/2014/main" id="{32B6B740-3CAE-46CC-B22C-CCFBCB748302}"/>
                    </a:ext>
                  </a:extLst>
                </p:cNvPr>
                <p:cNvSpPr/>
                <p:nvPr/>
              </p:nvSpPr>
              <p:spPr bwMode="auto">
                <a:xfrm>
                  <a:off x="7034533" y="2163512"/>
                  <a:ext cx="318563" cy="318563"/>
                </a:xfrm>
                <a:prstGeom prst="ellipse">
                  <a:avLst/>
                </a:pr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8" name="people_4">
                  <a:extLst>
                    <a:ext uri="{FF2B5EF4-FFF2-40B4-BE49-F238E27FC236}">
                      <a16:creationId xmlns:a16="http://schemas.microsoft.com/office/drawing/2014/main" id="{062F385F-6A6E-414A-AA38-8D0EC6365BA0}"/>
                    </a:ext>
                  </a:extLst>
                </p:cNvPr>
                <p:cNvSpPr>
                  <a:spLocks noChangeAspect="1" noEditPoints="1"/>
                </p:cNvSpPr>
                <p:nvPr/>
              </p:nvSpPr>
              <p:spPr bwMode="auto">
                <a:xfrm>
                  <a:off x="7115779" y="2235551"/>
                  <a:ext cx="156071" cy="1744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06" name="TextBox 105">
              <a:extLst>
                <a:ext uri="{FF2B5EF4-FFF2-40B4-BE49-F238E27FC236}">
                  <a16:creationId xmlns:a16="http://schemas.microsoft.com/office/drawing/2014/main" id="{2CC0B9DA-BAB1-483A-BCED-63C11AA9EE43}"/>
                </a:ext>
              </a:extLst>
            </p:cNvPr>
            <p:cNvSpPr txBox="1"/>
            <p:nvPr/>
          </p:nvSpPr>
          <p:spPr>
            <a:xfrm>
              <a:off x="8063078" y="1903716"/>
              <a:ext cx="83684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Brute force an </a:t>
              </a:r>
              <a:r>
                <a:rPr lang="en-US" b="1">
                  <a:solidFill>
                    <a:srgbClr val="D83B01"/>
                  </a:solidFill>
                  <a:latin typeface="Segoe UI" panose="020B0502040204020203" pitchFamily="34" charset="0"/>
                  <a:cs typeface="Segoe UI" panose="020B0502040204020203" pitchFamily="34" charset="0"/>
                </a:rPr>
                <a:t>account</a:t>
              </a:r>
            </a:p>
          </p:txBody>
        </p:sp>
        <p:sp>
          <p:nvSpPr>
            <p:cNvPr id="107" name="Freeform: Shape 106">
              <a:extLst>
                <a:ext uri="{FF2B5EF4-FFF2-40B4-BE49-F238E27FC236}">
                  <a16:creationId xmlns:a16="http://schemas.microsoft.com/office/drawing/2014/main" id="{43CE8FC8-5ED9-4876-8DDC-EDE776A4B8D2}"/>
                </a:ext>
              </a:extLst>
            </p:cNvPr>
            <p:cNvSpPr/>
            <p:nvPr/>
          </p:nvSpPr>
          <p:spPr bwMode="auto">
            <a:xfrm rot="5400000">
              <a:off x="7266260" y="2754048"/>
              <a:ext cx="1164100" cy="50107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B936272A-B75E-4C96-8156-952FF8333544}"/>
                </a:ext>
              </a:extLst>
            </p:cNvPr>
            <p:cNvCxnSpPr>
              <a:cxnSpLocks/>
            </p:cNvCxnSpPr>
            <p:nvPr/>
          </p:nvCxnSpPr>
          <p:spPr>
            <a:xfrm>
              <a:off x="10119126" y="3786807"/>
              <a:ext cx="388948" cy="0"/>
            </a:xfrm>
            <a:prstGeom prst="straightConnector1">
              <a:avLst/>
            </a:prstGeom>
            <a:noFill/>
            <a:ln w="19050" cap="sq">
              <a:solidFill>
                <a:srgbClr val="B2B2B2">
                  <a:alpha val="88000"/>
                </a:srgbClr>
              </a:solidFill>
              <a:prstDash val="sysDash"/>
              <a:miter lim="800000"/>
              <a:headEnd type="none" w="lg"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109" name="Group 108">
              <a:extLst>
                <a:ext uri="{FF2B5EF4-FFF2-40B4-BE49-F238E27FC236}">
                  <a16:creationId xmlns:a16="http://schemas.microsoft.com/office/drawing/2014/main" id="{76D2C1E1-87EC-4AA2-ACAE-6C08DB20C4FF}"/>
                </a:ext>
              </a:extLst>
            </p:cNvPr>
            <p:cNvGrpSpPr>
              <a:grpSpLocks noChangeAspect="1"/>
            </p:cNvGrpSpPr>
            <p:nvPr/>
          </p:nvGrpSpPr>
          <p:grpSpPr>
            <a:xfrm>
              <a:off x="9436629" y="3491377"/>
              <a:ext cx="506022" cy="472537"/>
              <a:chOff x="9533118" y="3624128"/>
              <a:chExt cx="363864" cy="339786"/>
            </a:xfrm>
          </p:grpSpPr>
          <p:sp>
            <p:nvSpPr>
              <p:cNvPr id="110" name="Rectangle 109">
                <a:extLst>
                  <a:ext uri="{FF2B5EF4-FFF2-40B4-BE49-F238E27FC236}">
                    <a16:creationId xmlns:a16="http://schemas.microsoft.com/office/drawing/2014/main" id="{BB6E451E-7411-4D32-82DF-0D3D8A173FD0}"/>
                  </a:ext>
                </a:extLst>
              </p:cNvPr>
              <p:cNvSpPr/>
              <p:nvPr/>
            </p:nvSpPr>
            <p:spPr bwMode="auto">
              <a:xfrm>
                <a:off x="9533118" y="3742602"/>
                <a:ext cx="117868" cy="117868"/>
              </a:xfrm>
              <a:prstGeom prst="rect">
                <a:avLst/>
              </a:prstGeom>
              <a:noFill/>
              <a:ln w="25400">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cxnSp>
            <p:nvCxnSpPr>
              <p:cNvPr id="111" name="Straight Connector 110">
                <a:extLst>
                  <a:ext uri="{FF2B5EF4-FFF2-40B4-BE49-F238E27FC236}">
                    <a16:creationId xmlns:a16="http://schemas.microsoft.com/office/drawing/2014/main" id="{97A67307-FECB-471D-B6CE-D8722371AE3E}"/>
                  </a:ext>
                </a:extLst>
              </p:cNvPr>
              <p:cNvCxnSpPr/>
              <p:nvPr/>
            </p:nvCxnSpPr>
            <p:spPr>
              <a:xfrm flipH="1">
                <a:off x="9656151" y="3699714"/>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1CAB4B3-AA43-4FB3-B58E-25A7993F7164}"/>
                  </a:ext>
                </a:extLst>
              </p:cNvPr>
              <p:cNvCxnSpPr>
                <a:cxnSpLocks/>
              </p:cNvCxnSpPr>
              <p:nvPr/>
            </p:nvCxnSpPr>
            <p:spPr>
              <a:xfrm flipH="1" flipV="1">
                <a:off x="9650684" y="3838498"/>
                <a:ext cx="102301" cy="51361"/>
              </a:xfrm>
              <a:prstGeom prst="line">
                <a:avLst/>
              </a:prstGeom>
              <a:ln w="222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96888766-08AC-400B-A563-760DA117363F}"/>
                  </a:ext>
                </a:extLst>
              </p:cNvPr>
              <p:cNvSpPr>
                <a:spLocks noChangeAspect="1"/>
              </p:cNvSpPr>
              <p:nvPr/>
            </p:nvSpPr>
            <p:spPr bwMode="auto">
              <a:xfrm>
                <a:off x="9749493" y="3624128"/>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EE7CD169-DC46-44E3-9867-1E3D47E8B89C}"/>
                  </a:ext>
                </a:extLst>
              </p:cNvPr>
              <p:cNvSpPr>
                <a:spLocks noChangeAspect="1"/>
              </p:cNvSpPr>
              <p:nvPr/>
            </p:nvSpPr>
            <p:spPr bwMode="auto">
              <a:xfrm>
                <a:off x="9749493" y="3825740"/>
                <a:ext cx="147489" cy="138174"/>
              </a:xfrm>
              <a:custGeom>
                <a:avLst/>
                <a:gdLst>
                  <a:gd name="connsiteX0" fmla="*/ 940611 w 1316077"/>
                  <a:gd name="connsiteY0" fmla="*/ 857494 h 1232960"/>
                  <a:gd name="connsiteX1" fmla="*/ 1316077 w 1316077"/>
                  <a:gd name="connsiteY1" fmla="*/ 857494 h 1232960"/>
                  <a:gd name="connsiteX2" fmla="*/ 1316077 w 1316077"/>
                  <a:gd name="connsiteY2" fmla="*/ 1232960 h 1232960"/>
                  <a:gd name="connsiteX3" fmla="*/ 940611 w 1316077"/>
                  <a:gd name="connsiteY3" fmla="*/ 1232960 h 1232960"/>
                  <a:gd name="connsiteX4" fmla="*/ 470305 w 1316077"/>
                  <a:gd name="connsiteY4" fmla="*/ 857494 h 1232960"/>
                  <a:gd name="connsiteX5" fmla="*/ 845771 w 1316077"/>
                  <a:gd name="connsiteY5" fmla="*/ 857494 h 1232960"/>
                  <a:gd name="connsiteX6" fmla="*/ 845771 w 1316077"/>
                  <a:gd name="connsiteY6" fmla="*/ 1232960 h 1232960"/>
                  <a:gd name="connsiteX7" fmla="*/ 470305 w 1316077"/>
                  <a:gd name="connsiteY7" fmla="*/ 1232960 h 1232960"/>
                  <a:gd name="connsiteX8" fmla="*/ 0 w 1316077"/>
                  <a:gd name="connsiteY8" fmla="*/ 857494 h 1232960"/>
                  <a:gd name="connsiteX9" fmla="*/ 375466 w 1316077"/>
                  <a:gd name="connsiteY9" fmla="*/ 857494 h 1232960"/>
                  <a:gd name="connsiteX10" fmla="*/ 375466 w 1316077"/>
                  <a:gd name="connsiteY10" fmla="*/ 1232960 h 1232960"/>
                  <a:gd name="connsiteX11" fmla="*/ 0 w 1316077"/>
                  <a:gd name="connsiteY11" fmla="*/ 1232960 h 1232960"/>
                  <a:gd name="connsiteX12" fmla="*/ 940611 w 1316077"/>
                  <a:gd name="connsiteY12" fmla="*/ 428747 h 1232960"/>
                  <a:gd name="connsiteX13" fmla="*/ 1316077 w 1316077"/>
                  <a:gd name="connsiteY13" fmla="*/ 428747 h 1232960"/>
                  <a:gd name="connsiteX14" fmla="*/ 1316077 w 1316077"/>
                  <a:gd name="connsiteY14" fmla="*/ 804213 h 1232960"/>
                  <a:gd name="connsiteX15" fmla="*/ 940611 w 1316077"/>
                  <a:gd name="connsiteY15" fmla="*/ 804213 h 1232960"/>
                  <a:gd name="connsiteX16" fmla="*/ 0 w 1316077"/>
                  <a:gd name="connsiteY16" fmla="*/ 428747 h 1232960"/>
                  <a:gd name="connsiteX17" fmla="*/ 375466 w 1316077"/>
                  <a:gd name="connsiteY17" fmla="*/ 428747 h 1232960"/>
                  <a:gd name="connsiteX18" fmla="*/ 375466 w 1316077"/>
                  <a:gd name="connsiteY18" fmla="*/ 804213 h 1232960"/>
                  <a:gd name="connsiteX19" fmla="*/ 0 w 1316077"/>
                  <a:gd name="connsiteY19" fmla="*/ 804213 h 1232960"/>
                  <a:gd name="connsiteX20" fmla="*/ 940611 w 1316077"/>
                  <a:gd name="connsiteY20" fmla="*/ 0 h 1232960"/>
                  <a:gd name="connsiteX21" fmla="*/ 1316077 w 1316077"/>
                  <a:gd name="connsiteY21" fmla="*/ 0 h 1232960"/>
                  <a:gd name="connsiteX22" fmla="*/ 1316077 w 1316077"/>
                  <a:gd name="connsiteY22" fmla="*/ 375466 h 1232960"/>
                  <a:gd name="connsiteX23" fmla="*/ 940611 w 1316077"/>
                  <a:gd name="connsiteY23" fmla="*/ 375466 h 1232960"/>
                  <a:gd name="connsiteX24" fmla="*/ 470305 w 1316077"/>
                  <a:gd name="connsiteY24" fmla="*/ 0 h 1232960"/>
                  <a:gd name="connsiteX25" fmla="*/ 845771 w 1316077"/>
                  <a:gd name="connsiteY25" fmla="*/ 0 h 1232960"/>
                  <a:gd name="connsiteX26" fmla="*/ 845771 w 1316077"/>
                  <a:gd name="connsiteY26" fmla="*/ 375466 h 1232960"/>
                  <a:gd name="connsiteX27" fmla="*/ 470305 w 1316077"/>
                  <a:gd name="connsiteY27" fmla="*/ 375466 h 1232960"/>
                  <a:gd name="connsiteX28" fmla="*/ 0 w 1316077"/>
                  <a:gd name="connsiteY28" fmla="*/ 0 h 1232960"/>
                  <a:gd name="connsiteX29" fmla="*/ 375466 w 1316077"/>
                  <a:gd name="connsiteY29" fmla="*/ 0 h 1232960"/>
                  <a:gd name="connsiteX30" fmla="*/ 375466 w 1316077"/>
                  <a:gd name="connsiteY30" fmla="*/ 375466 h 1232960"/>
                  <a:gd name="connsiteX31" fmla="*/ 0 w 1316077"/>
                  <a:gd name="connsiteY31" fmla="*/ 375466 h 123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6077" h="1232960">
                    <a:moveTo>
                      <a:pt x="940611" y="857494"/>
                    </a:moveTo>
                    <a:lnTo>
                      <a:pt x="1316077" y="857494"/>
                    </a:lnTo>
                    <a:lnTo>
                      <a:pt x="1316077" y="1232960"/>
                    </a:lnTo>
                    <a:lnTo>
                      <a:pt x="940611" y="1232960"/>
                    </a:lnTo>
                    <a:close/>
                    <a:moveTo>
                      <a:pt x="470305" y="857494"/>
                    </a:moveTo>
                    <a:lnTo>
                      <a:pt x="845771" y="857494"/>
                    </a:lnTo>
                    <a:lnTo>
                      <a:pt x="845771" y="1232960"/>
                    </a:lnTo>
                    <a:lnTo>
                      <a:pt x="470305" y="1232960"/>
                    </a:lnTo>
                    <a:close/>
                    <a:moveTo>
                      <a:pt x="0" y="857494"/>
                    </a:moveTo>
                    <a:lnTo>
                      <a:pt x="375466" y="857494"/>
                    </a:lnTo>
                    <a:lnTo>
                      <a:pt x="375466" y="1232960"/>
                    </a:lnTo>
                    <a:lnTo>
                      <a:pt x="0" y="1232960"/>
                    </a:lnTo>
                    <a:close/>
                    <a:moveTo>
                      <a:pt x="940611" y="428747"/>
                    </a:moveTo>
                    <a:lnTo>
                      <a:pt x="1316077" y="428747"/>
                    </a:lnTo>
                    <a:lnTo>
                      <a:pt x="1316077" y="804213"/>
                    </a:lnTo>
                    <a:lnTo>
                      <a:pt x="940611" y="804213"/>
                    </a:lnTo>
                    <a:close/>
                    <a:moveTo>
                      <a:pt x="0" y="428747"/>
                    </a:moveTo>
                    <a:lnTo>
                      <a:pt x="375466" y="428747"/>
                    </a:lnTo>
                    <a:lnTo>
                      <a:pt x="375466" y="804213"/>
                    </a:lnTo>
                    <a:lnTo>
                      <a:pt x="0" y="804213"/>
                    </a:lnTo>
                    <a:close/>
                    <a:moveTo>
                      <a:pt x="940611" y="0"/>
                    </a:moveTo>
                    <a:lnTo>
                      <a:pt x="1316077" y="0"/>
                    </a:lnTo>
                    <a:lnTo>
                      <a:pt x="1316077" y="375466"/>
                    </a:lnTo>
                    <a:lnTo>
                      <a:pt x="940611" y="375466"/>
                    </a:lnTo>
                    <a:close/>
                    <a:moveTo>
                      <a:pt x="470305" y="0"/>
                    </a:moveTo>
                    <a:lnTo>
                      <a:pt x="845771" y="0"/>
                    </a:lnTo>
                    <a:lnTo>
                      <a:pt x="845771" y="375466"/>
                    </a:lnTo>
                    <a:lnTo>
                      <a:pt x="470305" y="375466"/>
                    </a:lnTo>
                    <a:close/>
                    <a:moveTo>
                      <a:pt x="0" y="0"/>
                    </a:moveTo>
                    <a:lnTo>
                      <a:pt x="375466" y="0"/>
                    </a:lnTo>
                    <a:lnTo>
                      <a:pt x="375466" y="375466"/>
                    </a:lnTo>
                    <a:lnTo>
                      <a:pt x="0" y="375466"/>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2" name="Group 5">
            <a:extLst>
              <a:ext uri="{FF2B5EF4-FFF2-40B4-BE49-F238E27FC236}">
                <a16:creationId xmlns:a16="http://schemas.microsoft.com/office/drawing/2014/main" id="{232B8CC6-8620-46A5-8562-7920C6A476E3}"/>
              </a:ext>
            </a:extLst>
          </p:cNvPr>
          <p:cNvGrpSpPr/>
          <p:nvPr/>
        </p:nvGrpSpPr>
        <p:grpSpPr>
          <a:xfrm>
            <a:off x="598372" y="3206797"/>
            <a:ext cx="3470757" cy="3161179"/>
            <a:chOff x="598372" y="2091696"/>
            <a:chExt cx="3470757" cy="3161179"/>
          </a:xfrm>
        </p:grpSpPr>
        <p:sp>
          <p:nvSpPr>
            <p:cNvPr id="147" name="TextBox 11">
              <a:extLst>
                <a:ext uri="{FF2B5EF4-FFF2-40B4-BE49-F238E27FC236}">
                  <a16:creationId xmlns:a16="http://schemas.microsoft.com/office/drawing/2014/main" id="{9A3E96B5-D85F-466B-B06F-5CAD23FA04AF}"/>
                </a:ext>
              </a:extLst>
            </p:cNvPr>
            <p:cNvSpPr txBox="1"/>
            <p:nvPr/>
          </p:nvSpPr>
          <p:spPr>
            <a:xfrm>
              <a:off x="601709" y="2091696"/>
              <a:ext cx="966338"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User receives an </a:t>
              </a:r>
              <a:r>
                <a:rPr lang="en-US" b="1">
                  <a:solidFill>
                    <a:srgbClr val="D83B01"/>
                  </a:solidFill>
                  <a:latin typeface="Segoe UI" panose="020B0502040204020203" pitchFamily="34" charset="0"/>
                  <a:cs typeface="Segoe UI" panose="020B0502040204020203" pitchFamily="34" charset="0"/>
                </a:rPr>
                <a:t>email</a:t>
              </a:r>
            </a:p>
          </p:txBody>
        </p:sp>
        <p:sp>
          <p:nvSpPr>
            <p:cNvPr id="148" name="TextBox 13">
              <a:extLst>
                <a:ext uri="{FF2B5EF4-FFF2-40B4-BE49-F238E27FC236}">
                  <a16:creationId xmlns:a16="http://schemas.microsoft.com/office/drawing/2014/main" id="{7B3D7A13-F3B1-4CED-81BD-5F2808C380F6}"/>
                </a:ext>
              </a:extLst>
            </p:cNvPr>
            <p:cNvSpPr txBox="1"/>
            <p:nvPr/>
          </p:nvSpPr>
          <p:spPr>
            <a:xfrm>
              <a:off x="2306898" y="2091696"/>
              <a:ext cx="1025389"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Opens an </a:t>
              </a:r>
              <a:r>
                <a:rPr lang="en-US" b="1">
                  <a:solidFill>
                    <a:srgbClr val="D83B01"/>
                  </a:solidFill>
                  <a:latin typeface="Segoe UI" panose="020B0502040204020203" pitchFamily="34" charset="0"/>
                  <a:cs typeface="Segoe UI" panose="020B0502040204020203" pitchFamily="34" charset="0"/>
                </a:rPr>
                <a:t>attachment</a:t>
              </a:r>
            </a:p>
          </p:txBody>
        </p:sp>
        <p:sp>
          <p:nvSpPr>
            <p:cNvPr id="149" name="TextBox 14">
              <a:extLst>
                <a:ext uri="{FF2B5EF4-FFF2-40B4-BE49-F238E27FC236}">
                  <a16:creationId xmlns:a16="http://schemas.microsoft.com/office/drawing/2014/main" id="{C27FA47D-A7B5-4C5F-9240-8F7A32C48B90}"/>
                </a:ext>
              </a:extLst>
            </p:cNvPr>
            <p:cNvSpPr txBox="1"/>
            <p:nvPr/>
          </p:nvSpPr>
          <p:spPr>
            <a:xfrm>
              <a:off x="2306898" y="3199651"/>
              <a:ext cx="910610" cy="307777"/>
            </a:xfrm>
            <a:prstGeom prst="rect">
              <a:avLst/>
            </a:prstGeom>
            <a:noFill/>
          </p:spPr>
          <p:txBody>
            <a:bodyPr wrap="square" lIns="0" tIns="0" rIns="0" bIns="0" rtlCol="0">
              <a:spAutoFit/>
            </a:bodyPr>
            <a:lstStyle>
              <a:defPPr>
                <a:defRPr lang="en-US"/>
              </a:defPPr>
              <a:lvl1pPr defTabSz="838319" fontAlgn="base">
                <a:spcBef>
                  <a:spcPct val="0"/>
                </a:spcBef>
                <a:spcAft>
                  <a:spcPct val="0"/>
                </a:spcAft>
                <a:defRPr sz="1000" kern="0" spc="40">
                  <a:latin typeface="Segoe UI Semibold" panose="020B0702040204020203" pitchFamily="34" charset="0"/>
                  <a:cs typeface="Segoe UI Semibold" panose="020B0702040204020203" pitchFamily="34" charset="0"/>
                </a:defRPr>
              </a:lvl1pPr>
            </a:lstStyle>
            <a:p>
              <a:r>
                <a:rPr lang="en-US"/>
                <a:t>Clicks on </a:t>
              </a:r>
            </a:p>
            <a:p>
              <a:r>
                <a:rPr lang="en-US"/>
                <a:t>a </a:t>
              </a:r>
              <a:r>
                <a:rPr lang="en-US" b="1">
                  <a:solidFill>
                    <a:srgbClr val="D83B01"/>
                  </a:solidFill>
                  <a:latin typeface="Segoe UI" panose="020B0502040204020203" pitchFamily="34" charset="0"/>
                  <a:cs typeface="Segoe UI" panose="020B0502040204020203" pitchFamily="34" charset="0"/>
                </a:rPr>
                <a:t>URL</a:t>
              </a:r>
              <a:r>
                <a:rPr lang="en-US"/>
                <a:t> </a:t>
              </a:r>
            </a:p>
          </p:txBody>
        </p:sp>
        <p:cxnSp>
          <p:nvCxnSpPr>
            <p:cNvPr id="150" name="Straight Arrow Connector 15">
              <a:extLst>
                <a:ext uri="{FF2B5EF4-FFF2-40B4-BE49-F238E27FC236}">
                  <a16:creationId xmlns:a16="http://schemas.microsoft.com/office/drawing/2014/main" id="{84895C0B-77AA-4508-B055-CE9801CDB82A}"/>
                </a:ext>
              </a:extLst>
            </p:cNvPr>
            <p:cNvCxnSpPr>
              <a:cxnSpLocks/>
            </p:cNvCxnSpPr>
            <p:nvPr/>
          </p:nvCxnSpPr>
          <p:spPr>
            <a:xfrm flipH="1">
              <a:off x="1306972" y="2691998"/>
              <a:ext cx="813928" cy="0"/>
            </a:xfrm>
            <a:prstGeom prst="straightConnector1">
              <a:avLst/>
            </a:pr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1" name="Group 17">
              <a:extLst>
                <a:ext uri="{FF2B5EF4-FFF2-40B4-BE49-F238E27FC236}">
                  <a16:creationId xmlns:a16="http://schemas.microsoft.com/office/drawing/2014/main" id="{177BFEEE-B6CA-4BC0-BC30-41727547EF7E}"/>
                </a:ext>
              </a:extLst>
            </p:cNvPr>
            <p:cNvGrpSpPr/>
            <p:nvPr/>
          </p:nvGrpSpPr>
          <p:grpSpPr>
            <a:xfrm>
              <a:off x="598372" y="2556255"/>
              <a:ext cx="548640" cy="318163"/>
              <a:chOff x="688727" y="2427288"/>
              <a:chExt cx="658813" cy="397442"/>
            </a:xfrm>
          </p:grpSpPr>
          <p:sp>
            <p:nvSpPr>
              <p:cNvPr id="167" name="Rectangle 226">
                <a:extLst>
                  <a:ext uri="{FF2B5EF4-FFF2-40B4-BE49-F238E27FC236}">
                    <a16:creationId xmlns:a16="http://schemas.microsoft.com/office/drawing/2014/main" id="{4A83B179-904F-4B57-B6DE-4AE98ABF9D98}"/>
                  </a:ext>
                </a:extLst>
              </p:cNvPr>
              <p:cNvSpPr/>
              <p:nvPr/>
            </p:nvSpPr>
            <p:spPr bwMode="auto">
              <a:xfrm>
                <a:off x="688727" y="2428845"/>
                <a:ext cx="658813" cy="395885"/>
              </a:xfrm>
              <a:prstGeom prst="rect">
                <a:avLst/>
              </a:pr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68" name="Freeform: Shape 167">
                <a:extLst>
                  <a:ext uri="{FF2B5EF4-FFF2-40B4-BE49-F238E27FC236}">
                    <a16:creationId xmlns:a16="http://schemas.microsoft.com/office/drawing/2014/main" id="{FF363407-3700-4AFF-BBDB-C886AA95A4DB}"/>
                  </a:ext>
                </a:extLst>
              </p:cNvPr>
              <p:cNvSpPr/>
              <p:nvPr/>
            </p:nvSpPr>
            <p:spPr bwMode="auto">
              <a:xfrm>
                <a:off x="693738" y="2427288"/>
                <a:ext cx="650875" cy="196850"/>
              </a:xfrm>
              <a:custGeom>
                <a:avLst/>
                <a:gdLst>
                  <a:gd name="connsiteX0" fmla="*/ 0 w 650875"/>
                  <a:gd name="connsiteY0" fmla="*/ 0 h 196850"/>
                  <a:gd name="connsiteX1" fmla="*/ 320675 w 650875"/>
                  <a:gd name="connsiteY1" fmla="*/ 196850 h 196850"/>
                  <a:gd name="connsiteX2" fmla="*/ 650875 w 650875"/>
                  <a:gd name="connsiteY2" fmla="*/ 6350 h 196850"/>
                </a:gdLst>
                <a:ahLst/>
                <a:cxnLst>
                  <a:cxn ang="0">
                    <a:pos x="connsiteX0" y="connsiteY0"/>
                  </a:cxn>
                  <a:cxn ang="0">
                    <a:pos x="connsiteX1" y="connsiteY1"/>
                  </a:cxn>
                  <a:cxn ang="0">
                    <a:pos x="connsiteX2" y="connsiteY2"/>
                  </a:cxn>
                </a:cxnLst>
                <a:rect l="l" t="t" r="r" b="b"/>
                <a:pathLst>
                  <a:path w="650875" h="196850">
                    <a:moveTo>
                      <a:pt x="0" y="0"/>
                    </a:moveTo>
                    <a:lnTo>
                      <a:pt x="320675" y="196850"/>
                    </a:lnTo>
                    <a:lnTo>
                      <a:pt x="650875" y="6350"/>
                    </a:lnTo>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9236">
                  <a:defRPr/>
                </a:pPr>
                <a:endParaRPr lang="en-US" sz="1652">
                  <a:solidFill>
                    <a:srgbClr val="FFFFFF"/>
                  </a:solidFill>
                  <a:latin typeface="Segoe UI Semilight"/>
                </a:endParaRPr>
              </a:p>
            </p:txBody>
          </p:sp>
        </p:grpSp>
        <p:sp>
          <p:nvSpPr>
            <p:cNvPr id="152" name="Freeform: Shape 151">
              <a:extLst>
                <a:ext uri="{FF2B5EF4-FFF2-40B4-BE49-F238E27FC236}">
                  <a16:creationId xmlns:a16="http://schemas.microsoft.com/office/drawing/2014/main" id="{80E1AF84-73E3-4332-9EC0-09AA73A41EB4}"/>
                </a:ext>
              </a:extLst>
            </p:cNvPr>
            <p:cNvSpPr/>
            <p:nvPr/>
          </p:nvSpPr>
          <p:spPr bwMode="auto">
            <a:xfrm>
              <a:off x="2281204" y="3575673"/>
              <a:ext cx="190407" cy="284289"/>
            </a:xfrm>
            <a:custGeom>
              <a:avLst/>
              <a:gdLst>
                <a:gd name="connsiteX0" fmla="*/ 0 w 171450"/>
                <a:gd name="connsiteY0" fmla="*/ 0 h 255985"/>
                <a:gd name="connsiteX1" fmla="*/ 1191 w 171450"/>
                <a:gd name="connsiteY1" fmla="*/ 247650 h 255985"/>
                <a:gd name="connsiteX2" fmla="*/ 47625 w 171450"/>
                <a:gd name="connsiteY2" fmla="*/ 194072 h 255985"/>
                <a:gd name="connsiteX3" fmla="*/ 84534 w 171450"/>
                <a:gd name="connsiteY3" fmla="*/ 255985 h 255985"/>
                <a:gd name="connsiteX4" fmla="*/ 132159 w 171450"/>
                <a:gd name="connsiteY4" fmla="*/ 222647 h 255985"/>
                <a:gd name="connsiteX5" fmla="*/ 104775 w 171450"/>
                <a:gd name="connsiteY5" fmla="*/ 160735 h 255985"/>
                <a:gd name="connsiteX6" fmla="*/ 171450 w 171450"/>
                <a:gd name="connsiteY6" fmla="*/ 163116 h 255985"/>
                <a:gd name="connsiteX7" fmla="*/ 0 w 171450"/>
                <a:gd name="connsiteY7" fmla="*/ 0 h 25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55985">
                  <a:moveTo>
                    <a:pt x="0" y="0"/>
                  </a:moveTo>
                  <a:lnTo>
                    <a:pt x="1191" y="247650"/>
                  </a:lnTo>
                  <a:lnTo>
                    <a:pt x="47625" y="194072"/>
                  </a:lnTo>
                  <a:lnTo>
                    <a:pt x="84534" y="255985"/>
                  </a:lnTo>
                  <a:lnTo>
                    <a:pt x="132159" y="222647"/>
                  </a:lnTo>
                  <a:lnTo>
                    <a:pt x="104775" y="160735"/>
                  </a:lnTo>
                  <a:lnTo>
                    <a:pt x="171450" y="163116"/>
                  </a:lnTo>
                  <a:lnTo>
                    <a:pt x="0" y="0"/>
                  </a:lnTo>
                  <a:close/>
                </a:path>
              </a:pathLst>
            </a:custGeom>
            <a:noFill/>
            <a:ln w="22225">
              <a:solidFill>
                <a:srgbClr val="D83B0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defRPr/>
              </a:pPr>
              <a:endParaRPr lang="en-US" sz="1836">
                <a:gradFill>
                  <a:gsLst>
                    <a:gs pos="0">
                      <a:srgbClr val="FFFFFF"/>
                    </a:gs>
                    <a:gs pos="100000">
                      <a:srgbClr val="FFFFFF"/>
                    </a:gs>
                  </a:gsLst>
                  <a:lin ang="5400000" scaled="0"/>
                </a:gradFill>
                <a:latin typeface="Segoe UI Semilight"/>
              </a:endParaRPr>
            </a:p>
          </p:txBody>
        </p:sp>
        <p:sp>
          <p:nvSpPr>
            <p:cNvPr id="153" name="TextBox 21">
              <a:extLst>
                <a:ext uri="{FF2B5EF4-FFF2-40B4-BE49-F238E27FC236}">
                  <a16:creationId xmlns:a16="http://schemas.microsoft.com/office/drawing/2014/main" id="{E73A2969-E495-4647-BAFE-476A95531E1A}"/>
                </a:ext>
              </a:extLst>
            </p:cNvPr>
            <p:cNvSpPr txBox="1"/>
            <p:nvPr/>
          </p:nvSpPr>
          <p:spPr>
            <a:xfrm>
              <a:off x="1291698" y="4173129"/>
              <a:ext cx="939677"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browses to a </a:t>
              </a:r>
              <a:r>
                <a:rPr lang="en-US" sz="1000" b="1" kern="0" spc="40">
                  <a:solidFill>
                    <a:srgbClr val="D83B01"/>
                  </a:solidFill>
                  <a:latin typeface="Segoe UI" panose="020B0502040204020203" pitchFamily="34" charset="0"/>
                  <a:cs typeface="Segoe UI" panose="020B0502040204020203" pitchFamily="34" charset="0"/>
                </a:rPr>
                <a:t>website</a:t>
              </a:r>
            </a:p>
          </p:txBody>
        </p:sp>
        <p:sp>
          <p:nvSpPr>
            <p:cNvPr id="154" name="TextBox 22">
              <a:extLst>
                <a:ext uri="{FF2B5EF4-FFF2-40B4-BE49-F238E27FC236}">
                  <a16:creationId xmlns:a16="http://schemas.microsoft.com/office/drawing/2014/main" id="{FB162827-74FA-44FA-B0EC-5558EEBDE33E}"/>
                </a:ext>
              </a:extLst>
            </p:cNvPr>
            <p:cNvSpPr txBox="1"/>
            <p:nvPr/>
          </p:nvSpPr>
          <p:spPr>
            <a:xfrm>
              <a:off x="1291698" y="4854858"/>
              <a:ext cx="764656" cy="307777"/>
            </a:xfrm>
            <a:prstGeom prst="rect">
              <a:avLst/>
            </a:prstGeom>
            <a:noFill/>
          </p:spPr>
          <p:txBody>
            <a:bodyPr wrap="square" lIns="0" tIns="0" rIns="0" bIns="0" rtlCol="0">
              <a:spAutoFit/>
            </a:bodyPr>
            <a:lstStyle/>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User runs </a:t>
              </a:r>
            </a:p>
            <a:p>
              <a:pPr defTabSz="838319" fontAlgn="base">
                <a:spcBef>
                  <a:spcPct val="0"/>
                </a:spcBef>
                <a:spcAft>
                  <a:spcPct val="0"/>
                </a:spcAft>
                <a:defRPr/>
              </a:pPr>
              <a:r>
                <a:rPr lang="en-US" sz="1000" kern="0" spc="40">
                  <a:latin typeface="Segoe UI Semibold" panose="020B0702040204020203" pitchFamily="34" charset="0"/>
                  <a:cs typeface="Segoe UI Semibold" panose="020B0702040204020203" pitchFamily="34" charset="0"/>
                </a:rPr>
                <a:t>a </a:t>
              </a:r>
              <a:r>
                <a:rPr lang="en-US" sz="1000" b="1" kern="0" spc="40">
                  <a:solidFill>
                    <a:srgbClr val="D83B01"/>
                  </a:solidFill>
                  <a:latin typeface="Segoe UI" panose="020B0502040204020203" pitchFamily="34" charset="0"/>
                  <a:cs typeface="Segoe UI" panose="020B0502040204020203" pitchFamily="34" charset="0"/>
                </a:rPr>
                <a:t>program</a:t>
              </a:r>
            </a:p>
          </p:txBody>
        </p:sp>
        <p:pic>
          <p:nvPicPr>
            <p:cNvPr id="155" name="Graphic 154">
              <a:extLst>
                <a:ext uri="{FF2B5EF4-FFF2-40B4-BE49-F238E27FC236}">
                  <a16:creationId xmlns:a16="http://schemas.microsoft.com/office/drawing/2014/main" id="{51FE0478-88C4-42B5-9652-09E7F58B5E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372" y="4128845"/>
              <a:ext cx="548640" cy="430471"/>
            </a:xfrm>
            <a:prstGeom prst="rect">
              <a:avLst/>
            </a:prstGeom>
          </p:spPr>
        </p:pic>
        <p:grpSp>
          <p:nvGrpSpPr>
            <p:cNvPr id="156" name="Group 24">
              <a:extLst>
                <a:ext uri="{FF2B5EF4-FFF2-40B4-BE49-F238E27FC236}">
                  <a16:creationId xmlns:a16="http://schemas.microsoft.com/office/drawing/2014/main" id="{5171D2F9-CE7E-4DF8-9C5A-7C10F1BA33FD}"/>
                </a:ext>
              </a:extLst>
            </p:cNvPr>
            <p:cNvGrpSpPr/>
            <p:nvPr/>
          </p:nvGrpSpPr>
          <p:grpSpPr>
            <a:xfrm>
              <a:off x="598372" y="4811414"/>
              <a:ext cx="548640" cy="441461"/>
              <a:chOff x="804075" y="4877408"/>
              <a:chExt cx="565070" cy="441461"/>
            </a:xfrm>
          </p:grpSpPr>
          <p:sp>
            <p:nvSpPr>
              <p:cNvPr id="165" name="TextBox 224">
                <a:extLst>
                  <a:ext uri="{FF2B5EF4-FFF2-40B4-BE49-F238E27FC236}">
                    <a16:creationId xmlns:a16="http://schemas.microsoft.com/office/drawing/2014/main" id="{79693A30-4701-443D-B67E-DFC0FF149F7D}"/>
                  </a:ext>
                </a:extLst>
              </p:cNvPr>
              <p:cNvSpPr txBox="1"/>
              <p:nvPr/>
            </p:nvSpPr>
            <p:spPr>
              <a:xfrm>
                <a:off x="804075" y="5031355"/>
                <a:ext cx="460659" cy="203325"/>
              </a:xfrm>
              <a:prstGeom prst="rect">
                <a:avLst/>
              </a:prstGeom>
              <a:noFill/>
            </p:spPr>
            <p:txBody>
              <a:bodyPr wrap="square" lIns="0" tIns="0" rIns="0" bIns="0" rtlCol="0">
                <a:spAutoFit/>
              </a:bodyPr>
              <a:lstStyle/>
              <a:p>
                <a:pPr algn="ctr" defTabSz="839236">
                  <a:lnSpc>
                    <a:spcPct val="90000"/>
                  </a:lnSpc>
                  <a:defRPr/>
                </a:pPr>
                <a:r>
                  <a:rPr lang="en-US" sz="1468">
                    <a:solidFill>
                      <a:srgbClr val="D83B01"/>
                    </a:solidFill>
                    <a:latin typeface="Segoe UI Semibold" panose="020B0702040204020203" pitchFamily="34" charset="0"/>
                    <a:cs typeface="Segoe UI Semibold" panose="020B0702040204020203" pitchFamily="34" charset="0"/>
                  </a:rPr>
                  <a:t>C:\</a:t>
                </a:r>
                <a:endParaRPr lang="en-US" sz="918">
                  <a:solidFill>
                    <a:srgbClr val="D83B01"/>
                  </a:solidFill>
                  <a:latin typeface="Segoe UI Semibold" panose="020B0702040204020203" pitchFamily="34" charset="0"/>
                  <a:cs typeface="Segoe UI Semibold" panose="020B0702040204020203" pitchFamily="34" charset="0"/>
                </a:endParaRPr>
              </a:p>
            </p:txBody>
          </p:sp>
          <p:sp>
            <p:nvSpPr>
              <p:cNvPr id="166" name="Graphic 18">
                <a:extLst>
                  <a:ext uri="{FF2B5EF4-FFF2-40B4-BE49-F238E27FC236}">
                    <a16:creationId xmlns:a16="http://schemas.microsoft.com/office/drawing/2014/main" id="{FD6D5978-4630-4B4E-9965-7FEA832F4FD5}"/>
                  </a:ext>
                </a:extLst>
              </p:cNvPr>
              <p:cNvSpPr>
                <a:spLocks noChangeAspect="1"/>
              </p:cNvSpPr>
              <p:nvPr/>
            </p:nvSpPr>
            <p:spPr>
              <a:xfrm>
                <a:off x="804075" y="4877408"/>
                <a:ext cx="565070" cy="441461"/>
              </a:xfrm>
              <a:custGeom>
                <a:avLst/>
                <a:gdLst>
                  <a:gd name="connsiteX0" fmla="*/ 858679 w 914400"/>
                  <a:gd name="connsiteY0" fmla="*/ 688181 h 714375"/>
                  <a:gd name="connsiteX1" fmla="*/ 63341 w 914400"/>
                  <a:gd name="connsiteY1" fmla="*/ 688181 h 714375"/>
                  <a:gd name="connsiteX2" fmla="*/ 35719 w 914400"/>
                  <a:gd name="connsiteY2" fmla="*/ 660559 h 714375"/>
                  <a:gd name="connsiteX3" fmla="*/ 35719 w 914400"/>
                  <a:gd name="connsiteY3" fmla="*/ 170021 h 714375"/>
                  <a:gd name="connsiteX4" fmla="*/ 887254 w 914400"/>
                  <a:gd name="connsiteY4" fmla="*/ 170021 h 714375"/>
                  <a:gd name="connsiteX5" fmla="*/ 887254 w 914400"/>
                  <a:gd name="connsiteY5" fmla="*/ 660559 h 714375"/>
                  <a:gd name="connsiteX6" fmla="*/ 858679 w 914400"/>
                  <a:gd name="connsiteY6" fmla="*/ 688181 h 714375"/>
                  <a:gd name="connsiteX7" fmla="*/ 63341 w 914400"/>
                  <a:gd name="connsiteY7" fmla="*/ 34766 h 714375"/>
                  <a:gd name="connsiteX8" fmla="*/ 858679 w 914400"/>
                  <a:gd name="connsiteY8" fmla="*/ 34766 h 714375"/>
                  <a:gd name="connsiteX9" fmla="*/ 886301 w 914400"/>
                  <a:gd name="connsiteY9" fmla="*/ 62389 h 714375"/>
                  <a:gd name="connsiteX10" fmla="*/ 886301 w 914400"/>
                  <a:gd name="connsiteY10" fmla="*/ 141446 h 714375"/>
                  <a:gd name="connsiteX11" fmla="*/ 34766 w 914400"/>
                  <a:gd name="connsiteY11" fmla="*/ 141446 h 714375"/>
                  <a:gd name="connsiteX12" fmla="*/ 34766 w 914400"/>
                  <a:gd name="connsiteY12" fmla="*/ 62389 h 714375"/>
                  <a:gd name="connsiteX13" fmla="*/ 63341 w 914400"/>
                  <a:gd name="connsiteY13" fmla="*/ 34766 h 714375"/>
                  <a:gd name="connsiteX14" fmla="*/ 858679 w 914400"/>
                  <a:gd name="connsiteY14" fmla="*/ 7144 h 714375"/>
                  <a:gd name="connsiteX15" fmla="*/ 63341 w 914400"/>
                  <a:gd name="connsiteY15" fmla="*/ 7144 h 714375"/>
                  <a:gd name="connsiteX16" fmla="*/ 7144 w 914400"/>
                  <a:gd name="connsiteY16" fmla="*/ 62389 h 714375"/>
                  <a:gd name="connsiteX17" fmla="*/ 7144 w 914400"/>
                  <a:gd name="connsiteY17" fmla="*/ 659606 h 714375"/>
                  <a:gd name="connsiteX18" fmla="*/ 63341 w 914400"/>
                  <a:gd name="connsiteY18" fmla="*/ 714851 h 714375"/>
                  <a:gd name="connsiteX19" fmla="*/ 858679 w 914400"/>
                  <a:gd name="connsiteY19" fmla="*/ 714851 h 714375"/>
                  <a:gd name="connsiteX20" fmla="*/ 914876 w 914400"/>
                  <a:gd name="connsiteY20" fmla="*/ 659606 h 714375"/>
                  <a:gd name="connsiteX21" fmla="*/ 914876 w 914400"/>
                  <a:gd name="connsiteY21" fmla="*/ 62389 h 714375"/>
                  <a:gd name="connsiteX22" fmla="*/ 858679 w 914400"/>
                  <a:gd name="connsiteY22" fmla="*/ 7144 h 714375"/>
                  <a:gd name="connsiteX23" fmla="*/ 139541 w 914400"/>
                  <a:gd name="connsiteY23" fmla="*/ 73819 h 714375"/>
                  <a:gd name="connsiteX24" fmla="*/ 139541 w 914400"/>
                  <a:gd name="connsiteY24" fmla="*/ 101441 h 714375"/>
                  <a:gd name="connsiteX25" fmla="*/ 696754 w 914400"/>
                  <a:gd name="connsiteY25" fmla="*/ 101441 h 714375"/>
                  <a:gd name="connsiteX26" fmla="*/ 696754 w 914400"/>
                  <a:gd name="connsiteY26" fmla="*/ 73819 h 714375"/>
                  <a:gd name="connsiteX27" fmla="*/ 139541 w 914400"/>
                  <a:gd name="connsiteY27" fmla="*/ 73819 h 714375"/>
                  <a:gd name="connsiteX28" fmla="*/ 139541 w 914400"/>
                  <a:gd name="connsiteY28" fmla="*/ 73819 h 714375"/>
                  <a:gd name="connsiteX29" fmla="*/ 75724 w 914400"/>
                  <a:gd name="connsiteY29" fmla="*/ 73819 h 714375"/>
                  <a:gd name="connsiteX30" fmla="*/ 75724 w 914400"/>
                  <a:gd name="connsiteY30" fmla="*/ 101441 h 714375"/>
                  <a:gd name="connsiteX31" fmla="*/ 103346 w 914400"/>
                  <a:gd name="connsiteY31" fmla="*/ 101441 h 714375"/>
                  <a:gd name="connsiteX32" fmla="*/ 103346 w 914400"/>
                  <a:gd name="connsiteY32" fmla="*/ 73819 h 714375"/>
                  <a:gd name="connsiteX33" fmla="*/ 75724 w 914400"/>
                  <a:gd name="connsiteY33" fmla="*/ 73819 h 714375"/>
                  <a:gd name="connsiteX34" fmla="*/ 75724 w 914400"/>
                  <a:gd name="connsiteY34" fmla="*/ 73819 h 714375"/>
                  <a:gd name="connsiteX35" fmla="*/ 734854 w 914400"/>
                  <a:gd name="connsiteY35" fmla="*/ 73819 h 714375"/>
                  <a:gd name="connsiteX36" fmla="*/ 734854 w 914400"/>
                  <a:gd name="connsiteY36" fmla="*/ 101441 h 714375"/>
                  <a:gd name="connsiteX37" fmla="*/ 762476 w 914400"/>
                  <a:gd name="connsiteY37" fmla="*/ 101441 h 714375"/>
                  <a:gd name="connsiteX38" fmla="*/ 762476 w 914400"/>
                  <a:gd name="connsiteY38" fmla="*/ 73819 h 714375"/>
                  <a:gd name="connsiteX39" fmla="*/ 734854 w 914400"/>
                  <a:gd name="connsiteY39" fmla="*/ 73819 h 714375"/>
                  <a:gd name="connsiteX40" fmla="*/ 734854 w 914400"/>
                  <a:gd name="connsiteY40" fmla="*/ 73819 h 714375"/>
                  <a:gd name="connsiteX41" fmla="*/ 797719 w 914400"/>
                  <a:gd name="connsiteY41" fmla="*/ 73819 h 714375"/>
                  <a:gd name="connsiteX42" fmla="*/ 797719 w 914400"/>
                  <a:gd name="connsiteY42" fmla="*/ 101441 h 714375"/>
                  <a:gd name="connsiteX43" fmla="*/ 825341 w 914400"/>
                  <a:gd name="connsiteY43" fmla="*/ 101441 h 714375"/>
                  <a:gd name="connsiteX44" fmla="*/ 825341 w 914400"/>
                  <a:gd name="connsiteY44" fmla="*/ 73819 h 714375"/>
                  <a:gd name="connsiteX45" fmla="*/ 797719 w 914400"/>
                  <a:gd name="connsiteY45" fmla="*/ 73819 h 714375"/>
                  <a:gd name="connsiteX46" fmla="*/ 797719 w 914400"/>
                  <a:gd name="connsiteY46" fmla="*/ 73819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4400" h="714375">
                    <a:moveTo>
                      <a:pt x="858679" y="688181"/>
                    </a:moveTo>
                    <a:lnTo>
                      <a:pt x="63341" y="688181"/>
                    </a:lnTo>
                    <a:cubicBezTo>
                      <a:pt x="48101" y="688181"/>
                      <a:pt x="35719" y="675799"/>
                      <a:pt x="35719" y="660559"/>
                    </a:cubicBezTo>
                    <a:lnTo>
                      <a:pt x="35719" y="170021"/>
                    </a:lnTo>
                    <a:lnTo>
                      <a:pt x="887254" y="170021"/>
                    </a:lnTo>
                    <a:lnTo>
                      <a:pt x="887254" y="660559"/>
                    </a:lnTo>
                    <a:cubicBezTo>
                      <a:pt x="886301" y="674846"/>
                      <a:pt x="873919" y="688181"/>
                      <a:pt x="858679" y="688181"/>
                    </a:cubicBezTo>
                    <a:moveTo>
                      <a:pt x="63341" y="34766"/>
                    </a:moveTo>
                    <a:lnTo>
                      <a:pt x="858679" y="34766"/>
                    </a:lnTo>
                    <a:cubicBezTo>
                      <a:pt x="873919" y="34766"/>
                      <a:pt x="886301" y="47149"/>
                      <a:pt x="886301" y="62389"/>
                    </a:cubicBezTo>
                    <a:lnTo>
                      <a:pt x="886301" y="141446"/>
                    </a:lnTo>
                    <a:lnTo>
                      <a:pt x="34766" y="141446"/>
                    </a:lnTo>
                    <a:lnTo>
                      <a:pt x="34766" y="62389"/>
                    </a:lnTo>
                    <a:cubicBezTo>
                      <a:pt x="34766" y="47149"/>
                      <a:pt x="47149" y="34766"/>
                      <a:pt x="63341" y="34766"/>
                    </a:cubicBezTo>
                    <a:moveTo>
                      <a:pt x="858679" y="7144"/>
                    </a:moveTo>
                    <a:lnTo>
                      <a:pt x="63341" y="7144"/>
                    </a:lnTo>
                    <a:cubicBezTo>
                      <a:pt x="31909" y="7144"/>
                      <a:pt x="7144" y="31909"/>
                      <a:pt x="7144" y="62389"/>
                    </a:cubicBezTo>
                    <a:lnTo>
                      <a:pt x="7144" y="659606"/>
                    </a:lnTo>
                    <a:cubicBezTo>
                      <a:pt x="7144" y="690086"/>
                      <a:pt x="31909" y="714851"/>
                      <a:pt x="63341" y="714851"/>
                    </a:cubicBezTo>
                    <a:lnTo>
                      <a:pt x="858679" y="714851"/>
                    </a:lnTo>
                    <a:cubicBezTo>
                      <a:pt x="889159" y="714851"/>
                      <a:pt x="914876" y="690086"/>
                      <a:pt x="914876" y="659606"/>
                    </a:cubicBezTo>
                    <a:lnTo>
                      <a:pt x="914876" y="62389"/>
                    </a:lnTo>
                    <a:cubicBezTo>
                      <a:pt x="913924" y="31909"/>
                      <a:pt x="889159" y="7144"/>
                      <a:pt x="858679" y="7144"/>
                    </a:cubicBezTo>
                    <a:moveTo>
                      <a:pt x="139541" y="73819"/>
                    </a:moveTo>
                    <a:lnTo>
                      <a:pt x="139541" y="101441"/>
                    </a:lnTo>
                    <a:lnTo>
                      <a:pt x="696754" y="101441"/>
                    </a:lnTo>
                    <a:lnTo>
                      <a:pt x="696754" y="73819"/>
                    </a:lnTo>
                    <a:lnTo>
                      <a:pt x="139541" y="73819"/>
                    </a:lnTo>
                    <a:lnTo>
                      <a:pt x="139541" y="73819"/>
                    </a:lnTo>
                    <a:close/>
                    <a:moveTo>
                      <a:pt x="75724" y="73819"/>
                    </a:moveTo>
                    <a:lnTo>
                      <a:pt x="75724" y="101441"/>
                    </a:lnTo>
                    <a:lnTo>
                      <a:pt x="103346" y="101441"/>
                    </a:lnTo>
                    <a:lnTo>
                      <a:pt x="103346" y="73819"/>
                    </a:lnTo>
                    <a:lnTo>
                      <a:pt x="75724" y="73819"/>
                    </a:lnTo>
                    <a:lnTo>
                      <a:pt x="75724" y="73819"/>
                    </a:lnTo>
                    <a:close/>
                    <a:moveTo>
                      <a:pt x="734854" y="73819"/>
                    </a:moveTo>
                    <a:lnTo>
                      <a:pt x="734854" y="101441"/>
                    </a:lnTo>
                    <a:lnTo>
                      <a:pt x="762476" y="101441"/>
                    </a:lnTo>
                    <a:lnTo>
                      <a:pt x="762476" y="73819"/>
                    </a:lnTo>
                    <a:lnTo>
                      <a:pt x="734854" y="73819"/>
                    </a:lnTo>
                    <a:lnTo>
                      <a:pt x="734854" y="73819"/>
                    </a:lnTo>
                    <a:close/>
                    <a:moveTo>
                      <a:pt x="797719" y="73819"/>
                    </a:moveTo>
                    <a:lnTo>
                      <a:pt x="797719" y="101441"/>
                    </a:lnTo>
                    <a:lnTo>
                      <a:pt x="825341" y="101441"/>
                    </a:lnTo>
                    <a:lnTo>
                      <a:pt x="825341" y="73819"/>
                    </a:lnTo>
                    <a:lnTo>
                      <a:pt x="797719" y="73819"/>
                    </a:lnTo>
                    <a:lnTo>
                      <a:pt x="797719" y="73819"/>
                    </a:lnTo>
                    <a:close/>
                  </a:path>
                </a:pathLst>
              </a:custGeom>
              <a:solidFill>
                <a:srgbClr val="D83B01"/>
              </a:solidFill>
              <a:ln w="9525" cap="flat">
                <a:noFill/>
                <a:prstDash val="solid"/>
                <a:miter/>
              </a:ln>
            </p:spPr>
            <p:txBody>
              <a:bodyPr rtlCol="0" anchor="ctr"/>
              <a:lstStyle/>
              <a:p>
                <a:endParaRPr lang="en-US"/>
              </a:p>
            </p:txBody>
          </p:sp>
        </p:grpSp>
        <p:sp>
          <p:nvSpPr>
            <p:cNvPr id="157" name="attach">
              <a:extLst>
                <a:ext uri="{FF2B5EF4-FFF2-40B4-BE49-F238E27FC236}">
                  <a16:creationId xmlns:a16="http://schemas.microsoft.com/office/drawing/2014/main" id="{DF42BB2A-F850-421C-A0AF-1E06FDF73C51}"/>
                </a:ext>
              </a:extLst>
            </p:cNvPr>
            <p:cNvSpPr>
              <a:spLocks noChangeAspect="1"/>
            </p:cNvSpPr>
            <p:nvPr/>
          </p:nvSpPr>
          <p:spPr bwMode="auto">
            <a:xfrm>
              <a:off x="2306898" y="2542466"/>
              <a:ext cx="115512" cy="300333"/>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22225">
              <a:solidFill>
                <a:srgbClr val="D83B0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2805" rIns="0" bIns="42805" numCol="1" rtlCol="0" anchor="ctr" anchorCtr="0" compatLnSpc="1">
              <a:prstTxWarp prst="textNoShape">
                <a:avLst/>
              </a:prstTxWarp>
            </a:bodyPr>
            <a:lstStyle/>
            <a:p>
              <a:pPr algn="ctr" defTabSz="855823" fontAlgn="base">
                <a:spcBef>
                  <a:spcPct val="0"/>
                </a:spcBef>
                <a:spcAft>
                  <a:spcPct val="0"/>
                </a:spcAft>
              </a:pPr>
              <a:endParaRPr lang="en-US" sz="1836">
                <a:gradFill>
                  <a:gsLst>
                    <a:gs pos="0">
                      <a:srgbClr val="FFFFFF"/>
                    </a:gs>
                    <a:gs pos="100000">
                      <a:srgbClr val="FFFFFF"/>
                    </a:gs>
                  </a:gsLst>
                  <a:lin ang="5400000" scaled="0"/>
                </a:gradFill>
                <a:latin typeface="Segoe UI Semilight"/>
              </a:endParaRPr>
            </a:p>
          </p:txBody>
        </p:sp>
        <p:sp>
          <p:nvSpPr>
            <p:cNvPr id="158" name="Freeform: Shape 157">
              <a:extLst>
                <a:ext uri="{FF2B5EF4-FFF2-40B4-BE49-F238E27FC236}">
                  <a16:creationId xmlns:a16="http://schemas.microsoft.com/office/drawing/2014/main" id="{171FF9DD-E66F-4983-96D4-AFFF4C046B1F}"/>
                </a:ext>
              </a:extLst>
            </p:cNvPr>
            <p:cNvSpPr/>
            <p:nvPr/>
          </p:nvSpPr>
          <p:spPr bwMode="auto">
            <a:xfrm rot="5400000">
              <a:off x="1065624" y="2856088"/>
              <a:ext cx="770326" cy="1073524"/>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59" name="Group 27">
              <a:extLst>
                <a:ext uri="{FF2B5EF4-FFF2-40B4-BE49-F238E27FC236}">
                  <a16:creationId xmlns:a16="http://schemas.microsoft.com/office/drawing/2014/main" id="{32A56546-1C06-4FBB-ACE7-7622D210F876}"/>
                </a:ext>
              </a:extLst>
            </p:cNvPr>
            <p:cNvGrpSpPr/>
            <p:nvPr/>
          </p:nvGrpSpPr>
          <p:grpSpPr>
            <a:xfrm>
              <a:off x="2335260" y="2704861"/>
              <a:ext cx="1733869" cy="2346440"/>
              <a:chOff x="2335260" y="2704861"/>
              <a:chExt cx="2239936" cy="2346440"/>
            </a:xfrm>
          </p:grpSpPr>
          <p:sp>
            <p:nvSpPr>
              <p:cNvPr id="160" name="Freeform: Shape 159">
                <a:extLst>
                  <a:ext uri="{FF2B5EF4-FFF2-40B4-BE49-F238E27FC236}">
                    <a16:creationId xmlns:a16="http://schemas.microsoft.com/office/drawing/2014/main" id="{C6223D61-8877-46DB-92A4-4EE5E8634F50}"/>
                  </a:ext>
                </a:extLst>
              </p:cNvPr>
              <p:cNvSpPr/>
              <p:nvPr/>
            </p:nvSpPr>
            <p:spPr bwMode="auto">
              <a:xfrm>
                <a:off x="2376061" y="4261669"/>
                <a:ext cx="2199135" cy="789632"/>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14193 w 1531620"/>
                  <a:gd name="connsiteY1" fmla="*/ 1028675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404668" y="283372"/>
                      <a:pt x="1249473" y="633705"/>
                      <a:pt x="914193" y="1028675"/>
                    </a:cubicBezTo>
                    <a:cubicBezTo>
                      <a:pt x="578913" y="1423645"/>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98A0809A-D610-43E6-8BAD-5EE0013DF1C7}"/>
                  </a:ext>
                </a:extLst>
              </p:cNvPr>
              <p:cNvSpPr/>
              <p:nvPr/>
            </p:nvSpPr>
            <p:spPr bwMode="auto">
              <a:xfrm>
                <a:off x="2335260" y="4000215"/>
                <a:ext cx="2119354" cy="385386"/>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Lst>
                <a:ahLst/>
                <a:cxnLst>
                  <a:cxn ang="0">
                    <a:pos x="connsiteX0" y="connsiteY0"/>
                  </a:cxn>
                  <a:cxn ang="0">
                    <a:pos x="connsiteX1" y="connsiteY1"/>
                  </a:cxn>
                  <a:cxn ang="0">
                    <a:pos x="connsiteX2" y="connsiteY2"/>
                  </a:cxn>
                </a:cxnLst>
                <a:rect l="l" t="t" r="r" b="b"/>
                <a:pathLst>
                  <a:path w="1531620" h="1569720">
                    <a:moveTo>
                      <a:pt x="1531620" y="0"/>
                    </a:moveTo>
                    <a:cubicBezTo>
                      <a:pt x="1504218" y="90148"/>
                      <a:pt x="1375410" y="603250"/>
                      <a:pt x="1040130" y="998220"/>
                    </a:cubicBezTo>
                    <a:cubicBezTo>
                      <a:pt x="704850" y="1393190"/>
                      <a:pt x="264160" y="1505585"/>
                      <a:pt x="0" y="1569720"/>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15F87328-250C-4BBF-BB91-C539032E64E3}"/>
                  </a:ext>
                </a:extLst>
              </p:cNvPr>
              <p:cNvSpPr/>
              <p:nvPr/>
            </p:nvSpPr>
            <p:spPr bwMode="auto">
              <a:xfrm flipV="1">
                <a:off x="2563433" y="2704861"/>
                <a:ext cx="1893088" cy="851469"/>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1138758 w 1531620"/>
                  <a:gd name="connsiteY1" fmla="*/ 926381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77489 w 1531620"/>
                  <a:gd name="connsiteY1" fmla="*/ 995706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912415 w 1531620"/>
                  <a:gd name="connsiteY1" fmla="*/ 1099693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31620 w 1531620"/>
                  <a:gd name="connsiteY0" fmla="*/ 0 h 1569720"/>
                  <a:gd name="connsiteX1" fmla="*/ 895439 w 1531620"/>
                  <a:gd name="connsiteY1" fmla="*/ 1148220 h 1569720"/>
                  <a:gd name="connsiteX2" fmla="*/ 0 w 1531620"/>
                  <a:gd name="connsiteY2" fmla="*/ 1569720 h 1569720"/>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 name="connsiteX0" fmla="*/ 1548717 w 1548717"/>
                  <a:gd name="connsiteY0" fmla="*/ 0 h 1450709"/>
                  <a:gd name="connsiteX1" fmla="*/ 895439 w 1548717"/>
                  <a:gd name="connsiteY1" fmla="*/ 1029209 h 1450709"/>
                  <a:gd name="connsiteX2" fmla="*/ 0 w 1548717"/>
                  <a:gd name="connsiteY2" fmla="*/ 1450709 h 1450709"/>
                </a:gdLst>
                <a:ahLst/>
                <a:cxnLst>
                  <a:cxn ang="0">
                    <a:pos x="connsiteX0" y="connsiteY0"/>
                  </a:cxn>
                  <a:cxn ang="0">
                    <a:pos x="connsiteX1" y="connsiteY1"/>
                  </a:cxn>
                  <a:cxn ang="0">
                    <a:pos x="connsiteX2" y="connsiteY2"/>
                  </a:cxn>
                </a:cxnLst>
                <a:rect l="l" t="t" r="r" b="b"/>
                <a:pathLst>
                  <a:path w="1548717" h="1450709">
                    <a:moveTo>
                      <a:pt x="1548717" y="0"/>
                    </a:moveTo>
                    <a:cubicBezTo>
                      <a:pt x="1424413" y="236689"/>
                      <a:pt x="1227646" y="704634"/>
                      <a:pt x="895439" y="1029209"/>
                    </a:cubicBezTo>
                    <a:cubicBezTo>
                      <a:pt x="563232" y="1353784"/>
                      <a:pt x="264160" y="1386574"/>
                      <a:pt x="0" y="1450709"/>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4" name="Freeform: Shape 163">
                <a:extLst>
                  <a:ext uri="{FF2B5EF4-FFF2-40B4-BE49-F238E27FC236}">
                    <a16:creationId xmlns:a16="http://schemas.microsoft.com/office/drawing/2014/main" id="{E0D321B3-8F08-4430-925A-9D721D27F0AE}"/>
                  </a:ext>
                </a:extLst>
              </p:cNvPr>
              <p:cNvSpPr/>
              <p:nvPr/>
            </p:nvSpPr>
            <p:spPr bwMode="auto">
              <a:xfrm rot="397392">
                <a:off x="2768785" y="3669065"/>
                <a:ext cx="1634808" cy="265815"/>
              </a:xfrm>
              <a:custGeom>
                <a:avLst/>
                <a:gdLst>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32510 w 1531620"/>
                  <a:gd name="connsiteY1" fmla="*/ 93345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31620 w 1531620"/>
                  <a:gd name="connsiteY0" fmla="*/ 0 h 1569720"/>
                  <a:gd name="connsiteX1" fmla="*/ 1040130 w 1531620"/>
                  <a:gd name="connsiteY1" fmla="*/ 998220 h 1569720"/>
                  <a:gd name="connsiteX2" fmla="*/ 0 w 1531620"/>
                  <a:gd name="connsiteY2" fmla="*/ 1569720 h 1569720"/>
                  <a:gd name="connsiteX0" fmla="*/ 1541637 w 1541637"/>
                  <a:gd name="connsiteY0" fmla="*/ 0 h 1276892"/>
                  <a:gd name="connsiteX1" fmla="*/ 1040130 w 1541637"/>
                  <a:gd name="connsiteY1" fmla="*/ 705392 h 1276892"/>
                  <a:gd name="connsiteX2" fmla="*/ 0 w 1541637"/>
                  <a:gd name="connsiteY2" fmla="*/ 1276892 h 1276892"/>
                  <a:gd name="connsiteX0" fmla="*/ 1541637 w 1541637"/>
                  <a:gd name="connsiteY0" fmla="*/ 0 h 1276892"/>
                  <a:gd name="connsiteX1" fmla="*/ 1040130 w 1541637"/>
                  <a:gd name="connsiteY1" fmla="*/ 705392 h 1276892"/>
                  <a:gd name="connsiteX2" fmla="*/ 0 w 1541637"/>
                  <a:gd name="connsiteY2" fmla="*/ 1276892 h 1276892"/>
                  <a:gd name="connsiteX0" fmla="*/ 1536332 w 1536332"/>
                  <a:gd name="connsiteY0" fmla="*/ -2 h 1240953"/>
                  <a:gd name="connsiteX1" fmla="*/ 1040130 w 1536332"/>
                  <a:gd name="connsiteY1" fmla="*/ 669453 h 1240953"/>
                  <a:gd name="connsiteX2" fmla="*/ 0 w 1536332"/>
                  <a:gd name="connsiteY2" fmla="*/ 1240953 h 1240953"/>
                  <a:gd name="connsiteX0" fmla="*/ 1536332 w 1536332"/>
                  <a:gd name="connsiteY0" fmla="*/ -2 h 1240953"/>
                  <a:gd name="connsiteX1" fmla="*/ 786821 w 1536332"/>
                  <a:gd name="connsiteY1" fmla="*/ 904711 h 1240953"/>
                  <a:gd name="connsiteX2" fmla="*/ 0 w 1536332"/>
                  <a:gd name="connsiteY2" fmla="*/ 1240953 h 1240953"/>
                  <a:gd name="connsiteX0" fmla="*/ 1536332 w 1536332"/>
                  <a:gd name="connsiteY0" fmla="*/ -2 h 1240953"/>
                  <a:gd name="connsiteX1" fmla="*/ 820197 w 1536332"/>
                  <a:gd name="connsiteY1" fmla="*/ 925394 h 1240953"/>
                  <a:gd name="connsiteX2" fmla="*/ 0 w 1536332"/>
                  <a:gd name="connsiteY2" fmla="*/ 1240953 h 1240953"/>
                </a:gdLst>
                <a:ahLst/>
                <a:cxnLst>
                  <a:cxn ang="0">
                    <a:pos x="connsiteX0" y="connsiteY0"/>
                  </a:cxn>
                  <a:cxn ang="0">
                    <a:pos x="connsiteX1" y="connsiteY1"/>
                  </a:cxn>
                  <a:cxn ang="0">
                    <a:pos x="connsiteX2" y="connsiteY2"/>
                  </a:cxn>
                </a:cxnLst>
                <a:rect l="l" t="t" r="r" b="b"/>
                <a:pathLst>
                  <a:path w="1536332" h="1240953">
                    <a:moveTo>
                      <a:pt x="1536332" y="-2"/>
                    </a:moveTo>
                    <a:cubicBezTo>
                      <a:pt x="1409293" y="233572"/>
                      <a:pt x="1076252" y="718568"/>
                      <a:pt x="820197" y="925394"/>
                    </a:cubicBezTo>
                    <a:cubicBezTo>
                      <a:pt x="564142" y="1132220"/>
                      <a:pt x="264160" y="1176818"/>
                      <a:pt x="0" y="1240953"/>
                    </a:cubicBezTo>
                  </a:path>
                </a:pathLst>
              </a:custGeom>
              <a:noFill/>
              <a:ln w="19050" cap="sq">
                <a:solidFill>
                  <a:srgbClr val="B2B2B2">
                    <a:alpha val="88000"/>
                  </a:srgbClr>
                </a:solidFill>
                <a:prstDash val="sysDash"/>
                <a:miter lim="800000"/>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17A4AF10-B337-42F2-B75A-A95B6EB68211}"/>
              </a:ext>
            </a:extLst>
          </p:cNvPr>
          <p:cNvGrpSpPr/>
          <p:nvPr/>
        </p:nvGrpSpPr>
        <p:grpSpPr>
          <a:xfrm>
            <a:off x="4042700" y="3987870"/>
            <a:ext cx="3469449" cy="1263292"/>
            <a:chOff x="4042700" y="2872769"/>
            <a:chExt cx="3469449" cy="1263292"/>
          </a:xfrm>
        </p:grpSpPr>
        <p:sp>
          <p:nvSpPr>
            <p:cNvPr id="172" name="TextBox 171">
              <a:extLst>
                <a:ext uri="{FF2B5EF4-FFF2-40B4-BE49-F238E27FC236}">
                  <a16:creationId xmlns:a16="http://schemas.microsoft.com/office/drawing/2014/main" id="{7F3727A3-8E77-4042-BFC0-39AA764F1FBF}"/>
                </a:ext>
              </a:extLst>
            </p:cNvPr>
            <p:cNvSpPr txBox="1"/>
            <p:nvPr/>
          </p:nvSpPr>
          <p:spPr>
            <a:xfrm>
              <a:off x="6263810" y="2872769"/>
              <a:ext cx="1248339" cy="3323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ea typeface="Segoe UI" charset="0"/>
                  <a:cs typeface="Segoe UI" charset="0"/>
                </a:rPr>
                <a:t>Command &amp; Control channel</a:t>
              </a:r>
            </a:p>
          </p:txBody>
        </p:sp>
        <p:grpSp>
          <p:nvGrpSpPr>
            <p:cNvPr id="173" name="Group 172">
              <a:extLst>
                <a:ext uri="{FF2B5EF4-FFF2-40B4-BE49-F238E27FC236}">
                  <a16:creationId xmlns:a16="http://schemas.microsoft.com/office/drawing/2014/main" id="{C4ABAF16-F9EB-4391-B1D6-843F479EEEB1}"/>
                </a:ext>
              </a:extLst>
            </p:cNvPr>
            <p:cNvGrpSpPr/>
            <p:nvPr/>
          </p:nvGrpSpPr>
          <p:grpSpPr>
            <a:xfrm>
              <a:off x="6469029" y="3491377"/>
              <a:ext cx="643306" cy="644684"/>
              <a:chOff x="6243711" y="3454600"/>
              <a:chExt cx="691565" cy="693047"/>
            </a:xfrm>
          </p:grpSpPr>
          <p:sp>
            <p:nvSpPr>
              <p:cNvPr id="188" name="object 60">
                <a:extLst>
                  <a:ext uri="{FF2B5EF4-FFF2-40B4-BE49-F238E27FC236}">
                    <a16:creationId xmlns:a16="http://schemas.microsoft.com/office/drawing/2014/main" id="{356015DC-0546-4619-8361-385043AC77DA}"/>
                  </a:ext>
                </a:extLst>
              </p:cNvPr>
              <p:cNvSpPr/>
              <p:nvPr/>
            </p:nvSpPr>
            <p:spPr>
              <a:xfrm>
                <a:off x="6243711"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90" name="object 60">
                <a:extLst>
                  <a:ext uri="{FF2B5EF4-FFF2-40B4-BE49-F238E27FC236}">
                    <a16:creationId xmlns:a16="http://schemas.microsoft.com/office/drawing/2014/main" id="{C34B5D25-8771-467C-B72C-B8745B0DD3A2}"/>
                  </a:ext>
                </a:extLst>
              </p:cNvPr>
              <p:cNvSpPr/>
              <p:nvPr/>
            </p:nvSpPr>
            <p:spPr>
              <a:xfrm>
                <a:off x="6281301"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94" name="signal_3">
                <a:extLst>
                  <a:ext uri="{FF2B5EF4-FFF2-40B4-BE49-F238E27FC236}">
                    <a16:creationId xmlns:a16="http://schemas.microsoft.com/office/drawing/2014/main" id="{D5A9E453-59DD-46BD-B5A0-580FAD65F681}"/>
                  </a:ext>
                </a:extLst>
              </p:cNvPr>
              <p:cNvSpPr>
                <a:spLocks noChangeAspect="1" noEditPoints="1"/>
              </p:cNvSpPr>
              <p:nvPr/>
            </p:nvSpPr>
            <p:spPr bwMode="auto">
              <a:xfrm>
                <a:off x="6489685" y="3660190"/>
                <a:ext cx="205504" cy="281867"/>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B40E0867-9576-4AE7-BA29-85F59D7F0F65}"/>
                </a:ext>
              </a:extLst>
            </p:cNvPr>
            <p:cNvGrpSpPr/>
            <p:nvPr/>
          </p:nvGrpSpPr>
          <p:grpSpPr>
            <a:xfrm>
              <a:off x="5462624" y="3491377"/>
              <a:ext cx="643306" cy="644684"/>
              <a:chOff x="5246647" y="3454600"/>
              <a:chExt cx="691565" cy="693047"/>
            </a:xfrm>
          </p:grpSpPr>
          <p:sp>
            <p:nvSpPr>
              <p:cNvPr id="184" name="object 60">
                <a:extLst>
                  <a:ext uri="{FF2B5EF4-FFF2-40B4-BE49-F238E27FC236}">
                    <a16:creationId xmlns:a16="http://schemas.microsoft.com/office/drawing/2014/main" id="{CBFBB45C-D5B4-4EB6-B1B8-C14576A0E0C3}"/>
                  </a:ext>
                </a:extLst>
              </p:cNvPr>
              <p:cNvSpPr/>
              <p:nvPr/>
            </p:nvSpPr>
            <p:spPr>
              <a:xfrm>
                <a:off x="5246647" y="3454600"/>
                <a:ext cx="691565" cy="69304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22225">
                <a:solidFill>
                  <a:srgbClr val="D83B01"/>
                </a:solidFill>
                <a:prstDash val="sysDot"/>
              </a:ln>
            </p:spPr>
            <p:txBody>
              <a:bodyPr wrap="square" lIns="0" tIns="0" rIns="0" bIns="0" rtlCol="0"/>
              <a:lstStyle/>
              <a:p>
                <a:pPr defTabSz="572191"/>
                <a:endParaRPr sz="1126" kern="0">
                  <a:solidFill>
                    <a:prstClr val="black"/>
                  </a:solidFill>
                  <a:latin typeface="Calibri"/>
                </a:endParaRPr>
              </a:p>
            </p:txBody>
          </p:sp>
          <p:sp>
            <p:nvSpPr>
              <p:cNvPr id="185" name="object 60">
                <a:extLst>
                  <a:ext uri="{FF2B5EF4-FFF2-40B4-BE49-F238E27FC236}">
                    <a16:creationId xmlns:a16="http://schemas.microsoft.com/office/drawing/2014/main" id="{A7DB0C2B-1E36-434A-BD6C-C3D7547B8749}"/>
                  </a:ext>
                </a:extLst>
              </p:cNvPr>
              <p:cNvSpPr/>
              <p:nvPr/>
            </p:nvSpPr>
            <p:spPr>
              <a:xfrm>
                <a:off x="5284237" y="3489321"/>
                <a:ext cx="622272" cy="62360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defRPr/>
                </a:pPr>
                <a:endParaRPr sz="1126">
                  <a:solidFill>
                    <a:prstClr val="black"/>
                  </a:solidFill>
                  <a:latin typeface="Calibri"/>
                </a:endParaRPr>
              </a:p>
            </p:txBody>
          </p:sp>
          <p:sp>
            <p:nvSpPr>
              <p:cNvPr id="186" name="arrow_3">
                <a:extLst>
                  <a:ext uri="{FF2B5EF4-FFF2-40B4-BE49-F238E27FC236}">
                    <a16:creationId xmlns:a16="http://schemas.microsoft.com/office/drawing/2014/main" id="{06F24E5F-6218-47D8-A6C0-35DBAC13A703}"/>
                  </a:ext>
                </a:extLst>
              </p:cNvPr>
              <p:cNvSpPr>
                <a:spLocks noChangeAspect="1" noEditPoints="1"/>
              </p:cNvSpPr>
              <p:nvPr/>
            </p:nvSpPr>
            <p:spPr bwMode="auto">
              <a:xfrm>
                <a:off x="5514558" y="3661941"/>
                <a:ext cx="161631" cy="27836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5" name="TextBox 174">
              <a:extLst>
                <a:ext uri="{FF2B5EF4-FFF2-40B4-BE49-F238E27FC236}">
                  <a16:creationId xmlns:a16="http://schemas.microsoft.com/office/drawing/2014/main" id="{E8C86A4C-D0EC-42B4-AD16-EE67126F7327}"/>
                </a:ext>
              </a:extLst>
            </p:cNvPr>
            <p:cNvSpPr txBox="1"/>
            <p:nvPr/>
          </p:nvSpPr>
          <p:spPr>
            <a:xfrm>
              <a:off x="4042700" y="3038969"/>
              <a:ext cx="1248339"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Exploitation</a:t>
              </a:r>
            </a:p>
          </p:txBody>
        </p:sp>
        <p:sp>
          <p:nvSpPr>
            <p:cNvPr id="176" name="TextBox 175">
              <a:extLst>
                <a:ext uri="{FF2B5EF4-FFF2-40B4-BE49-F238E27FC236}">
                  <a16:creationId xmlns:a16="http://schemas.microsoft.com/office/drawing/2014/main" id="{0579325C-C9DC-446F-BF26-518D188AADC0}"/>
                </a:ext>
              </a:extLst>
            </p:cNvPr>
            <p:cNvSpPr txBox="1"/>
            <p:nvPr/>
          </p:nvSpPr>
          <p:spPr>
            <a:xfrm>
              <a:off x="5232119" y="3038969"/>
              <a:ext cx="1103632" cy="166199"/>
            </a:xfrm>
            <a:prstGeom prst="rect">
              <a:avLst/>
            </a:prstGeom>
            <a:noFill/>
          </p:spPr>
          <p:txBody>
            <a:bodyPr wrap="square" lIns="0" tIns="0" rIns="0" bIns="0" rtlCol="0" anchor="b">
              <a:spAutoFit/>
            </a:bodyPr>
            <a:lstStyle/>
            <a:p>
              <a:pPr algn="ctr" defTabSz="838319" fontAlgn="base">
                <a:lnSpc>
                  <a:spcPct val="90000"/>
                </a:lnSpc>
                <a:spcBef>
                  <a:spcPct val="0"/>
                </a:spcBef>
                <a:spcAft>
                  <a:spcPct val="0"/>
                </a:spcAft>
                <a:defRPr/>
              </a:pPr>
              <a:r>
                <a:rPr lang="en-US" sz="1200" b="1" kern="0">
                  <a:solidFill>
                    <a:srgbClr val="353535"/>
                  </a:solidFill>
                  <a:latin typeface="+mj-lt"/>
                  <a:cs typeface="Segoe UI" charset="0"/>
                </a:rPr>
                <a:t>Installation</a:t>
              </a:r>
            </a:p>
          </p:txBody>
        </p:sp>
        <p:grpSp>
          <p:nvGrpSpPr>
            <p:cNvPr id="177" name="Group 176">
              <a:extLst>
                <a:ext uri="{FF2B5EF4-FFF2-40B4-BE49-F238E27FC236}">
                  <a16:creationId xmlns:a16="http://schemas.microsoft.com/office/drawing/2014/main" id="{4C5BF40F-2316-430E-AD9C-8925180AE06A}"/>
                </a:ext>
              </a:extLst>
            </p:cNvPr>
            <p:cNvGrpSpPr/>
            <p:nvPr/>
          </p:nvGrpSpPr>
          <p:grpSpPr>
            <a:xfrm>
              <a:off x="4394945" y="3476240"/>
              <a:ext cx="643306" cy="644684"/>
              <a:chOff x="4706668" y="3476240"/>
              <a:chExt cx="643306" cy="644684"/>
            </a:xfrm>
          </p:grpSpPr>
          <p:sp>
            <p:nvSpPr>
              <p:cNvPr id="179" name="object 60">
                <a:extLst>
                  <a:ext uri="{FF2B5EF4-FFF2-40B4-BE49-F238E27FC236}">
                    <a16:creationId xmlns:a16="http://schemas.microsoft.com/office/drawing/2014/main" id="{4093997B-ED20-46B8-B5ED-7F517BE77A21}"/>
                  </a:ext>
                </a:extLst>
              </p:cNvPr>
              <p:cNvSpPr/>
              <p:nvPr/>
            </p:nvSpPr>
            <p:spPr>
              <a:xfrm>
                <a:off x="4706668" y="3476240"/>
                <a:ext cx="643306" cy="64468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2"/>
              </a:solidFill>
              <a:ln w="22225">
                <a:solidFill>
                  <a:srgbClr val="D83B01"/>
                </a:solidFill>
                <a:prstDash val="sysDot"/>
              </a:ln>
            </p:spPr>
            <p:txBody>
              <a:bodyPr wrap="square" lIns="0" tIns="0" rIns="0" bIns="0" rtlCol="0"/>
              <a:lstStyle/>
              <a:p>
                <a:pPr defTabSz="572191">
                  <a:defRPr/>
                </a:pPr>
                <a:endParaRPr sz="1126" kern="0">
                  <a:solidFill>
                    <a:prstClr val="black"/>
                  </a:solidFill>
                  <a:latin typeface="Calibri"/>
                </a:endParaRPr>
              </a:p>
            </p:txBody>
          </p:sp>
          <p:sp>
            <p:nvSpPr>
              <p:cNvPr id="180" name="object 60">
                <a:extLst>
                  <a:ext uri="{FF2B5EF4-FFF2-40B4-BE49-F238E27FC236}">
                    <a16:creationId xmlns:a16="http://schemas.microsoft.com/office/drawing/2014/main" id="{FE074230-63AA-4E19-9F9D-C263FF967CC6}"/>
                  </a:ext>
                </a:extLst>
              </p:cNvPr>
              <p:cNvSpPr/>
              <p:nvPr/>
            </p:nvSpPr>
            <p:spPr>
              <a:xfrm>
                <a:off x="4741635" y="3508538"/>
                <a:ext cx="578848" cy="58008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83B01"/>
              </a:solidFill>
              <a:ln w="6350">
                <a:noFill/>
              </a:ln>
            </p:spPr>
            <p:txBody>
              <a:bodyPr wrap="square" lIns="0" tIns="0" rIns="0" bIns="0" rtlCol="0"/>
              <a:lstStyle/>
              <a:p>
                <a:pPr defTabSz="572191"/>
                <a:endParaRPr sz="1126">
                  <a:solidFill>
                    <a:prstClr val="black"/>
                  </a:solidFill>
                  <a:latin typeface="Calibri"/>
                </a:endParaRPr>
              </a:p>
            </p:txBody>
          </p:sp>
          <p:grpSp>
            <p:nvGrpSpPr>
              <p:cNvPr id="181" name="Group 180">
                <a:extLst>
                  <a:ext uri="{FF2B5EF4-FFF2-40B4-BE49-F238E27FC236}">
                    <a16:creationId xmlns:a16="http://schemas.microsoft.com/office/drawing/2014/main" id="{0258D86E-59B0-48A6-A80C-D4D71ECBF062}"/>
                  </a:ext>
                </a:extLst>
              </p:cNvPr>
              <p:cNvGrpSpPr/>
              <p:nvPr/>
            </p:nvGrpSpPr>
            <p:grpSpPr>
              <a:xfrm>
                <a:off x="4835792" y="3686063"/>
                <a:ext cx="392905" cy="205075"/>
                <a:chOff x="4552680" y="3604894"/>
                <a:chExt cx="392905" cy="205075"/>
              </a:xfrm>
            </p:grpSpPr>
            <p:sp>
              <p:nvSpPr>
                <p:cNvPr id="182" name="Rectangle: Top Corners Rounded 181">
                  <a:extLst>
                    <a:ext uri="{FF2B5EF4-FFF2-40B4-BE49-F238E27FC236}">
                      <a16:creationId xmlns:a16="http://schemas.microsoft.com/office/drawing/2014/main" id="{EC5A2169-7988-4818-BE2A-1BB1B385424C}"/>
                    </a:ext>
                  </a:extLst>
                </p:cNvPr>
                <p:cNvSpPr/>
                <p:nvPr/>
              </p:nvSpPr>
              <p:spPr bwMode="auto">
                <a:xfrm>
                  <a:off x="4581805" y="3604894"/>
                  <a:ext cx="328618" cy="205075"/>
                </a:xfrm>
                <a:prstGeom prst="round2SameRect">
                  <a:avLst/>
                </a:prstGeom>
                <a:noFill/>
                <a:ln w="158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3" name="Straight Connector 182">
                  <a:extLst>
                    <a:ext uri="{FF2B5EF4-FFF2-40B4-BE49-F238E27FC236}">
                      <a16:creationId xmlns:a16="http://schemas.microsoft.com/office/drawing/2014/main" id="{E277C25E-7EC6-44B3-AEB1-94C53D8EDAF7}"/>
                    </a:ext>
                  </a:extLst>
                </p:cNvPr>
                <p:cNvCxnSpPr>
                  <a:cxnSpLocks/>
                </p:cNvCxnSpPr>
                <p:nvPr/>
              </p:nvCxnSpPr>
              <p:spPr>
                <a:xfrm flipH="1">
                  <a:off x="4552680" y="3809969"/>
                  <a:ext cx="392905" cy="0"/>
                </a:xfrm>
                <a:prstGeom prst="line">
                  <a:avLst/>
                </a:prstGeom>
                <a:ln w="1587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98" name="TextBox 97">
            <a:extLst>
              <a:ext uri="{FF2B5EF4-FFF2-40B4-BE49-F238E27FC236}">
                <a16:creationId xmlns:a16="http://schemas.microsoft.com/office/drawing/2014/main" id="{FFCB7059-FCE5-4F63-ABA1-057A266EB2FF}"/>
              </a:ext>
            </a:extLst>
          </p:cNvPr>
          <p:cNvSpPr txBox="1"/>
          <p:nvPr/>
        </p:nvSpPr>
        <p:spPr>
          <a:xfrm>
            <a:off x="584200" y="592347"/>
            <a:ext cx="3749040" cy="193899"/>
          </a:xfrm>
          <a:prstGeom prst="rect">
            <a:avLst/>
          </a:prstGeom>
          <a:noFill/>
        </p:spPr>
        <p:txBody>
          <a:bodyPr wrap="square" lIns="0" tIns="0" rIns="0" bIns="0" rtlCol="0" anchor="t">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1400">
                <a:gradFill>
                  <a:gsLst>
                    <a:gs pos="32487">
                      <a:schemeClr val="accent1"/>
                    </a:gs>
                    <a:gs pos="50000">
                      <a:schemeClr val="accent1"/>
                    </a:gs>
                  </a:gsLst>
                  <a:lin ang="5400000" scaled="1"/>
                </a:gradFill>
                <a:latin typeface="+mj-lt"/>
              </a:rPr>
              <a:t>Faster remediation</a:t>
            </a:r>
          </a:p>
        </p:txBody>
      </p:sp>
    </p:spTree>
    <p:extLst>
      <p:ext uri="{BB962C8B-B14F-4D97-AF65-F5344CB8AC3E}">
        <p14:creationId xmlns:p14="http://schemas.microsoft.com/office/powerpoint/2010/main" val="3803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50"/>
                                        <p:tgtEl>
                                          <p:spTgt spid="163"/>
                                        </p:tgtEl>
                                      </p:cBhvr>
                                    </p:animEffect>
                                  </p:childTnLst>
                                </p:cTn>
                              </p:par>
                              <p:par>
                                <p:cTn id="8" presetID="42" presetClass="path" presetSubtype="0" decel="100000" fill="hold" grpId="1" nodeType="withEffect">
                                  <p:stCondLst>
                                    <p:cond delay="0"/>
                                  </p:stCondLst>
                                  <p:childTnLst>
                                    <p:animMotion origin="layout" path="M 0 -4.07407E-6 L 0 -0.22523 " pathEditMode="relative" rAng="0" ptsTypes="AA">
                                      <p:cBhvr>
                                        <p:cTn id="9" dur="750" spd="-100000" fill="hold"/>
                                        <p:tgtEl>
                                          <p:spTgt spid="163"/>
                                        </p:tgtEl>
                                        <p:attrNameLst>
                                          <p:attrName>ppt_x</p:attrName>
                                          <p:attrName>ppt_y</p:attrName>
                                        </p:attrNameLst>
                                      </p:cBhvr>
                                      <p:rCtr x="0" y="-11250"/>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75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700"/>
                                        <p:tgtEl>
                                          <p:spTgt spid="142"/>
                                        </p:tgtEl>
                                      </p:cBhvr>
                                    </p:animEffect>
                                  </p:childTnLst>
                                </p:cTn>
                              </p:par>
                              <p:par>
                                <p:cTn id="16" presetID="35" presetClass="path" presetSubtype="0" decel="100000" fill="hold" nodeType="withEffect">
                                  <p:stCondLst>
                                    <p:cond delay="500"/>
                                  </p:stCondLst>
                                  <p:childTnLst>
                                    <p:animMotion origin="layout" path="M 3.75E-6 3.33333E-6 L -0.09532 3.33333E-6 " pathEditMode="relative" rAng="0" ptsTypes="AA">
                                      <p:cBhvr>
                                        <p:cTn id="17" dur="1000" spd="-100000" fill="hold"/>
                                        <p:tgtEl>
                                          <p:spTgt spid="142"/>
                                        </p:tgtEl>
                                        <p:attrNameLst>
                                          <p:attrName>ppt_x</p:attrName>
                                          <p:attrName>ppt_y</p:attrName>
                                        </p:attrNameLst>
                                      </p:cBhvr>
                                      <p:rCtr x="-4766" y="0"/>
                                    </p:animMotion>
                                  </p:childTnLst>
                                </p:cTn>
                              </p:par>
                              <p:par>
                                <p:cTn id="18" presetID="10" presetClass="entr" presetSubtype="0" fill="hold" nodeType="withEffect">
                                  <p:stCondLst>
                                    <p:cond delay="100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700"/>
                                        <p:tgtEl>
                                          <p:spTgt spid="169"/>
                                        </p:tgtEl>
                                      </p:cBhvr>
                                    </p:animEffect>
                                  </p:childTnLst>
                                </p:cTn>
                              </p:par>
                              <p:par>
                                <p:cTn id="21" presetID="35" presetClass="path" presetSubtype="0" decel="100000" fill="hold" nodeType="withEffect">
                                  <p:stCondLst>
                                    <p:cond delay="750"/>
                                  </p:stCondLst>
                                  <p:childTnLst>
                                    <p:animMotion origin="layout" path="M 1.875E-6 -1.11111E-6 L -0.09531 -1.11111E-6 " pathEditMode="relative" rAng="0" ptsTypes="AA">
                                      <p:cBhvr>
                                        <p:cTn id="22" dur="1000" spd="-100000" fill="hold"/>
                                        <p:tgtEl>
                                          <p:spTgt spid="169"/>
                                        </p:tgtEl>
                                        <p:attrNameLst>
                                          <p:attrName>ppt_x</p:attrName>
                                          <p:attrName>ppt_y</p:attrName>
                                        </p:attrNameLst>
                                      </p:cBhvr>
                                      <p:rCtr x="-4766" y="0"/>
                                    </p:animMotion>
                                  </p:childTnLst>
                                </p:cTn>
                              </p:par>
                              <p:par>
                                <p:cTn id="23" presetID="10" presetClass="entr" presetSubtype="0" fill="hold" nodeType="withEffect">
                                  <p:stCondLst>
                                    <p:cond delay="125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700"/>
                                        <p:tgtEl>
                                          <p:spTgt spid="95"/>
                                        </p:tgtEl>
                                      </p:cBhvr>
                                    </p:animEffect>
                                  </p:childTnLst>
                                </p:cTn>
                              </p:par>
                              <p:par>
                                <p:cTn id="26" presetID="35" presetClass="path" presetSubtype="0" decel="100000" fill="hold" nodeType="withEffect">
                                  <p:stCondLst>
                                    <p:cond delay="1000"/>
                                  </p:stCondLst>
                                  <p:childTnLst>
                                    <p:animMotion origin="layout" path="M -4.375E-6 -1.85185E-6 L -0.09531 -1.85185E-6 " pathEditMode="relative" rAng="0" ptsTypes="AA">
                                      <p:cBhvr>
                                        <p:cTn id="27" dur="1000" spd="-100000" fill="hold"/>
                                        <p:tgtEl>
                                          <p:spTgt spid="95"/>
                                        </p:tgtEl>
                                        <p:attrNameLst>
                                          <p:attrName>ppt_x</p:attrName>
                                          <p:attrName>ppt_y</p:attrName>
                                        </p:attrNameLst>
                                      </p:cBhvr>
                                      <p:rCtr x="-4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3" grpId="1"/>
    </p:bldLst>
  </p:timing>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7BC9B8-3D87-46A0-B576-0149FD928986}"/>
              </a:ext>
            </a:extLst>
          </p:cNvPr>
          <p:cNvGrpSpPr/>
          <p:nvPr/>
        </p:nvGrpSpPr>
        <p:grpSpPr>
          <a:xfrm>
            <a:off x="1788854" y="1674933"/>
            <a:ext cx="8614291" cy="5137109"/>
            <a:chOff x="753764" y="477078"/>
            <a:chExt cx="10928945" cy="6517446"/>
          </a:xfrm>
        </p:grpSpPr>
        <p:pic>
          <p:nvPicPr>
            <p:cNvPr id="4" name="Picture 3">
              <a:extLst>
                <a:ext uri="{FF2B5EF4-FFF2-40B4-BE49-F238E27FC236}">
                  <a16:creationId xmlns:a16="http://schemas.microsoft.com/office/drawing/2014/main" id="{7DCEA3AB-FD37-4DE1-AC49-395F398706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3764" y="477078"/>
              <a:ext cx="10928945" cy="6517446"/>
            </a:xfrm>
            <a:prstGeom prst="rect">
              <a:avLst/>
            </a:prstGeom>
            <a:ln>
              <a:noFill/>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C14088D9-B2FA-493A-B116-8DB79CCE579C}"/>
                </a:ext>
              </a:extLst>
            </p:cNvPr>
            <p:cNvSpPr/>
            <p:nvPr/>
          </p:nvSpPr>
          <p:spPr>
            <a:xfrm>
              <a:off x="4538870" y="4200939"/>
              <a:ext cx="6884504" cy="13914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15" name="Rectangle 14">
            <a:extLst>
              <a:ext uri="{FF2B5EF4-FFF2-40B4-BE49-F238E27FC236}">
                <a16:creationId xmlns:a16="http://schemas.microsoft.com/office/drawing/2014/main" id="{2F985DB8-6B57-4407-975F-3632376B758A}"/>
              </a:ext>
            </a:extLst>
          </p:cNvPr>
          <p:cNvSpPr/>
          <p:nvPr/>
        </p:nvSpPr>
        <p:spPr>
          <a:xfrm>
            <a:off x="7619610" y="2114176"/>
            <a:ext cx="1468060" cy="17934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 name="Title 5">
            <a:extLst>
              <a:ext uri="{FF2B5EF4-FFF2-40B4-BE49-F238E27FC236}">
                <a16:creationId xmlns:a16="http://schemas.microsoft.com/office/drawing/2014/main" id="{5CB8A59C-F4D9-48F7-9D55-57C8D708434F}"/>
              </a:ext>
            </a:extLst>
          </p:cNvPr>
          <p:cNvSpPr>
            <a:spLocks noGrp="1"/>
          </p:cNvSpPr>
          <p:nvPr>
            <p:ph type="title"/>
          </p:nvPr>
        </p:nvSpPr>
        <p:spPr/>
        <p:txBody>
          <a:bodyPr/>
          <a:lstStyle/>
          <a:p>
            <a:r>
              <a:rPr lang="en-US"/>
              <a:t>Email details at your fingertips</a:t>
            </a:r>
          </a:p>
        </p:txBody>
      </p:sp>
    </p:spTree>
    <p:extLst>
      <p:ext uri="{BB962C8B-B14F-4D97-AF65-F5344CB8AC3E}">
        <p14:creationId xmlns:p14="http://schemas.microsoft.com/office/powerpoint/2010/main" val="1943497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50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0" y="1639826"/>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Observations and challenges</a:t>
            </a:r>
          </a:p>
        </p:txBody>
      </p:sp>
      <p:sp>
        <p:nvSpPr>
          <p:cNvPr id="4" name="Text Placeholder 3"/>
          <p:cNvSpPr>
            <a:spLocks noGrp="1"/>
          </p:cNvSpPr>
          <p:nvPr>
            <p:ph type="body" sz="quarter" idx="4294967295"/>
          </p:nvPr>
        </p:nvSpPr>
        <p:spPr>
          <a:xfrm>
            <a:off x="9062967" y="3711340"/>
            <a:ext cx="2434489" cy="2105192"/>
          </a:xfrm>
        </p:spPr>
        <p:txBody>
          <a:bodyPr/>
          <a:lstStyle/>
          <a:p>
            <a:pPr marL="0" indent="0">
              <a:spcAft>
                <a:spcPts val="1200"/>
              </a:spcAft>
              <a:buNone/>
            </a:pPr>
            <a:r>
              <a:rPr lang="en-US" sz="2000" dirty="0">
                <a:latin typeface="Segoe UI Semibold" panose="020B0702040204020203" pitchFamily="34" charset="0"/>
                <a:cs typeface="Segoe UI Semibold" panose="020B0702040204020203" pitchFamily="34" charset="0"/>
              </a:rPr>
              <a:t>Humans </a:t>
            </a:r>
            <a:r>
              <a:rPr lang="en-US" sz="2000" u="sng" dirty="0">
                <a:latin typeface="Segoe UI Semibold" panose="020B0702040204020203" pitchFamily="34" charset="0"/>
                <a:cs typeface="Segoe UI Semibold" panose="020B0702040204020203" pitchFamily="34" charset="0"/>
              </a:rPr>
              <a:t>and</a:t>
            </a:r>
            <a:r>
              <a:rPr lang="en-US" sz="2000" dirty="0">
                <a:latin typeface="Segoe UI Semibold" panose="020B0702040204020203" pitchFamily="34" charset="0"/>
                <a:cs typeface="Segoe UI Semibold" panose="020B0702040204020203" pitchFamily="34" charset="0"/>
              </a:rPr>
              <a:t> </a:t>
            </a:r>
            <a:br>
              <a:rPr lang="en-US" sz="2000" dirty="0">
                <a:latin typeface="Segoe UI Semibold" panose="020B0702040204020203" pitchFamily="34" charset="0"/>
                <a:cs typeface="Segoe UI Semibold" panose="020B0702040204020203" pitchFamily="34" charset="0"/>
              </a:rPr>
            </a:br>
            <a:r>
              <a:rPr lang="en-US" sz="2000" dirty="0">
                <a:latin typeface="Segoe UI Semibold" panose="020B0702040204020203" pitchFamily="34" charset="0"/>
                <a:cs typeface="Segoe UI Semibold" panose="020B0702040204020203" pitchFamily="34" charset="0"/>
              </a:rPr>
              <a:t>Automation</a:t>
            </a:r>
          </a:p>
          <a:p>
            <a:pPr marL="0" indent="-228605">
              <a:spcAft>
                <a:spcPts val="1200"/>
              </a:spcAft>
              <a:buNone/>
            </a:pPr>
            <a:r>
              <a:rPr lang="en-US" sz="1200" dirty="0">
                <a:gradFill>
                  <a:gsLst>
                    <a:gs pos="1250">
                      <a:srgbClr val="1A1A1A"/>
                    </a:gs>
                    <a:gs pos="100000">
                      <a:srgbClr val="1A1A1A"/>
                    </a:gs>
                  </a:gsLst>
                  <a:lin ang="5400000" scaled="0"/>
                </a:gradFill>
                <a:latin typeface="+mn-lt"/>
                <a:cs typeface="+mn-cs"/>
              </a:rPr>
              <a:t>Need human expertise, adaptability, </a:t>
            </a:r>
            <a:br>
              <a:rPr lang="en-US" sz="1200" dirty="0">
                <a:gradFill>
                  <a:gsLst>
                    <a:gs pos="1250">
                      <a:srgbClr val="1A1A1A"/>
                    </a:gs>
                    <a:gs pos="100000">
                      <a:srgbClr val="1A1A1A"/>
                    </a:gs>
                  </a:gsLst>
                  <a:lin ang="5400000" scaled="0"/>
                </a:gradFill>
                <a:latin typeface="+mn-lt"/>
                <a:cs typeface="+mn-cs"/>
              </a:rPr>
            </a:br>
            <a:r>
              <a:rPr lang="en-US" sz="1200" dirty="0">
                <a:gradFill>
                  <a:gsLst>
                    <a:gs pos="1250">
                      <a:srgbClr val="1A1A1A"/>
                    </a:gs>
                    <a:gs pos="100000">
                      <a:srgbClr val="1A1A1A"/>
                    </a:gs>
                  </a:gsLst>
                  <a:lin ang="5400000" scaled="0"/>
                </a:gradFill>
                <a:latin typeface="+mn-lt"/>
                <a:cs typeface="+mn-cs"/>
              </a:rPr>
              <a:t>and creativity to combat human </a:t>
            </a:r>
            <a:br>
              <a:rPr lang="en-US" sz="1200" dirty="0">
                <a:gradFill>
                  <a:gsLst>
                    <a:gs pos="1250">
                      <a:srgbClr val="1A1A1A"/>
                    </a:gs>
                    <a:gs pos="100000">
                      <a:srgbClr val="1A1A1A"/>
                    </a:gs>
                  </a:gsLst>
                  <a:lin ang="5400000" scaled="0"/>
                </a:gradFill>
                <a:latin typeface="+mn-lt"/>
                <a:cs typeface="+mn-cs"/>
              </a:rPr>
            </a:br>
            <a:r>
              <a:rPr lang="en-US" sz="1200" dirty="0">
                <a:gradFill>
                  <a:gsLst>
                    <a:gs pos="1250">
                      <a:srgbClr val="1A1A1A"/>
                    </a:gs>
                    <a:gs pos="100000">
                      <a:srgbClr val="1A1A1A"/>
                    </a:gs>
                  </a:gsLst>
                  <a:lin ang="5400000" scaled="0"/>
                </a:gradFill>
                <a:latin typeface="+mn-lt"/>
                <a:cs typeface="+mn-cs"/>
              </a:rPr>
              <a:t>threat actors</a:t>
            </a:r>
          </a:p>
          <a:p>
            <a:pPr marL="0" indent="-228605">
              <a:spcAft>
                <a:spcPts val="1200"/>
              </a:spcAft>
              <a:buNone/>
            </a:pPr>
            <a:r>
              <a:rPr lang="en-US" sz="1200" dirty="0">
                <a:gradFill>
                  <a:gsLst>
                    <a:gs pos="1250">
                      <a:srgbClr val="1A1A1A"/>
                    </a:gs>
                    <a:gs pos="100000">
                      <a:srgbClr val="1A1A1A"/>
                    </a:gs>
                  </a:gsLst>
                  <a:lin ang="5400000" scaled="0"/>
                </a:gradFill>
                <a:latin typeface="+mn-lt"/>
                <a:cs typeface="+mn-cs"/>
              </a:rPr>
              <a:t>Automation can reduce toil and repetitive tasks, enabling people to make their best contributions</a:t>
            </a:r>
          </a:p>
        </p:txBody>
      </p:sp>
      <p:sp>
        <p:nvSpPr>
          <p:cNvPr id="2" name="Rectangle 1">
            <a:extLst>
              <a:ext uri="{FF2B5EF4-FFF2-40B4-BE49-F238E27FC236}">
                <a16:creationId xmlns:a16="http://schemas.microsoft.com/office/drawing/2014/main" id="{54E1B665-4304-48F4-BE19-DC12E08F233E}"/>
              </a:ext>
            </a:extLst>
          </p:cNvPr>
          <p:cNvSpPr/>
          <p:nvPr/>
        </p:nvSpPr>
        <p:spPr>
          <a:xfrm>
            <a:off x="472069" y="3711340"/>
            <a:ext cx="2926080" cy="2505301"/>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Threats increasing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 volume and sophistication</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Attacker business models evolve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to maximize attacker return on investment (ROI)</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 automation and evasion techniques evolving along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multiple dimensions</a:t>
            </a:r>
          </a:p>
        </p:txBody>
      </p:sp>
      <p:sp>
        <p:nvSpPr>
          <p:cNvPr id="6" name="Rectangle 5">
            <a:extLst>
              <a:ext uri="{FF2B5EF4-FFF2-40B4-BE49-F238E27FC236}">
                <a16:creationId xmlns:a16="http://schemas.microsoft.com/office/drawing/2014/main" id="{006C21CE-2DC2-4CEB-9BDC-B3EE924853B3}"/>
              </a:ext>
            </a:extLst>
          </p:cNvPr>
          <p:cNvSpPr/>
          <p:nvPr/>
        </p:nvSpPr>
        <p:spPr>
          <a:xfrm>
            <a:off x="3171443" y="3711340"/>
            <a:ext cx="2926080" cy="2012859"/>
          </a:xfrm>
          <a:prstGeom prst="rect">
            <a:avLst/>
          </a:prstGeom>
        </p:spPr>
        <p:txBody>
          <a:bodyPr wrap="square">
            <a:spAutoFit/>
          </a:bodyPr>
          <a:lstStyle/>
          <a:p>
            <a:pPr lvl="0" defTabSz="932719">
              <a:spcBef>
                <a:spcPct val="20000"/>
              </a:spcBef>
              <a:spcAft>
                <a:spcPts val="1200"/>
              </a:spcAft>
              <a:buSzPct val="90000"/>
            </a:pP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Can’t Stop </a:t>
            </a:r>
            <a:b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All Attacks</a:t>
            </a:r>
          </a:p>
          <a:p>
            <a:pPr indent="-228605" defTabSz="932719">
              <a:spcBef>
                <a:spcPct val="20000"/>
              </a:spcBef>
              <a:spcAft>
                <a:spcPts val="1200"/>
              </a:spcAft>
              <a:buSzPct val="90000"/>
            </a:pPr>
            <a:r>
              <a:rPr lang="en-US" sz="1200" dirty="0">
                <a:gradFill>
                  <a:gsLst>
                    <a:gs pos="1250">
                      <a:srgbClr val="1A1A1A"/>
                    </a:gs>
                    <a:gs pos="100000">
                      <a:srgbClr val="1A1A1A"/>
                    </a:gs>
                  </a:gsLst>
                  <a:lin ang="5400000" scaled="0"/>
                </a:gradFill>
              </a:rPr>
              <a:t>Must balance investments </a:t>
            </a:r>
            <a:br>
              <a:rPr lang="en-US" sz="1200" dirty="0">
                <a:gradFill>
                  <a:gsLst>
                    <a:gs pos="1250">
                      <a:srgbClr val="1A1A1A"/>
                    </a:gs>
                    <a:gs pos="100000">
                      <a:srgbClr val="1A1A1A"/>
                    </a:gs>
                  </a:gsLst>
                  <a:lin ang="5400000" scaled="0"/>
                </a:gradFill>
              </a:rPr>
            </a:br>
            <a:r>
              <a:rPr lang="en-US" sz="1200" dirty="0">
                <a:gradFill>
                  <a:gsLst>
                    <a:gs pos="1250">
                      <a:srgbClr val="1A1A1A"/>
                    </a:gs>
                    <a:gs pos="100000">
                      <a:srgbClr val="1A1A1A"/>
                    </a:gs>
                  </a:gsLst>
                  <a:lin ang="5400000" scaled="0"/>
                </a:gradFill>
              </a:rPr>
              <a:t>across prevention, detection, </a:t>
            </a:r>
            <a:br>
              <a:rPr lang="en-US" sz="1200" dirty="0">
                <a:gradFill>
                  <a:gsLst>
                    <a:gs pos="1250">
                      <a:srgbClr val="1A1A1A"/>
                    </a:gs>
                    <a:gs pos="100000">
                      <a:srgbClr val="1A1A1A"/>
                    </a:gs>
                  </a:gsLst>
                  <a:lin ang="5400000" scaled="0"/>
                </a:gradFill>
              </a:rPr>
            </a:br>
            <a:r>
              <a:rPr lang="en-US" sz="1200" dirty="0">
                <a:gradFill>
                  <a:gsLst>
                    <a:gs pos="1250">
                      <a:srgbClr val="1A1A1A"/>
                    </a:gs>
                    <a:gs pos="100000">
                      <a:srgbClr val="1A1A1A"/>
                    </a:gs>
                  </a:gsLst>
                  <a:lin ang="5400000" scaled="0"/>
                </a:gradFill>
              </a:rPr>
              <a:t>and response</a:t>
            </a:r>
          </a:p>
          <a:p>
            <a:pPr indent="-228605" defTabSz="932719">
              <a:spcBef>
                <a:spcPct val="20000"/>
              </a:spcBef>
              <a:spcAft>
                <a:spcPts val="1200"/>
              </a:spcAft>
              <a:buSzPct val="90000"/>
            </a:pPr>
            <a:r>
              <a:rPr lang="en-US" sz="1200" dirty="0">
                <a:gradFill>
                  <a:gsLst>
                    <a:gs pos="1250">
                      <a:srgbClr val="1A1A1A"/>
                    </a:gs>
                    <a:gs pos="100000">
                      <a:srgbClr val="1A1A1A"/>
                    </a:gs>
                  </a:gsLst>
                  <a:lin ang="5400000" scaled="0"/>
                </a:gradFill>
              </a:rPr>
              <a:t>Prevention investments must </a:t>
            </a:r>
            <a:br>
              <a:rPr lang="en-US" sz="1200" dirty="0">
                <a:gradFill>
                  <a:gsLst>
                    <a:gs pos="1250">
                      <a:srgbClr val="1A1A1A"/>
                    </a:gs>
                    <a:gs pos="100000">
                      <a:srgbClr val="1A1A1A"/>
                    </a:gs>
                  </a:gsLst>
                  <a:lin ang="5400000" scaled="0"/>
                </a:gradFill>
              </a:rPr>
            </a:br>
            <a:r>
              <a:rPr lang="en-US" sz="1200" dirty="0">
                <a:gradFill>
                  <a:gsLst>
                    <a:gs pos="1250">
                      <a:srgbClr val="1A1A1A"/>
                    </a:gs>
                    <a:gs pos="100000">
                      <a:srgbClr val="1A1A1A"/>
                    </a:gs>
                  </a:gsLst>
                  <a:lin ang="5400000" scaled="0"/>
                </a:gradFill>
              </a:rPr>
              <a:t>be focused on real world attacks</a:t>
            </a:r>
          </a:p>
        </p:txBody>
      </p:sp>
      <p:sp>
        <p:nvSpPr>
          <p:cNvPr id="12" name="Rectangle 11">
            <a:extLst>
              <a:ext uri="{FF2B5EF4-FFF2-40B4-BE49-F238E27FC236}">
                <a16:creationId xmlns:a16="http://schemas.microsoft.com/office/drawing/2014/main" id="{68E246B7-6D46-4073-B092-F84DCB85F64C}"/>
              </a:ext>
            </a:extLst>
          </p:cNvPr>
          <p:cNvSpPr/>
          <p:nvPr/>
        </p:nvSpPr>
        <p:spPr>
          <a:xfrm>
            <a:off x="5792758" y="3711340"/>
            <a:ext cx="2926080" cy="2197525"/>
          </a:xfrm>
          <a:prstGeom prst="rect">
            <a:avLst/>
          </a:prstGeom>
        </p:spPr>
        <p:txBody>
          <a:bodyPr wrap="square" anchor="t">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Integration is required, </a:t>
            </a:r>
            <a:br>
              <a:rPr lang="en-US" sz="2000">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but complex and costly</a:t>
            </a:r>
          </a:p>
          <a:p>
            <a:pPr indent="-228600" defTabSz="932719">
              <a:spcBef>
                <a:spcPct val="20000"/>
              </a:spcBef>
              <a:spcAft>
                <a:spcPts val="1200"/>
              </a:spcAft>
              <a:buSzPct val="90000"/>
            </a:pPr>
            <a:r>
              <a:rPr lang="en-US" sz="1200">
                <a:gradFill>
                  <a:gsLst>
                    <a:gs pos="1250">
                      <a:srgbClr val="1A1A1A"/>
                    </a:gs>
                    <a:gs pos="100000">
                      <a:srgbClr val="1A1A1A"/>
                    </a:gs>
                  </a:gsLst>
                  <a:lin ang="5400000" scaled="0"/>
                </a:gradFill>
              </a:rPr>
              <a:t>Threat Detection requires context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from a diverse signal sources and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high volumes of data</a:t>
            </a:r>
            <a:endParaRPr lang="en-US" sz="1200">
              <a:gradFill>
                <a:gsLst>
                  <a:gs pos="1250">
                    <a:srgbClr val="1A1A1A"/>
                  </a:gs>
                  <a:gs pos="100000">
                    <a:srgbClr val="1A1A1A"/>
                  </a:gs>
                </a:gsLst>
                <a:lin ang="5400000" scaled="0"/>
              </a:gradFill>
              <a:cs typeface="Segoe UI"/>
            </a:endParaRPr>
          </a:p>
          <a:p>
            <a:pPr indent="-228600" defTabSz="932719">
              <a:spcBef>
                <a:spcPct val="20000"/>
              </a:spcBef>
              <a:spcAft>
                <a:spcPts val="1200"/>
              </a:spcAft>
              <a:buSzPct val="90000"/>
            </a:pPr>
            <a:r>
              <a:rPr lang="en-US" sz="1200">
                <a:gradFill>
                  <a:gsLst>
                    <a:gs pos="1250">
                      <a:srgbClr val="1A1A1A"/>
                    </a:gs>
                    <a:gs pos="100000">
                      <a:srgbClr val="1A1A1A"/>
                    </a:gs>
                  </a:gsLst>
                  <a:lin ang="5400000" scaled="0"/>
                </a:gradFill>
              </a:rPr>
              <a:t>Efficient operations requires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integration of tools and technology </a:t>
            </a:r>
            <a:br>
              <a:rPr lang="en-US" sz="1200">
                <a:gradFill>
                  <a:gsLst>
                    <a:gs pos="1250">
                      <a:srgbClr val="1A1A1A"/>
                    </a:gs>
                    <a:gs pos="100000">
                      <a:srgbClr val="1A1A1A"/>
                    </a:gs>
                  </a:gsLst>
                  <a:lin ang="5400000" scaled="0"/>
                </a:gradFill>
                <a:cs typeface="Segoe UI"/>
              </a:rPr>
            </a:br>
            <a:r>
              <a:rPr lang="en-US" sz="1200">
                <a:gradFill>
                  <a:gsLst>
                    <a:gs pos="1250">
                      <a:srgbClr val="1A1A1A"/>
                    </a:gs>
                    <a:gs pos="100000">
                      <a:srgbClr val="1A1A1A"/>
                    </a:gs>
                  </a:gsLst>
                  <a:lin ang="5400000" scaled="0"/>
                </a:gradFill>
              </a:rPr>
              <a:t>like machine learning</a:t>
            </a:r>
            <a:endParaRPr lang="en-US" sz="1200">
              <a:gradFill>
                <a:gsLst>
                  <a:gs pos="1250">
                    <a:srgbClr val="1A1A1A"/>
                  </a:gs>
                  <a:gs pos="100000">
                    <a:srgbClr val="1A1A1A"/>
                  </a:gs>
                </a:gsLst>
                <a:lin ang="5400000" scaled="0"/>
              </a:gradFill>
              <a:cs typeface="Segoe UI"/>
            </a:endParaRPr>
          </a:p>
        </p:txBody>
      </p:sp>
      <p:sp>
        <p:nvSpPr>
          <p:cNvPr id="26" name="Market_EAFC" title="Icon of a line graph with an arrow at the end pointing up">
            <a:extLst>
              <a:ext uri="{FF2B5EF4-FFF2-40B4-BE49-F238E27FC236}">
                <a16:creationId xmlns:a16="http://schemas.microsoft.com/office/drawing/2014/main" id="{49E9DE50-C634-4FC6-B304-EF17CE321D0B}"/>
              </a:ext>
            </a:extLst>
          </p:cNvPr>
          <p:cNvSpPr>
            <a:spLocks noChangeAspect="1" noEditPoints="1"/>
          </p:cNvSpPr>
          <p:nvPr/>
        </p:nvSpPr>
        <p:spPr bwMode="auto">
          <a:xfrm>
            <a:off x="588263" y="2241120"/>
            <a:ext cx="992939" cy="60214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Processing_E9F5" title="Icon of two interlocked gears">
            <a:extLst>
              <a:ext uri="{FF2B5EF4-FFF2-40B4-BE49-F238E27FC236}">
                <a16:creationId xmlns:a16="http://schemas.microsoft.com/office/drawing/2014/main" id="{3ECF0C92-C141-430D-A283-A625F271E17D}"/>
              </a:ext>
            </a:extLst>
          </p:cNvPr>
          <p:cNvSpPr>
            <a:spLocks noChangeAspect="1" noEditPoints="1"/>
          </p:cNvSpPr>
          <p:nvPr/>
        </p:nvSpPr>
        <p:spPr bwMode="auto">
          <a:xfrm>
            <a:off x="5965600" y="2185364"/>
            <a:ext cx="819417" cy="7136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Shield_EA18" title="Icon of a shield">
            <a:extLst>
              <a:ext uri="{FF2B5EF4-FFF2-40B4-BE49-F238E27FC236}">
                <a16:creationId xmlns:a16="http://schemas.microsoft.com/office/drawing/2014/main" id="{843EB5F3-22BB-47E5-84CE-220EE2C9A7C4}"/>
              </a:ext>
            </a:extLst>
          </p:cNvPr>
          <p:cNvSpPr>
            <a:spLocks noChangeAspect="1"/>
          </p:cNvSpPr>
          <p:nvPr/>
        </p:nvSpPr>
        <p:spPr bwMode="auto">
          <a:xfrm>
            <a:off x="3271804" y="2185364"/>
            <a:ext cx="670313" cy="7136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brain_3" title="Icon of a brain">
            <a:extLst>
              <a:ext uri="{FF2B5EF4-FFF2-40B4-BE49-F238E27FC236}">
                <a16:creationId xmlns:a16="http://schemas.microsoft.com/office/drawing/2014/main" id="{792FEED5-6D9D-46E5-B006-122E4D2179B1}"/>
              </a:ext>
            </a:extLst>
          </p:cNvPr>
          <p:cNvSpPr>
            <a:spLocks noChangeAspect="1" noEditPoints="1"/>
          </p:cNvSpPr>
          <p:nvPr/>
        </p:nvSpPr>
        <p:spPr bwMode="auto">
          <a:xfrm>
            <a:off x="9062966" y="2185364"/>
            <a:ext cx="663705" cy="71366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xEl>
                                              <p:pRg st="1" end="1"/>
                                            </p:txEl>
                                          </p:spTgt>
                                        </p:tgtEl>
                                        <p:attrNameLst>
                                          <p:attrName>style.visibility</p:attrName>
                                        </p:attrNameLst>
                                      </p:cBhvr>
                                      <p:to>
                                        <p:strVal val="visible"/>
                                      </p:to>
                                    </p:set>
                                    <p:animEffect transition="in" filter="fade">
                                      <p:cBhvr>
                                        <p:cTn id="50" dur="500"/>
                                        <p:tgtEl>
                                          <p:spTgt spid="12">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xEl>
                                              <p:pRg st="2" end="2"/>
                                            </p:txEl>
                                          </p:spTgt>
                                        </p:tgtEl>
                                        <p:attrNameLst>
                                          <p:attrName>style.visibility</p:attrName>
                                        </p:attrNameLst>
                                      </p:cBhvr>
                                      <p:to>
                                        <p:strVal val="visible"/>
                                      </p:to>
                                    </p:set>
                                    <p:animEffect transition="in" filter="fade">
                                      <p:cBhvr>
                                        <p:cTn id="53" dur="500"/>
                                        <p:tgtEl>
                                          <p:spTgt spid="12">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4">
                                            <p:txEl>
                                              <p:pRg st="0" end="0"/>
                                            </p:txEl>
                                          </p:spTgt>
                                        </p:tgtEl>
                                        <p:attrNameLst>
                                          <p:attrName>style.visibility</p:attrName>
                                        </p:attrNameLst>
                                      </p:cBhvr>
                                      <p:to>
                                        <p:strVal val="visible"/>
                                      </p:to>
                                    </p:set>
                                    <p:animEffect transition="in" filter="fade">
                                      <p:cBhvr>
                                        <p:cTn id="64" dur="500"/>
                                        <p:tgtEl>
                                          <p:spTgt spid="4">
                                            <p:txEl>
                                              <p:pRg st="0" end="0"/>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
                                            <p:txEl>
                                              <p:pRg st="1" end="1"/>
                                            </p:txEl>
                                          </p:spTgt>
                                        </p:tgtEl>
                                        <p:attrNameLst>
                                          <p:attrName>style.visibility</p:attrName>
                                        </p:attrNameLst>
                                      </p:cBhvr>
                                      <p:to>
                                        <p:strVal val="visible"/>
                                      </p:to>
                                    </p:set>
                                    <p:animEffect transition="in" filter="fade">
                                      <p:cBhvr>
                                        <p:cTn id="67" dur="500"/>
                                        <p:tgtEl>
                                          <p:spTgt spid="4">
                                            <p:txEl>
                                              <p:pRg st="1" end="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 end="2"/>
                                            </p:txEl>
                                          </p:spTgt>
                                        </p:tgtEl>
                                        <p:attrNameLst>
                                          <p:attrName>style.visibility</p:attrName>
                                        </p:attrNameLst>
                                      </p:cBhvr>
                                      <p:to>
                                        <p:strVal val="visible"/>
                                      </p:to>
                                    </p:set>
                                    <p:animEffect transition="in" filter="fade">
                                      <p:cBhvr>
                                        <p:cTn id="7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725E1F00-6822-441E-AA71-D283E04CFBAD}"/>
                  </a:ext>
                </a:extLst>
              </p:cNvPr>
              <p:cNvGraphicFramePr>
                <a:graphicFrameLocks noChangeAspect="1"/>
              </p:cNvGraphicFramePr>
              <p:nvPr>
                <p:extLst>
                  <p:ext uri="{D42A27DB-BD31-4B8C-83A1-F6EECF244321}">
                    <p14:modId xmlns:p14="http://schemas.microsoft.com/office/powerpoint/2010/main" val="3317148651"/>
                  </p:ext>
                </p:extLst>
              </p:nvPr>
            </p:nvGraphicFramePr>
            <p:xfrm>
              <a:off x="10386745" y="2195424"/>
              <a:ext cx="1594213" cy="896745"/>
            </p:xfrm>
            <a:graphic>
              <a:graphicData uri="http://schemas.microsoft.com/office/powerpoint/2016/slidezoom">
                <pslz:sldZm>
                  <pslz:sldZmObj sldId="591" cId="1372999256">
                    <pslz:zmPr id="{C73B4D2E-06DE-46B9-9520-67CA676F375D}" transitionDur="1000">
                      <p166:blipFill xmlns:p166="http://schemas.microsoft.com/office/powerpoint/2016/6/main">
                        <a:blip r:embed="rId5"/>
                        <a:stretch>
                          <a:fillRect/>
                        </a:stretch>
                      </p166:blipFill>
                      <p166:spPr xmlns:p166="http://schemas.microsoft.com/office/powerpoint/2016/6/main">
                        <a:xfrm>
                          <a:off x="0" y="0"/>
                          <a:ext cx="1594213" cy="896745"/>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p:pic>
            <p:nvPicPr>
              <p:cNvPr id="4" name="Slide Zoom 3">
                <a:hlinkClick r:id="rId6" action="ppaction://hlinksldjump"/>
                <a:extLst>
                  <a:ext uri="{FF2B5EF4-FFF2-40B4-BE49-F238E27FC236}">
                    <a16:creationId xmlns:a16="http://schemas.microsoft.com/office/drawing/2014/main" id="{725E1F00-6822-441E-AA71-D283E04CFBAD}"/>
                  </a:ext>
                </a:extLst>
              </p:cNvPr>
              <p:cNvPicPr>
                <a:picLocks noGrp="1" noRot="1" noChangeAspect="1" noMove="1" noResize="1" noEditPoints="1" noAdjustHandles="1" noChangeArrowheads="1" noChangeShapeType="1"/>
              </p:cNvPicPr>
              <p:nvPr/>
            </p:nvPicPr>
            <p:blipFill>
              <a:blip r:embed="rId5"/>
              <a:stretch>
                <a:fillRect/>
              </a:stretch>
            </p:blipFill>
            <p:spPr>
              <a:xfrm>
                <a:off x="10386745" y="2195424"/>
                <a:ext cx="1594213" cy="896745"/>
              </a:xfrm>
              <a:prstGeom prst="rect">
                <a:avLst/>
              </a:prstGeom>
              <a:ln w="3175">
                <a:noFill/>
              </a:ln>
              <a:effectLst>
                <a:outerShdw blurRad="63500" sx="102000" sy="102000" algn="ctr" rotWithShape="0">
                  <a:prstClr val="black">
                    <a:alpha val="4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7"/>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p:pic>
            <p:nvPicPr>
              <p:cNvPr id="11" name="Slide Zoom 10">
                <a:hlinkClick r:id="rId8"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7"/>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7D2FAE52-E06D-408F-A5D6-49E3AA54C892}"/>
                  </a:ext>
                </a:extLst>
              </p:cNvPr>
              <p:cNvGraphicFramePr>
                <a:graphicFrameLocks noChangeAspect="1"/>
              </p:cNvGraphicFramePr>
              <p:nvPr>
                <p:extLst>
                  <p:ext uri="{D42A27DB-BD31-4B8C-83A1-F6EECF244321}">
                    <p14:modId xmlns:p14="http://schemas.microsoft.com/office/powerpoint/2010/main" val="1545105508"/>
                  </p:ext>
                </p:extLst>
              </p:nvPr>
            </p:nvGraphicFramePr>
            <p:xfrm>
              <a:off x="8709785" y="2195628"/>
              <a:ext cx="1594213" cy="896745"/>
            </p:xfrm>
            <a:graphic>
              <a:graphicData uri="http://schemas.microsoft.com/office/powerpoint/2016/slidezoom">
                <pslz:sldZm>
                  <pslz:sldZmObj sldId="2790" cId="2480417488">
                    <pslz:zmPr id="{0427739E-8412-4EEA-9FD6-F166D3E52DCD}" returnToParent="0" transitionDur="1000">
                      <p166:blipFill xmlns:p166="http://schemas.microsoft.com/office/powerpoint/2016/6/main">
                        <a:blip r:embed="rId9"/>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srgbClr val="000000">
                              <a:alpha val="40000"/>
                            </a:srgbClr>
                          </a:outerShdw>
                        </a:effectLst>
                      </p166:spPr>
                    </pslz:zmPr>
                  </pslz:sldZmObj>
                </pslz:sldZm>
              </a:graphicData>
            </a:graphic>
          </p:graphicFrame>
        </mc:Choice>
        <mc:Fallback>
          <p:pic>
            <p:nvPicPr>
              <p:cNvPr id="12" name="Slide Zoom 11">
                <a:hlinkClick r:id="rId10" action="ppaction://hlinksldjump"/>
                <a:extLst>
                  <a:ext uri="{FF2B5EF4-FFF2-40B4-BE49-F238E27FC236}">
                    <a16:creationId xmlns:a16="http://schemas.microsoft.com/office/drawing/2014/main" id="{7D2FAE52-E06D-408F-A5D6-49E3AA54C892}"/>
                  </a:ext>
                </a:extLst>
              </p:cNvPr>
              <p:cNvPicPr>
                <a:picLocks noGrp="1" noRot="1" noChangeAspect="1" noMove="1" noResize="1" noEditPoints="1" noAdjustHandles="1" noChangeArrowheads="1" noChangeShapeType="1"/>
              </p:cNvPicPr>
              <p:nvPr/>
            </p:nvPicPr>
            <p:blipFill>
              <a:blip r:embed="rId9"/>
              <a:stretch>
                <a:fillRect/>
              </a:stretch>
            </p:blipFill>
            <p:spPr>
              <a:xfrm>
                <a:off x="8709785" y="2195628"/>
                <a:ext cx="1594213" cy="896745"/>
              </a:xfrm>
              <a:prstGeom prst="rect">
                <a:avLst/>
              </a:prstGeom>
              <a:ln w="3175">
                <a:solidFill>
                  <a:prstClr val="ltGray"/>
                </a:solidFill>
              </a:ln>
              <a:effectLst>
                <a:outerShdw blurRad="63500" sx="102000" sy="102000" algn="ctr" rotWithShape="0">
                  <a:srgbClr val="000000">
                    <a:alpha val="40000"/>
                  </a:srgb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250" fill="hold"/>
                                        <p:tgtEl>
                                          <p:spTgt spid="109"/>
                                        </p:tgtEl>
                                        <p:attrNameLst>
                                          <p:attrName>ppt_w</p:attrName>
                                        </p:attrNameLst>
                                      </p:cBhvr>
                                      <p:tavLst>
                                        <p:tav tm="0">
                                          <p:val>
                                            <p:fltVal val="0"/>
                                          </p:val>
                                        </p:tav>
                                        <p:tav tm="100000">
                                          <p:val>
                                            <p:strVal val="#ppt_w"/>
                                          </p:val>
                                        </p:tav>
                                      </p:tavLst>
                                    </p:anim>
                                    <p:anim calcmode="lin" valueType="num">
                                      <p:cBhvr>
                                        <p:cTn id="43" dur="250" fill="hold"/>
                                        <p:tgtEl>
                                          <p:spTgt spid="109"/>
                                        </p:tgtEl>
                                        <p:attrNameLst>
                                          <p:attrName>ppt_h</p:attrName>
                                        </p:attrNameLst>
                                      </p:cBhvr>
                                      <p:tavLst>
                                        <p:tav tm="0">
                                          <p:val>
                                            <p:fltVal val="0"/>
                                          </p:val>
                                        </p:tav>
                                        <p:tav tm="100000">
                                          <p:val>
                                            <p:strVal val="#ppt_h"/>
                                          </p:val>
                                        </p:tav>
                                      </p:tavLst>
                                    </p:anim>
                                    <p:animEffect transition="in" filter="fade">
                                      <p:cBhvr>
                                        <p:cTn id="44" dur="250"/>
                                        <p:tgtEl>
                                          <p:spTgt spid="109"/>
                                        </p:tgtEl>
                                      </p:cBhvr>
                                    </p:animEffect>
                                  </p:childTnLst>
                                </p:cTn>
                              </p:par>
                              <p:par>
                                <p:cTn id="45" presetID="53" presetClass="entr" presetSubtype="16" fill="hold" nodeType="withEffect">
                                  <p:stCondLst>
                                    <p:cond delay="1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par>
                                <p:cTn id="50" presetID="53" presetClass="entr" presetSubtype="16" fill="hold" nodeType="withEffect">
                                  <p:stCondLst>
                                    <p:cond delay="3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Effect transition="in" filter="fade">
                                      <p:cBhvr>
                                        <p:cTn id="54" dur="250"/>
                                        <p:tgtEl>
                                          <p:spTgt spid="18"/>
                                        </p:tgtEl>
                                      </p:cBhvr>
                                    </p:animEffect>
                                  </p:childTnLst>
                                </p:cTn>
                              </p:par>
                              <p:par>
                                <p:cTn id="55" presetID="53" presetClass="entr" presetSubtype="16" fill="hold" nodeType="withEffect">
                                  <p:stCondLst>
                                    <p:cond delay="4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250" fill="hold"/>
                                        <p:tgtEl>
                                          <p:spTgt spid="17"/>
                                        </p:tgtEl>
                                        <p:attrNameLst>
                                          <p:attrName>ppt_w</p:attrName>
                                        </p:attrNameLst>
                                      </p:cBhvr>
                                      <p:tavLst>
                                        <p:tav tm="0">
                                          <p:val>
                                            <p:fltVal val="0"/>
                                          </p:val>
                                        </p:tav>
                                        <p:tav tm="100000">
                                          <p:val>
                                            <p:strVal val="#ppt_w"/>
                                          </p:val>
                                        </p:tav>
                                      </p:tavLst>
                                    </p:anim>
                                    <p:anim calcmode="lin" valueType="num">
                                      <p:cBhvr>
                                        <p:cTn id="58" dur="250" fill="hold"/>
                                        <p:tgtEl>
                                          <p:spTgt spid="17"/>
                                        </p:tgtEl>
                                        <p:attrNameLst>
                                          <p:attrName>ppt_h</p:attrName>
                                        </p:attrNameLst>
                                      </p:cBhvr>
                                      <p:tavLst>
                                        <p:tav tm="0">
                                          <p:val>
                                            <p:fltVal val="0"/>
                                          </p:val>
                                        </p:tav>
                                        <p:tav tm="100000">
                                          <p:val>
                                            <p:strVal val="#ppt_h"/>
                                          </p:val>
                                        </p:tav>
                                      </p:tavLst>
                                    </p:anim>
                                    <p:animEffect transition="in" filter="fade">
                                      <p:cBhvr>
                                        <p:cTn id="59" dur="250"/>
                                        <p:tgtEl>
                                          <p:spTgt spid="17"/>
                                        </p:tgtEl>
                                      </p:cBhvr>
                                    </p:animEffect>
                                  </p:childTnLst>
                                </p:cTn>
                              </p:par>
                              <p:par>
                                <p:cTn id="60" presetID="53" presetClass="entr" presetSubtype="16" fill="hold" nodeType="withEffect">
                                  <p:stCondLst>
                                    <p:cond delay="6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50" fill="hold"/>
                                        <p:tgtEl>
                                          <p:spTgt spid="14"/>
                                        </p:tgtEl>
                                        <p:attrNameLst>
                                          <p:attrName>ppt_w</p:attrName>
                                        </p:attrNameLst>
                                      </p:cBhvr>
                                      <p:tavLst>
                                        <p:tav tm="0">
                                          <p:val>
                                            <p:fltVal val="0"/>
                                          </p:val>
                                        </p:tav>
                                        <p:tav tm="100000">
                                          <p:val>
                                            <p:strVal val="#ppt_w"/>
                                          </p:val>
                                        </p:tav>
                                      </p:tavLst>
                                    </p:anim>
                                    <p:anim calcmode="lin" valueType="num">
                                      <p:cBhvr>
                                        <p:cTn id="63" dur="250" fill="hold"/>
                                        <p:tgtEl>
                                          <p:spTgt spid="14"/>
                                        </p:tgtEl>
                                        <p:attrNameLst>
                                          <p:attrName>ppt_h</p:attrName>
                                        </p:attrNameLst>
                                      </p:cBhvr>
                                      <p:tavLst>
                                        <p:tav tm="0">
                                          <p:val>
                                            <p:fltVal val="0"/>
                                          </p:val>
                                        </p:tav>
                                        <p:tav tm="100000">
                                          <p:val>
                                            <p:strVal val="#ppt_h"/>
                                          </p:val>
                                        </p:tav>
                                      </p:tavLst>
                                    </p:anim>
                                    <p:animEffect transition="in" filter="fade">
                                      <p:cBhvr>
                                        <p:cTn id="64" dur="250"/>
                                        <p:tgtEl>
                                          <p:spTgt spid="14"/>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07"/>
                                        </p:tgtEl>
                                        <p:attrNameLst>
                                          <p:attrName>style.visibility</p:attrName>
                                        </p:attrNameLst>
                                      </p:cBhvr>
                                      <p:to>
                                        <p:strVal val="visible"/>
                                      </p:to>
                                    </p:set>
                                    <p:anim calcmode="lin" valueType="num">
                                      <p:cBhvr>
                                        <p:cTn id="67" dur="250" fill="hold"/>
                                        <p:tgtEl>
                                          <p:spTgt spid="107"/>
                                        </p:tgtEl>
                                        <p:attrNameLst>
                                          <p:attrName>ppt_w</p:attrName>
                                        </p:attrNameLst>
                                      </p:cBhvr>
                                      <p:tavLst>
                                        <p:tav tm="0">
                                          <p:val>
                                            <p:fltVal val="0"/>
                                          </p:val>
                                        </p:tav>
                                        <p:tav tm="100000">
                                          <p:val>
                                            <p:strVal val="#ppt_w"/>
                                          </p:val>
                                        </p:tav>
                                      </p:tavLst>
                                    </p:anim>
                                    <p:anim calcmode="lin" valueType="num">
                                      <p:cBhvr>
                                        <p:cTn id="68" dur="250" fill="hold"/>
                                        <p:tgtEl>
                                          <p:spTgt spid="107"/>
                                        </p:tgtEl>
                                        <p:attrNameLst>
                                          <p:attrName>ppt_h</p:attrName>
                                        </p:attrNameLst>
                                      </p:cBhvr>
                                      <p:tavLst>
                                        <p:tav tm="0">
                                          <p:val>
                                            <p:fltVal val="0"/>
                                          </p:val>
                                        </p:tav>
                                        <p:tav tm="100000">
                                          <p:val>
                                            <p:strVal val="#ppt_h"/>
                                          </p:val>
                                        </p:tav>
                                      </p:tavLst>
                                    </p:anim>
                                    <p:animEffect transition="in" filter="fade">
                                      <p:cBhvr>
                                        <p:cTn id="69" dur="250"/>
                                        <p:tgtEl>
                                          <p:spTgt spid="107"/>
                                        </p:tgtEl>
                                      </p:cBhvr>
                                    </p:animEffect>
                                  </p:childTnLst>
                                </p:cTn>
                              </p:par>
                              <p:par>
                                <p:cTn id="70" presetID="53" presetClass="entr" presetSubtype="16" fill="hold" nodeType="withEffect">
                                  <p:stCondLst>
                                    <p:cond delay="900"/>
                                  </p:stCondLst>
                                  <p:childTnLst>
                                    <p:set>
                                      <p:cBhvr>
                                        <p:cTn id="71" dur="1" fill="hold">
                                          <p:stCondLst>
                                            <p:cond delay="0"/>
                                          </p:stCondLst>
                                        </p:cTn>
                                        <p:tgtEl>
                                          <p:spTgt spid="187"/>
                                        </p:tgtEl>
                                        <p:attrNameLst>
                                          <p:attrName>style.visibility</p:attrName>
                                        </p:attrNameLst>
                                      </p:cBhvr>
                                      <p:to>
                                        <p:strVal val="visible"/>
                                      </p:to>
                                    </p:set>
                                    <p:anim calcmode="lin" valueType="num">
                                      <p:cBhvr>
                                        <p:cTn id="72" dur="250" fill="hold"/>
                                        <p:tgtEl>
                                          <p:spTgt spid="187"/>
                                        </p:tgtEl>
                                        <p:attrNameLst>
                                          <p:attrName>ppt_w</p:attrName>
                                        </p:attrNameLst>
                                      </p:cBhvr>
                                      <p:tavLst>
                                        <p:tav tm="0">
                                          <p:val>
                                            <p:fltVal val="0"/>
                                          </p:val>
                                        </p:tav>
                                        <p:tav tm="100000">
                                          <p:val>
                                            <p:strVal val="#ppt_w"/>
                                          </p:val>
                                        </p:tav>
                                      </p:tavLst>
                                    </p:anim>
                                    <p:anim calcmode="lin" valueType="num">
                                      <p:cBhvr>
                                        <p:cTn id="73" dur="250" fill="hold"/>
                                        <p:tgtEl>
                                          <p:spTgt spid="187"/>
                                        </p:tgtEl>
                                        <p:attrNameLst>
                                          <p:attrName>ppt_h</p:attrName>
                                        </p:attrNameLst>
                                      </p:cBhvr>
                                      <p:tavLst>
                                        <p:tav tm="0">
                                          <p:val>
                                            <p:fltVal val="0"/>
                                          </p:val>
                                        </p:tav>
                                        <p:tav tm="100000">
                                          <p:val>
                                            <p:strVal val="#ppt_h"/>
                                          </p:val>
                                        </p:tav>
                                      </p:tavLst>
                                    </p:anim>
                                    <p:animEffect transition="in" filter="fade">
                                      <p:cBhvr>
                                        <p:cTn id="74" dur="250"/>
                                        <p:tgtEl>
                                          <p:spTgt spid="187"/>
                                        </p:tgtEl>
                                      </p:cBhvr>
                                    </p:animEffect>
                                  </p:childTnLst>
                                </p:cTn>
                              </p:par>
                            </p:childTnLst>
                          </p:cTn>
                        </p:par>
                        <p:par>
                          <p:cTn id="75" fill="hold">
                            <p:stCondLst>
                              <p:cond delay="115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par>
                                <p:cTn id="114" presetID="10" presetClass="entr" presetSubtype="0" fill="hold" nodeType="withEffect">
                                  <p:stCondLst>
                                    <p:cond delay="25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4277787"/>
            <a:ext cx="12011035" cy="928881"/>
          </a:xfrm>
          <a:prstGeom prst="rect">
            <a:avLst/>
          </a:prstGeom>
          <a:solidFill>
            <a:schemeClr val="bg1">
              <a:lumMod val="85000"/>
            </a:schemeClr>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7589E9-4A7C-4B58-868B-C3AE4CBB189A}"/>
              </a:ext>
            </a:extLst>
          </p:cNvPr>
          <p:cNvCxnSpPr>
            <a:cxnSpLocks/>
          </p:cNvCxnSpPr>
          <p:nvPr/>
        </p:nvCxnSpPr>
        <p:spPr>
          <a:xfrm>
            <a:off x="8429252" y="1934782"/>
            <a:ext cx="0" cy="427672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56110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4378891"/>
            <a:ext cx="22922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SECURITY </a:t>
            </a:r>
            <a:b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chemeClr val="tx2"/>
                    </a:gs>
                    <a:gs pos="100000">
                      <a:schemeClr val="tx2"/>
                    </a:gs>
                  </a:gsLst>
                  <a:lin ang="5400000" scaled="0"/>
                </a:gradFill>
                <a:effectLst/>
                <a:uLnTx/>
                <a:uFillTx/>
                <a:latin typeface="Segoe UI"/>
                <a:ea typeface="+mn-ea"/>
                <a:cs typeface="+mn-cs"/>
              </a:rPr>
              <a:t>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2922134"/>
            <a:ext cx="21760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83000">
                      <a:schemeClr val="accent1"/>
                    </a:gs>
                    <a:gs pos="100000">
                      <a:schemeClr val="accent1"/>
                    </a:gs>
                  </a:gsLst>
                  <a:lin ang="5400000" scaled="1"/>
                </a:gradFill>
                <a:effectLst/>
                <a:uLnTx/>
                <a:uFillTx/>
                <a:latin typeface="Segoe UI"/>
                <a:ea typeface="+mn-ea"/>
                <a:cs typeface="+mn-cs"/>
              </a:rPr>
              <a:t>MICROSOFT SECURITY PHILOSOPHY</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345195"/>
            <a:ext cx="2550673" cy="7386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Attacks by hobbyists and enthusiasts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4469845"/>
            <a:ext cx="352230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Monetization of attacks</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4345195"/>
            <a:ext cx="3614071" cy="738664"/>
          </a:xfrm>
          <a:prstGeom prst="rect">
            <a:avLst/>
          </a:prstGeom>
          <a:noFill/>
        </p:spPr>
        <p:txBody>
          <a:bodyPr wrap="square" lIns="182880" tIns="146304" rIns="182880" bIns="146304" rtlCol="0">
            <a:spAutoFit/>
          </a:bodyPr>
          <a:lstStyle/>
          <a:p>
            <a:pPr marL="203200" marR="0" lvl="0" indent="-20320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 Attack industrialization </a:t>
            </a:r>
            <a:b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u="none" strike="noStrike" kern="1200" cap="none" spc="0" normalizeH="0" baseline="0" noProof="0">
                <a:ln>
                  <a:noFill/>
                </a:ln>
                <a:gradFill>
                  <a:gsLst>
                    <a:gs pos="2917">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and integration into warfare</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3143733"/>
            <a:ext cx="2550673"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Security Controls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3143733"/>
            <a:ext cx="3483865"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Platform Security</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3143733"/>
            <a:ext cx="359672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 Integrated security experience</a:t>
            </a:r>
          </a:p>
        </p:txBody>
      </p:sp>
      <p:grpSp>
        <p:nvGrpSpPr>
          <p:cNvPr id="22" name="Group 21">
            <a:extLst>
              <a:ext uri="{FF2B5EF4-FFF2-40B4-BE49-F238E27FC236}">
                <a16:creationId xmlns:a16="http://schemas.microsoft.com/office/drawing/2014/main" id="{4C756FB9-3832-44F9-BD1D-02E0B11ABD61}"/>
              </a:ext>
            </a:extLst>
          </p:cNvPr>
          <p:cNvGrpSpPr/>
          <p:nvPr/>
        </p:nvGrpSpPr>
        <p:grpSpPr>
          <a:xfrm>
            <a:off x="3745759" y="1439239"/>
            <a:ext cx="2181780" cy="4796807"/>
            <a:chOff x="3796856" y="1383205"/>
            <a:chExt cx="2181780" cy="4796807"/>
          </a:xfrm>
        </p:grpSpPr>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92005" y="1729904"/>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5" name="Speech Bubble: Rectangle 1024">
              <a:extLst>
                <a:ext uri="{FF2B5EF4-FFF2-40B4-BE49-F238E27FC236}">
                  <a16:creationId xmlns:a16="http://schemas.microsoft.com/office/drawing/2014/main" id="{B52AA163-09C0-46A8-99C9-733036145497}"/>
                </a:ext>
              </a:extLst>
            </p:cNvPr>
            <p:cNvSpPr/>
            <p:nvPr/>
          </p:nvSpPr>
          <p:spPr bwMode="black">
            <a:xfrm>
              <a:off x="3796856" y="1383205"/>
              <a:ext cx="2181780"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Trustworthy Computing Initiative (2002)</a:t>
              </a:r>
            </a:p>
          </p:txBody>
        </p:sp>
      </p:grpSp>
      <p:grpSp>
        <p:nvGrpSpPr>
          <p:cNvPr id="46" name="Group 45">
            <a:extLst>
              <a:ext uri="{FF2B5EF4-FFF2-40B4-BE49-F238E27FC236}">
                <a16:creationId xmlns:a16="http://schemas.microsoft.com/office/drawing/2014/main" id="{082C4C46-ABCF-424B-8A30-46E68398C159}"/>
              </a:ext>
            </a:extLst>
          </p:cNvPr>
          <p:cNvGrpSpPr/>
          <p:nvPr/>
        </p:nvGrpSpPr>
        <p:grpSpPr>
          <a:xfrm>
            <a:off x="7309997" y="1439239"/>
            <a:ext cx="2159147" cy="4796807"/>
            <a:chOff x="3781095" y="1383205"/>
            <a:chExt cx="2159147" cy="4796807"/>
          </a:xfrm>
        </p:grpSpPr>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4892005" y="1808038"/>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Speech Bubble: Rectangle 46">
              <a:hlinkClick r:id="rId4"/>
              <a:extLst>
                <a:ext uri="{FF2B5EF4-FFF2-40B4-BE49-F238E27FC236}">
                  <a16:creationId xmlns:a16="http://schemas.microsoft.com/office/drawing/2014/main" id="{49B6CB31-42E7-4185-B6B5-C9A63BE9A992}"/>
                </a:ext>
              </a:extLst>
            </p:cNvPr>
            <p:cNvSpPr/>
            <p:nvPr/>
          </p:nvSpPr>
          <p:spPr bwMode="black">
            <a:xfrm>
              <a:off x="3781095" y="1383205"/>
              <a:ext cx="2159147" cy="494568"/>
            </a:xfrm>
            <a:prstGeom prst="wedgeRectCallout">
              <a:avLst>
                <a:gd name="adj1" fmla="val 17402"/>
                <a:gd name="adj2" fmla="val -26122"/>
              </a:avLst>
            </a:prstGeom>
            <a:solidFill>
              <a:schemeClr val="accent1"/>
            </a:solidFill>
            <a:ln>
              <a:no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solidFill>
                    <a:srgbClr val="FFFFFF"/>
                  </a:solidFill>
                  <a:effectLst/>
                  <a:uLnTx/>
                  <a:uFillTx/>
                  <a:latin typeface="Segoe UI"/>
                  <a:ea typeface="+mn-ea"/>
                  <a:cs typeface="+mn-cs"/>
                </a:rPr>
                <a:t>Cybersecurity Initiative (2015)</a:t>
              </a: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25E1F00-6822-441E-AA71-D283E04CFBAD}"/>
                  </a:ext>
                </a:extLst>
              </p:cNvPr>
              <p:cNvGraphicFramePr>
                <a:graphicFrameLocks noChangeAspect="1"/>
              </p:cNvGraphicFramePr>
              <p:nvPr>
                <p:extLst>
                  <p:ext uri="{D42A27DB-BD31-4B8C-83A1-F6EECF244321}">
                    <p14:modId xmlns:p14="http://schemas.microsoft.com/office/powerpoint/2010/main" val="3317148651"/>
                  </p:ext>
                </p:extLst>
              </p:nvPr>
            </p:nvGraphicFramePr>
            <p:xfrm>
              <a:off x="10386745" y="2195424"/>
              <a:ext cx="1594213" cy="896745"/>
            </p:xfrm>
            <a:graphic>
              <a:graphicData uri="http://schemas.microsoft.com/office/powerpoint/2016/slidezoom">
                <pslz:sldZm>
                  <pslz:sldZmObj sldId="591" cId="1372999256">
                    <pslz:zmPr id="{C73B4D2E-06DE-46B9-9520-67CA676F375D}" transitionDur="1000">
                      <p166:blipFill xmlns:p166="http://schemas.microsoft.com/office/powerpoint/2016/6/main">
                        <a:blip r:embed="rId5"/>
                        <a:stretch>
                          <a:fillRect/>
                        </a:stretch>
                      </p166:blipFill>
                      <p166:spPr xmlns:p166="http://schemas.microsoft.com/office/powerpoint/2016/6/main">
                        <a:xfrm>
                          <a:off x="0" y="0"/>
                          <a:ext cx="1594213" cy="896745"/>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725E1F00-6822-441E-AA71-D283E04CFBAD}"/>
                  </a:ext>
                </a:extLst>
              </p:cNvPr>
              <p:cNvPicPr>
                <a:picLocks noGrp="1" noRot="1" noChangeAspect="1" noMove="1" noResize="1" noEditPoints="1" noAdjustHandles="1" noChangeArrowheads="1" noChangeShapeType="1"/>
              </p:cNvPicPr>
              <p:nvPr/>
            </p:nvPicPr>
            <p:blipFill>
              <a:blip r:embed="rId7"/>
              <a:stretch>
                <a:fillRect/>
              </a:stretch>
            </p:blipFill>
            <p:spPr>
              <a:xfrm>
                <a:off x="10386745" y="2195424"/>
                <a:ext cx="1594213" cy="896745"/>
              </a:xfrm>
              <a:prstGeom prst="rect">
                <a:avLst/>
              </a:prstGeom>
              <a:ln w="3175">
                <a:no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A0B67551-738C-45FE-A1C9-9A7F0173E28B}"/>
                  </a:ext>
                </a:extLst>
              </p:cNvPr>
              <p:cNvGraphicFramePr>
                <a:graphicFrameLocks noChangeAspect="1"/>
              </p:cNvGraphicFramePr>
              <p:nvPr>
                <p:extLst>
                  <p:ext uri="{D42A27DB-BD31-4B8C-83A1-F6EECF244321}">
                    <p14:modId xmlns:p14="http://schemas.microsoft.com/office/powerpoint/2010/main" val="3870142447"/>
                  </p:ext>
                </p:extLst>
              </p:nvPr>
            </p:nvGraphicFramePr>
            <p:xfrm>
              <a:off x="5740679" y="2183421"/>
              <a:ext cx="1615551" cy="908747"/>
            </p:xfrm>
            <a:graphic>
              <a:graphicData uri="http://schemas.microsoft.com/office/powerpoint/2016/slidezoom">
                <pslz:sldZm>
                  <pslz:sldZmObj sldId="589" cId="3306443679">
                    <pslz:zmPr id="{71F017EA-9365-40EA-96E6-E7B6CD460B45}" transitionDur="1000">
                      <p166:blipFill xmlns:p166="http://schemas.microsoft.com/office/powerpoint/2016/6/main">
                        <a:blip r:embed="rId8"/>
                        <a:stretch>
                          <a:fillRect/>
                        </a:stretch>
                      </p166:blipFill>
                      <p166:spPr xmlns:p166="http://schemas.microsoft.com/office/powerpoint/2016/6/main">
                        <a:xfrm>
                          <a:off x="0" y="0"/>
                          <a:ext cx="1615551" cy="908747"/>
                        </a:xfrm>
                        <a:prstGeom prst="rect">
                          <a:avLst/>
                        </a:prstGeom>
                        <a:ln w="3175">
                          <a:noFill/>
                        </a:ln>
                        <a:effectLst>
                          <a:outerShdw blurRad="63500" sx="102000" sy="102000" algn="ctr" rotWithShape="0">
                            <a:prstClr val="black">
                              <a:alpha val="40000"/>
                            </a:prstClr>
                          </a:outerShdw>
                        </a:effectLst>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A0B67551-738C-45FE-A1C9-9A7F0173E28B}"/>
                  </a:ext>
                </a:extLst>
              </p:cNvPr>
              <p:cNvPicPr>
                <a:picLocks noGrp="1" noRot="1" noChangeAspect="1" noMove="1" noResize="1" noEditPoints="1" noAdjustHandles="1" noChangeArrowheads="1" noChangeShapeType="1"/>
              </p:cNvPicPr>
              <p:nvPr/>
            </p:nvPicPr>
            <p:blipFill>
              <a:blip r:embed="rId10"/>
              <a:stretch>
                <a:fillRect/>
              </a:stretch>
            </p:blipFill>
            <p:spPr>
              <a:xfrm>
                <a:off x="5740679" y="2183421"/>
                <a:ext cx="1615551" cy="908747"/>
              </a:xfrm>
              <a:prstGeom prst="rect">
                <a:avLst/>
              </a:prstGeom>
              <a:ln w="3175">
                <a:noFill/>
              </a:ln>
              <a:effectLst>
                <a:outerShdw blurRad="63500" sx="102000" sy="102000" algn="ctr" rotWithShape="0">
                  <a:prstClr val="black">
                    <a:alpha val="40000"/>
                  </a:prstClr>
                </a:outerShdw>
              </a:effectLst>
            </p:spPr>
          </p:pic>
        </mc:Fallback>
      </mc:AlternateContent>
      <p:grpSp>
        <p:nvGrpSpPr>
          <p:cNvPr id="13" name="Group 12">
            <a:extLst>
              <a:ext uri="{FF2B5EF4-FFF2-40B4-BE49-F238E27FC236}">
                <a16:creationId xmlns:a16="http://schemas.microsoft.com/office/drawing/2014/main" id="{7AEC63F7-1657-49B0-B280-31C27D9F8F43}"/>
              </a:ext>
            </a:extLst>
          </p:cNvPr>
          <p:cNvGrpSpPr/>
          <p:nvPr/>
        </p:nvGrpSpPr>
        <p:grpSpPr>
          <a:xfrm>
            <a:off x="2863473" y="3711512"/>
            <a:ext cx="1829110" cy="457200"/>
            <a:chOff x="2863473" y="3725812"/>
            <a:chExt cx="1829110"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863473"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Virus and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Worm Epidemic</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6400810" y="3711512"/>
            <a:ext cx="1829110" cy="457200"/>
            <a:chOff x="6400810" y="3725812"/>
            <a:chExt cx="1829110"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6400810" y="3725812"/>
              <a:ext cx="1645920" cy="457200"/>
            </a:xfrm>
            <a:prstGeom prst="rect">
              <a:avLst/>
            </a:prstGeom>
            <a:solidFill>
              <a:schemeClr val="bg1"/>
            </a:solidFill>
            <a:ln w="28575">
              <a:solidFill>
                <a:srgbClr val="E81123"/>
              </a:solidFill>
            </a:ln>
            <a:extLst/>
          </p:spPr>
          <p:txBody>
            <a:bodyPr vert="horz" wrap="square" lIns="69953" tIns="34976" rIns="69953" bIns="34976"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Waves of </a:t>
              </a:r>
              <a:b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br>
              <a:r>
                <a:rPr kumimoji="0" lang="en-US" sz="1350" b="1" i="0" u="none" strike="noStrike" kern="0" cap="none" spc="0" normalizeH="0" baseline="0" noProof="0">
                  <a:ln>
                    <a:noFill/>
                  </a:ln>
                  <a:gradFill>
                    <a:gsLst>
                      <a:gs pos="2917">
                        <a:srgbClr val="E81123"/>
                      </a:gs>
                      <a:gs pos="100000">
                        <a:srgbClr val="E81123"/>
                      </a:gs>
                    </a:gsLst>
                    <a:lin ang="5400000" scaled="0"/>
                  </a:gradFill>
                  <a:effectLst/>
                  <a:uLnTx/>
                  <a:uFillTx/>
                  <a:latin typeface="Segoe UI"/>
                  <a:ea typeface="+mn-ea"/>
                  <a:cs typeface="+mn-cs"/>
                </a:rPr>
                <a:t>Targeted Attacks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E01B0FE2-395C-41C0-9A55-2372F93C8EF7}"/>
              </a:ext>
            </a:extLst>
          </p:cNvPr>
          <p:cNvGrpSpPr/>
          <p:nvPr/>
        </p:nvGrpSpPr>
        <p:grpSpPr>
          <a:xfrm>
            <a:off x="6400810" y="4931746"/>
            <a:ext cx="1829110" cy="490989"/>
            <a:chOff x="6400810" y="4868773"/>
            <a:chExt cx="1829110" cy="490989"/>
          </a:xfrm>
        </p:grpSpPr>
        <p:sp>
          <p:nvSpPr>
            <p:cNvPr id="62" name="Rectangle 61">
              <a:extLst>
                <a:ext uri="{FF2B5EF4-FFF2-40B4-BE49-F238E27FC236}">
                  <a16:creationId xmlns:a16="http://schemas.microsoft.com/office/drawing/2014/main" id="{5AD457A5-8D26-4795-89A0-DC2342F02F97}"/>
                </a:ext>
              </a:extLst>
            </p:cNvPr>
            <p:cNvSpPr/>
            <p:nvPr/>
          </p:nvSpPr>
          <p:spPr bwMode="black">
            <a:xfrm>
              <a:off x="6400810" y="4868773"/>
              <a:ext cx="1645921" cy="490989"/>
            </a:xfrm>
            <a:prstGeom prst="rect">
              <a:avLst/>
            </a:prstGeom>
            <a:solidFill>
              <a:schemeClr val="bg1"/>
            </a:solidFill>
            <a:ln w="28575">
              <a:solidFill>
                <a:schemeClr val="tx1"/>
              </a:solidFill>
            </a:ln>
            <a:extLst/>
          </p:spPr>
          <p:txBody>
            <a:bodyPr vert="horz" wrap="square" lIns="0" tIns="34976" rIns="0" bIns="34976" numCol="1" rtlCol="0" anchor="ctr" anchorCtr="0" compatLnSpc="1">
              <a:prstTxWarp prst="textNoShape">
                <a:avLst/>
              </a:prstTxWarp>
            </a:bodyPr>
            <a:lstStyle/>
            <a:p>
              <a:pPr algn="ctr"/>
              <a:r>
                <a:rPr lang="en-US" sz="1350" b="1" kern="0">
                  <a:gradFill>
                    <a:gsLst>
                      <a:gs pos="2917">
                        <a:schemeClr val="tx1"/>
                      </a:gs>
                      <a:gs pos="100000">
                        <a:schemeClr val="tx1"/>
                      </a:gs>
                    </a:gsLst>
                    <a:lin ang="5400000" scaled="0"/>
                  </a:gradFill>
                  <a:latin typeface="Segoe UI"/>
                </a:rPr>
                <a:t>Security Hesitation on Cloud</a:t>
              </a:r>
            </a:p>
          </p:txBody>
        </p:sp>
        <p:cxnSp>
          <p:nvCxnSpPr>
            <p:cNvPr id="106" name="Straight Connector 105">
              <a:extLst>
                <a:ext uri="{FF2B5EF4-FFF2-40B4-BE49-F238E27FC236}">
                  <a16:creationId xmlns:a16="http://schemas.microsoft.com/office/drawing/2014/main" id="{4BA2F177-356C-4A68-B759-92B2B52DB1D8}"/>
                </a:ext>
              </a:extLst>
            </p:cNvPr>
            <p:cNvCxnSpPr>
              <a:cxnSpLocks/>
            </p:cNvCxnSpPr>
            <p:nvPr/>
          </p:nvCxnSpPr>
          <p:spPr>
            <a:xfrm>
              <a:off x="8046730" y="5114267"/>
              <a:ext cx="183190" cy="0"/>
            </a:xfrm>
            <a:prstGeom prst="line">
              <a:avLst/>
            </a:prstGeom>
            <a:solidFill>
              <a:schemeClr val="accent6">
                <a:lumMod val="40000"/>
                <a:lumOff val="60000"/>
              </a:schemeClr>
            </a:solidFill>
            <a:ln w="38100">
              <a:solidFill>
                <a:schemeClr val="tx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49086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983470"/>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63091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71931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60205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65314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61798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4FD9C14-CD32-44BB-8532-AEAFD1FD4684}"/>
                  </a:ext>
                </a:extLst>
              </p:cNvPr>
              <p:cNvGraphicFramePr>
                <a:graphicFrameLocks noChangeAspect="1"/>
              </p:cNvGraphicFramePr>
              <p:nvPr>
                <p:extLst>
                  <p:ext uri="{D42A27DB-BD31-4B8C-83A1-F6EECF244321}">
                    <p14:modId xmlns:p14="http://schemas.microsoft.com/office/powerpoint/2010/main" val="4024651712"/>
                  </p:ext>
                </p:extLst>
              </p:nvPr>
            </p:nvGraphicFramePr>
            <p:xfrm>
              <a:off x="8705445" y="2183421"/>
              <a:ext cx="1594213" cy="896745"/>
            </p:xfrm>
            <a:graphic>
              <a:graphicData uri="http://schemas.microsoft.com/office/powerpoint/2016/slidezoom">
                <pslz:sldZm>
                  <pslz:sldZmObj sldId="837" cId="1223425729">
                    <pslz:zmPr id="{D48857FB-819B-48AD-B16E-CC49F09BB20F}" returnToParent="0" transitionDur="1000">
                      <p166:blipFill xmlns:p166="http://schemas.microsoft.com/office/powerpoint/2016/6/main">
                        <a:blip r:embed="rId11"/>
                        <a:stretch>
                          <a:fillRect/>
                        </a:stretch>
                      </p166:blipFill>
                      <p166:spPr xmlns:p166="http://schemas.microsoft.com/office/powerpoint/2016/6/main">
                        <a:xfrm>
                          <a:off x="0" y="0"/>
                          <a:ext cx="1594213" cy="896745"/>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B4FD9C14-CD32-44BB-8532-AEAFD1FD4684}"/>
                  </a:ext>
                </a:extLst>
              </p:cNvPr>
              <p:cNvPicPr>
                <a:picLocks noGrp="1" noRot="1" noChangeAspect="1" noMove="1" noResize="1" noEditPoints="1" noAdjustHandles="1" noChangeArrowheads="1" noChangeShapeType="1"/>
              </p:cNvPicPr>
              <p:nvPr/>
            </p:nvPicPr>
            <p:blipFill>
              <a:blip r:embed="rId13"/>
              <a:stretch>
                <a:fillRect/>
              </a:stretch>
            </p:blipFill>
            <p:spPr>
              <a:xfrm>
                <a:off x="8705445" y="2183421"/>
                <a:ext cx="1594213" cy="896745"/>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250" fill="hold"/>
                                        <p:tgtEl>
                                          <p:spTgt spid="109"/>
                                        </p:tgtEl>
                                        <p:attrNameLst>
                                          <p:attrName>ppt_w</p:attrName>
                                        </p:attrNameLst>
                                      </p:cBhvr>
                                      <p:tavLst>
                                        <p:tav tm="0">
                                          <p:val>
                                            <p:fltVal val="0"/>
                                          </p:val>
                                        </p:tav>
                                        <p:tav tm="100000">
                                          <p:val>
                                            <p:strVal val="#ppt_w"/>
                                          </p:val>
                                        </p:tav>
                                      </p:tavLst>
                                    </p:anim>
                                    <p:anim calcmode="lin" valueType="num">
                                      <p:cBhvr>
                                        <p:cTn id="35" dur="250" fill="hold"/>
                                        <p:tgtEl>
                                          <p:spTgt spid="109"/>
                                        </p:tgtEl>
                                        <p:attrNameLst>
                                          <p:attrName>ppt_h</p:attrName>
                                        </p:attrNameLst>
                                      </p:cBhvr>
                                      <p:tavLst>
                                        <p:tav tm="0">
                                          <p:val>
                                            <p:fltVal val="0"/>
                                          </p:val>
                                        </p:tav>
                                        <p:tav tm="100000">
                                          <p:val>
                                            <p:strVal val="#ppt_h"/>
                                          </p:val>
                                        </p:tav>
                                      </p:tavLst>
                                    </p:anim>
                                    <p:animEffect transition="in" filter="fade">
                                      <p:cBhvr>
                                        <p:cTn id="36" dur="250"/>
                                        <p:tgtEl>
                                          <p:spTgt spid="109"/>
                                        </p:tgtEl>
                                      </p:cBhvr>
                                    </p:animEffect>
                                  </p:childTnLst>
                                </p:cTn>
                              </p:par>
                              <p:par>
                                <p:cTn id="37" presetID="53" presetClass="entr" presetSubtype="16" fill="hold" nodeType="withEffect">
                                  <p:stCondLst>
                                    <p:cond delay="15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50" fill="hold"/>
                                        <p:tgtEl>
                                          <p:spTgt spid="20"/>
                                        </p:tgtEl>
                                        <p:attrNameLst>
                                          <p:attrName>ppt_w</p:attrName>
                                        </p:attrNameLst>
                                      </p:cBhvr>
                                      <p:tavLst>
                                        <p:tav tm="0">
                                          <p:val>
                                            <p:fltVal val="0"/>
                                          </p:val>
                                        </p:tav>
                                        <p:tav tm="100000">
                                          <p:val>
                                            <p:strVal val="#ppt_w"/>
                                          </p:val>
                                        </p:tav>
                                      </p:tavLst>
                                    </p:anim>
                                    <p:anim calcmode="lin" valueType="num">
                                      <p:cBhvr>
                                        <p:cTn id="40" dur="250" fill="hold"/>
                                        <p:tgtEl>
                                          <p:spTgt spid="20"/>
                                        </p:tgtEl>
                                        <p:attrNameLst>
                                          <p:attrName>ppt_h</p:attrName>
                                        </p:attrNameLst>
                                      </p:cBhvr>
                                      <p:tavLst>
                                        <p:tav tm="0">
                                          <p:val>
                                            <p:fltVal val="0"/>
                                          </p:val>
                                        </p:tav>
                                        <p:tav tm="100000">
                                          <p:val>
                                            <p:strVal val="#ppt_h"/>
                                          </p:val>
                                        </p:tav>
                                      </p:tavLst>
                                    </p:anim>
                                    <p:animEffect transition="in" filter="fade">
                                      <p:cBhvr>
                                        <p:cTn id="41" dur="250"/>
                                        <p:tgtEl>
                                          <p:spTgt spid="20"/>
                                        </p:tgtEl>
                                      </p:cBhvr>
                                    </p:animEffect>
                                  </p:childTnLst>
                                </p:cTn>
                              </p:par>
                              <p:par>
                                <p:cTn id="42" presetID="53" presetClass="entr" presetSubtype="16" fill="hold" nodeType="withEffect">
                                  <p:stCondLst>
                                    <p:cond delay="3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50" fill="hold"/>
                                        <p:tgtEl>
                                          <p:spTgt spid="18"/>
                                        </p:tgtEl>
                                        <p:attrNameLst>
                                          <p:attrName>ppt_w</p:attrName>
                                        </p:attrNameLst>
                                      </p:cBhvr>
                                      <p:tavLst>
                                        <p:tav tm="0">
                                          <p:val>
                                            <p:fltVal val="0"/>
                                          </p:val>
                                        </p:tav>
                                        <p:tav tm="100000">
                                          <p:val>
                                            <p:strVal val="#ppt_w"/>
                                          </p:val>
                                        </p:tav>
                                      </p:tavLst>
                                    </p:anim>
                                    <p:anim calcmode="lin" valueType="num">
                                      <p:cBhvr>
                                        <p:cTn id="45" dur="250" fill="hold"/>
                                        <p:tgtEl>
                                          <p:spTgt spid="18"/>
                                        </p:tgtEl>
                                        <p:attrNameLst>
                                          <p:attrName>ppt_h</p:attrName>
                                        </p:attrNameLst>
                                      </p:cBhvr>
                                      <p:tavLst>
                                        <p:tav tm="0">
                                          <p:val>
                                            <p:fltVal val="0"/>
                                          </p:val>
                                        </p:tav>
                                        <p:tav tm="100000">
                                          <p:val>
                                            <p:strVal val="#ppt_h"/>
                                          </p:val>
                                        </p:tav>
                                      </p:tavLst>
                                    </p:anim>
                                    <p:animEffect transition="in" filter="fade">
                                      <p:cBhvr>
                                        <p:cTn id="46" dur="250"/>
                                        <p:tgtEl>
                                          <p:spTgt spid="18"/>
                                        </p:tgtEl>
                                      </p:cBhvr>
                                    </p:animEffect>
                                  </p:childTnLst>
                                </p:cTn>
                              </p:par>
                              <p:par>
                                <p:cTn id="47" presetID="53" presetClass="entr" presetSubtype="16" fill="hold" nodeType="withEffect">
                                  <p:stCondLst>
                                    <p:cond delay="4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par>
                                <p:cTn id="52" presetID="53" presetClass="entr" presetSubtype="16"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250" fill="hold"/>
                                        <p:tgtEl>
                                          <p:spTgt spid="107"/>
                                        </p:tgtEl>
                                        <p:attrNameLst>
                                          <p:attrName>ppt_w</p:attrName>
                                        </p:attrNameLst>
                                      </p:cBhvr>
                                      <p:tavLst>
                                        <p:tav tm="0">
                                          <p:val>
                                            <p:fltVal val="0"/>
                                          </p:val>
                                        </p:tav>
                                        <p:tav tm="100000">
                                          <p:val>
                                            <p:strVal val="#ppt_w"/>
                                          </p:val>
                                        </p:tav>
                                      </p:tavLst>
                                    </p:anim>
                                    <p:anim calcmode="lin" valueType="num">
                                      <p:cBhvr>
                                        <p:cTn id="60" dur="250" fill="hold"/>
                                        <p:tgtEl>
                                          <p:spTgt spid="107"/>
                                        </p:tgtEl>
                                        <p:attrNameLst>
                                          <p:attrName>ppt_h</p:attrName>
                                        </p:attrNameLst>
                                      </p:cBhvr>
                                      <p:tavLst>
                                        <p:tav tm="0">
                                          <p:val>
                                            <p:fltVal val="0"/>
                                          </p:val>
                                        </p:tav>
                                        <p:tav tm="100000">
                                          <p:val>
                                            <p:strVal val="#ppt_h"/>
                                          </p:val>
                                        </p:tav>
                                      </p:tavLst>
                                    </p:anim>
                                    <p:animEffect transition="in" filter="fade">
                                      <p:cBhvr>
                                        <p:cTn id="61" dur="250"/>
                                        <p:tgtEl>
                                          <p:spTgt spid="107"/>
                                        </p:tgtEl>
                                      </p:cBhvr>
                                    </p:animEffect>
                                  </p:childTnLst>
                                </p:cTn>
                              </p:par>
                              <p:par>
                                <p:cTn id="62" presetID="53" presetClass="entr" presetSubtype="16" fill="hold" nodeType="withEffect">
                                  <p:stCondLst>
                                    <p:cond delay="900"/>
                                  </p:stCondLst>
                                  <p:childTnLst>
                                    <p:set>
                                      <p:cBhvr>
                                        <p:cTn id="63" dur="1" fill="hold">
                                          <p:stCondLst>
                                            <p:cond delay="0"/>
                                          </p:stCondLst>
                                        </p:cTn>
                                        <p:tgtEl>
                                          <p:spTgt spid="187"/>
                                        </p:tgtEl>
                                        <p:attrNameLst>
                                          <p:attrName>style.visibility</p:attrName>
                                        </p:attrNameLst>
                                      </p:cBhvr>
                                      <p:to>
                                        <p:strVal val="visible"/>
                                      </p:to>
                                    </p:set>
                                    <p:anim calcmode="lin" valueType="num">
                                      <p:cBhvr>
                                        <p:cTn id="64" dur="250" fill="hold"/>
                                        <p:tgtEl>
                                          <p:spTgt spid="187"/>
                                        </p:tgtEl>
                                        <p:attrNameLst>
                                          <p:attrName>ppt_w</p:attrName>
                                        </p:attrNameLst>
                                      </p:cBhvr>
                                      <p:tavLst>
                                        <p:tav tm="0">
                                          <p:val>
                                            <p:fltVal val="0"/>
                                          </p:val>
                                        </p:tav>
                                        <p:tav tm="100000">
                                          <p:val>
                                            <p:strVal val="#ppt_w"/>
                                          </p:val>
                                        </p:tav>
                                      </p:tavLst>
                                    </p:anim>
                                    <p:anim calcmode="lin" valueType="num">
                                      <p:cBhvr>
                                        <p:cTn id="65" dur="250" fill="hold"/>
                                        <p:tgtEl>
                                          <p:spTgt spid="187"/>
                                        </p:tgtEl>
                                        <p:attrNameLst>
                                          <p:attrName>ppt_h</p:attrName>
                                        </p:attrNameLst>
                                      </p:cBhvr>
                                      <p:tavLst>
                                        <p:tav tm="0">
                                          <p:val>
                                            <p:fltVal val="0"/>
                                          </p:val>
                                        </p:tav>
                                        <p:tav tm="100000">
                                          <p:val>
                                            <p:strVal val="#ppt_h"/>
                                          </p:val>
                                        </p:tav>
                                      </p:tavLst>
                                    </p:anim>
                                    <p:animEffect transition="in" filter="fade">
                                      <p:cBhvr>
                                        <p:cTn id="66" dur="250"/>
                                        <p:tgtEl>
                                          <p:spTgt spid="187"/>
                                        </p:tgtEl>
                                      </p:cBhvr>
                                    </p:animEffect>
                                  </p:childTnLst>
                                </p:cTn>
                              </p:par>
                            </p:childTnLst>
                          </p:cTn>
                        </p:par>
                        <p:par>
                          <p:cTn id="67" fill="hold">
                            <p:stCondLst>
                              <p:cond delay="11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nodeType="withEffect">
                                  <p:stCondLst>
                                    <p:cond delay="25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par>
                                <p:cTn id="114" presetID="10" presetClass="entr" presetSubtype="0" fill="hold" nodeType="withEffect">
                                  <p:stCondLst>
                                    <p:cond delay="250"/>
                                  </p:stCondLst>
                                  <p:childTnLst>
                                    <p:set>
                                      <p:cBhvr>
                                        <p:cTn id="115" dur="1" fill="hold">
                                          <p:stCondLst>
                                            <p:cond delay="0"/>
                                          </p:stCondLst>
                                        </p:cTn>
                                        <p:tgtEl>
                                          <p:spTgt spid="8"/>
                                        </p:tgtEl>
                                        <p:attrNameLst>
                                          <p:attrName>style.visibility</p:attrName>
                                        </p:attrNameLst>
                                      </p:cBhvr>
                                      <p:to>
                                        <p:strVal val="visible"/>
                                      </p:to>
                                    </p:set>
                                    <p:animEffect transition="in" filter="fade">
                                      <p:cBhvr>
                                        <p:cTn id="1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BD803207-5B39-470B-A7DB-8D5B9D89DF88}"/>
              </a:ext>
            </a:extLst>
          </p:cNvPr>
          <p:cNvGrpSpPr/>
          <p:nvPr/>
        </p:nvGrpSpPr>
        <p:grpSpPr>
          <a:xfrm>
            <a:off x="8127028" y="549172"/>
            <a:ext cx="3695871" cy="1878093"/>
            <a:chOff x="8127028" y="549172"/>
            <a:chExt cx="3695871" cy="1878093"/>
          </a:xfrm>
        </p:grpSpPr>
        <p:grpSp>
          <p:nvGrpSpPr>
            <p:cNvPr id="58" name="Group 57">
              <a:extLst>
                <a:ext uri="{FF2B5EF4-FFF2-40B4-BE49-F238E27FC236}">
                  <a16:creationId xmlns:a16="http://schemas.microsoft.com/office/drawing/2014/main" id="{FB9BA8F6-7977-430A-BA9A-F7F403DD9F6C}"/>
                </a:ext>
              </a:extLst>
            </p:cNvPr>
            <p:cNvGrpSpPr/>
            <p:nvPr/>
          </p:nvGrpSpPr>
          <p:grpSpPr>
            <a:xfrm>
              <a:off x="8127028" y="549172"/>
              <a:ext cx="3695871" cy="1878093"/>
              <a:chOff x="8127028" y="549172"/>
              <a:chExt cx="3695871" cy="1878093"/>
            </a:xfrm>
          </p:grpSpPr>
          <p:sp>
            <p:nvSpPr>
              <p:cNvPr id="356" name="Rectangle: Rounded Corners 355"/>
              <p:cNvSpPr/>
              <p:nvPr/>
            </p:nvSpPr>
            <p:spPr>
              <a:xfrm>
                <a:off x="8127028" y="733366"/>
                <a:ext cx="3247434" cy="1693899"/>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sp>
            <p:nvSpPr>
              <p:cNvPr id="456" name="Rectangle: Rounded Corners 455"/>
              <p:cNvSpPr/>
              <p:nvPr/>
            </p:nvSpPr>
            <p:spPr>
              <a:xfrm>
                <a:off x="8702065" y="549172"/>
                <a:ext cx="3120834"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MICROSOFT HUNTING TEAMS</a:t>
                </a:r>
              </a:p>
            </p:txBody>
          </p:sp>
        </p:grpSp>
        <p:sp>
          <p:nvSpPr>
            <p:cNvPr id="441" name="people_12" title="Icon of three people">
              <a:extLst>
                <a:ext uri="{FF2B5EF4-FFF2-40B4-BE49-F238E27FC236}">
                  <a16:creationId xmlns:a16="http://schemas.microsoft.com/office/drawing/2014/main" id="{8E38FEE1-60B4-47EB-B6F9-FFEA1A8EB654}"/>
                </a:ext>
              </a:extLst>
            </p:cNvPr>
            <p:cNvSpPr>
              <a:spLocks noChangeAspect="1" noEditPoints="1"/>
            </p:cNvSpPr>
            <p:nvPr/>
          </p:nvSpPr>
          <p:spPr bwMode="auto">
            <a:xfrm>
              <a:off x="9137756" y="11196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p:nvGrpSpPr>
        <p:grpSpPr>
          <a:xfrm>
            <a:off x="584716" y="1416969"/>
            <a:ext cx="3447917" cy="3480868"/>
            <a:chOff x="326299" y="1303161"/>
            <a:chExt cx="3447917" cy="3480868"/>
          </a:xfrm>
        </p:grpSpPr>
        <p:sp>
          <p:nvSpPr>
            <p:cNvPr id="533" name="Rectangle: Rounded Corners 532"/>
            <p:cNvSpPr/>
            <p:nvPr/>
          </p:nvSpPr>
          <p:spPr>
            <a:xfrm>
              <a:off x="326299" y="1484133"/>
              <a:ext cx="2725625" cy="3299896"/>
            </a:xfrm>
            <a:prstGeom prst="roundRect">
              <a:avLst>
                <a:gd name="adj" fmla="val 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chemeClr val="dk1"/>
                </a:solidFill>
                <a:effectLst/>
                <a:uLnTx/>
                <a:uFillTx/>
              </a:endParaRPr>
            </a:p>
          </p:txBody>
        </p:sp>
        <p:sp>
          <p:nvSpPr>
            <p:cNvPr id="527" name="Rectangle: Rounded Corners 526"/>
            <p:cNvSpPr/>
            <p:nvPr/>
          </p:nvSpPr>
          <p:spPr>
            <a:xfrm>
              <a:off x="1808861" y="1303161"/>
              <a:ext cx="1965355" cy="397878"/>
            </a:xfrm>
            <a:prstGeom prst="roundRect">
              <a:avLst>
                <a:gd name="adj" fmla="val 0"/>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defRPr/>
              </a:pPr>
              <a:r>
                <a:rPr lang="en-US" sz="1600" b="1" kern="0">
                  <a:gradFill>
                    <a:gsLst>
                      <a:gs pos="1250">
                        <a:schemeClr val="tx1"/>
                      </a:gs>
                      <a:gs pos="100000">
                        <a:schemeClr val="tx1"/>
                      </a:gs>
                    </a:gsLst>
                    <a:lin ang="5400000" scaled="0"/>
                  </a:gradFill>
                </a:rPr>
                <a:t>CAPABILITY LEVEL</a:t>
              </a:r>
            </a:p>
          </p:txBody>
        </p:sp>
      </p:grpSp>
      <p:sp>
        <p:nvSpPr>
          <p:cNvPr id="350" name="Explosion: 8 Points 349"/>
          <p:cNvSpPr/>
          <p:nvPr/>
        </p:nvSpPr>
        <p:spPr>
          <a:xfrm>
            <a:off x="9995955" y="12151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7" name="Explosion: 8 Points 456"/>
          <p:cNvSpPr/>
          <p:nvPr/>
        </p:nvSpPr>
        <p:spPr>
          <a:xfrm>
            <a:off x="10148355" y="13675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8" name="Explosion: 8 Points 457"/>
          <p:cNvSpPr/>
          <p:nvPr/>
        </p:nvSpPr>
        <p:spPr>
          <a:xfrm>
            <a:off x="10300755" y="15199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59" name="Explosion: 8 Points 458"/>
          <p:cNvSpPr/>
          <p:nvPr/>
        </p:nvSpPr>
        <p:spPr>
          <a:xfrm>
            <a:off x="10453155" y="1672394"/>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nvGrpSpPr>
          <p:cNvPr id="121" name="Group 120"/>
          <p:cNvGrpSpPr/>
          <p:nvPr/>
        </p:nvGrpSpPr>
        <p:grpSpPr>
          <a:xfrm>
            <a:off x="7831174" y="4264709"/>
            <a:ext cx="4060257" cy="2312813"/>
            <a:chOff x="7831174" y="4264709"/>
            <a:chExt cx="4060257" cy="2312813"/>
          </a:xfrm>
        </p:grpSpPr>
        <p:sp>
          <p:nvSpPr>
            <p:cNvPr id="129" name="Rectangle: Rounded Corners 128"/>
            <p:cNvSpPr/>
            <p:nvPr/>
          </p:nvSpPr>
          <p:spPr>
            <a:xfrm>
              <a:off x="7831174" y="4264709"/>
              <a:ext cx="3718228" cy="214763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64" name="Group 63"/>
            <p:cNvGrpSpPr/>
            <p:nvPr/>
          </p:nvGrpSpPr>
          <p:grpSpPr>
            <a:xfrm>
              <a:off x="7960340" y="4500070"/>
              <a:ext cx="1276599" cy="888411"/>
              <a:chOff x="4246264" y="3635180"/>
              <a:chExt cx="3029667" cy="2108406"/>
            </a:xfrm>
          </p:grpSpPr>
          <p:grpSp>
            <p:nvGrpSpPr>
              <p:cNvPr id="65" name="Group 64"/>
              <p:cNvGrpSpPr/>
              <p:nvPr/>
            </p:nvGrpSpPr>
            <p:grpSpPr>
              <a:xfrm>
                <a:off x="4246264" y="3635180"/>
                <a:ext cx="3029667" cy="2108406"/>
                <a:chOff x="1367129" y="4130361"/>
                <a:chExt cx="3029667" cy="2108406"/>
              </a:xfrm>
            </p:grpSpPr>
            <p:sp>
              <p:nvSpPr>
                <p:cNvPr id="113" name="Rectangle 112"/>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14" name="Picture 113"/>
                <p:cNvPicPr>
                  <a:picLocks noChangeAspect="1"/>
                </p:cNvPicPr>
                <p:nvPr/>
              </p:nvPicPr>
              <p:blipFill>
                <a:blip r:embed="rId3"/>
                <a:stretch>
                  <a:fillRect/>
                </a:stretch>
              </p:blipFill>
              <p:spPr>
                <a:xfrm>
                  <a:off x="2772050" y="4372036"/>
                  <a:ext cx="219824" cy="119200"/>
                </a:xfrm>
                <a:prstGeom prst="rect">
                  <a:avLst/>
                </a:prstGeom>
              </p:spPr>
            </p:pic>
            <p:pic>
              <p:nvPicPr>
                <p:cNvPr id="115" name="Picture 114"/>
                <p:cNvPicPr>
                  <a:picLocks noChangeAspect="1"/>
                </p:cNvPicPr>
                <p:nvPr/>
              </p:nvPicPr>
              <p:blipFill>
                <a:blip r:embed="rId4"/>
                <a:stretch>
                  <a:fillRect/>
                </a:stretch>
              </p:blipFill>
              <p:spPr>
                <a:xfrm>
                  <a:off x="2785526" y="4130361"/>
                  <a:ext cx="192873" cy="166387"/>
                </a:xfrm>
                <a:prstGeom prst="rect">
                  <a:avLst/>
                </a:prstGeom>
              </p:spPr>
            </p:pic>
            <p:cxnSp>
              <p:nvCxnSpPr>
                <p:cNvPr id="116" name="Straight Connector 115"/>
                <p:cNvCxnSpPr>
                  <a:stCxn id="115" idx="2"/>
                  <a:endCxn id="11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66" name="Elbow Connector 760"/>
              <p:cNvCxnSpPr>
                <a:stCxn id="114" idx="2"/>
                <a:endCxn id="71"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67" name="Group 66"/>
              <p:cNvGrpSpPr>
                <a:grpSpLocks noChangeAspect="1"/>
              </p:cNvGrpSpPr>
              <p:nvPr/>
            </p:nvGrpSpPr>
            <p:grpSpPr>
              <a:xfrm>
                <a:off x="4978009" y="5152530"/>
                <a:ext cx="408637" cy="314345"/>
                <a:chOff x="10788170" y="2647113"/>
                <a:chExt cx="815784" cy="604054"/>
              </a:xfrm>
            </p:grpSpPr>
            <p:pic>
              <p:nvPicPr>
                <p:cNvPr id="111" name="Picture 110"/>
                <p:cNvPicPr>
                  <a:picLocks noChangeAspect="1"/>
                </p:cNvPicPr>
                <p:nvPr/>
              </p:nvPicPr>
              <p:blipFill>
                <a:blip r:embed="rId5"/>
                <a:stretch>
                  <a:fillRect/>
                </a:stretch>
              </p:blipFill>
              <p:spPr>
                <a:xfrm>
                  <a:off x="10788170" y="2647113"/>
                  <a:ext cx="815784" cy="604054"/>
                </a:xfrm>
                <a:prstGeom prst="rect">
                  <a:avLst/>
                </a:prstGeom>
              </p:spPr>
            </p:pic>
            <p:pic>
              <p:nvPicPr>
                <p:cNvPr id="112" name="Picture 111"/>
                <p:cNvPicPr>
                  <a:picLocks noChangeAspect="1"/>
                </p:cNvPicPr>
                <p:nvPr/>
              </p:nvPicPr>
              <p:blipFill>
                <a:blip r:embed="rId6"/>
                <a:stretch>
                  <a:fillRect/>
                </a:stretch>
              </p:blipFill>
              <p:spPr>
                <a:xfrm>
                  <a:off x="11085436" y="2746695"/>
                  <a:ext cx="221253" cy="272686"/>
                </a:xfrm>
                <a:prstGeom prst="rect">
                  <a:avLst/>
                </a:prstGeom>
              </p:spPr>
            </p:pic>
          </p:grpSp>
          <p:grpSp>
            <p:nvGrpSpPr>
              <p:cNvPr id="68" name="Group 67"/>
              <p:cNvGrpSpPr/>
              <p:nvPr/>
            </p:nvGrpSpPr>
            <p:grpSpPr>
              <a:xfrm>
                <a:off x="6566045" y="5152530"/>
                <a:ext cx="537999" cy="401022"/>
                <a:chOff x="1395946" y="5604922"/>
                <a:chExt cx="604490" cy="450584"/>
              </a:xfrm>
            </p:grpSpPr>
            <p:grpSp>
              <p:nvGrpSpPr>
                <p:cNvPr id="102" name="Group 101"/>
                <p:cNvGrpSpPr/>
                <p:nvPr/>
              </p:nvGrpSpPr>
              <p:grpSpPr>
                <a:xfrm>
                  <a:off x="1395946" y="5604922"/>
                  <a:ext cx="469645" cy="337019"/>
                  <a:chOff x="1972668" y="5793151"/>
                  <a:chExt cx="1003518" cy="720129"/>
                </a:xfrm>
              </p:grpSpPr>
              <p:pic>
                <p:nvPicPr>
                  <p:cNvPr id="109" name="Picture 108"/>
                  <p:cNvPicPr>
                    <a:picLocks noChangeAspect="1"/>
                  </p:cNvPicPr>
                  <p:nvPr/>
                </p:nvPicPr>
                <p:blipFill>
                  <a:blip r:embed="rId7"/>
                  <a:stretch>
                    <a:fillRect/>
                  </a:stretch>
                </p:blipFill>
                <p:spPr>
                  <a:xfrm>
                    <a:off x="1972668" y="5793151"/>
                    <a:ext cx="1003518" cy="720129"/>
                  </a:xfrm>
                  <a:prstGeom prst="rect">
                    <a:avLst/>
                  </a:prstGeom>
                </p:spPr>
              </p:pic>
              <p:pic>
                <p:nvPicPr>
                  <p:cNvPr id="110" name="Picture 109"/>
                  <p:cNvPicPr>
                    <a:picLocks noChangeAspect="1"/>
                  </p:cNvPicPr>
                  <p:nvPr/>
                </p:nvPicPr>
                <p:blipFill>
                  <a:blip r:embed="rId8"/>
                  <a:stretch>
                    <a:fillRect/>
                  </a:stretch>
                </p:blipFill>
                <p:spPr>
                  <a:xfrm>
                    <a:off x="2333397" y="5962056"/>
                    <a:ext cx="281157" cy="276848"/>
                  </a:xfrm>
                  <a:prstGeom prst="rect">
                    <a:avLst/>
                  </a:prstGeom>
                </p:spPr>
              </p:pic>
            </p:grpSp>
            <p:grpSp>
              <p:nvGrpSpPr>
                <p:cNvPr id="103" name="Group 102"/>
                <p:cNvGrpSpPr/>
                <p:nvPr/>
              </p:nvGrpSpPr>
              <p:grpSpPr>
                <a:xfrm>
                  <a:off x="1463369" y="5661705"/>
                  <a:ext cx="469645" cy="337019"/>
                  <a:chOff x="1972668" y="5793151"/>
                  <a:chExt cx="1003518" cy="720129"/>
                </a:xfrm>
              </p:grpSpPr>
              <p:pic>
                <p:nvPicPr>
                  <p:cNvPr id="107" name="Picture 106"/>
                  <p:cNvPicPr>
                    <a:picLocks noChangeAspect="1"/>
                  </p:cNvPicPr>
                  <p:nvPr/>
                </p:nvPicPr>
                <p:blipFill>
                  <a:blip r:embed="rId7"/>
                  <a:stretch>
                    <a:fillRect/>
                  </a:stretch>
                </p:blipFill>
                <p:spPr>
                  <a:xfrm>
                    <a:off x="1972668" y="5793151"/>
                    <a:ext cx="1003518" cy="720129"/>
                  </a:xfrm>
                  <a:prstGeom prst="rect">
                    <a:avLst/>
                  </a:prstGeom>
                </p:spPr>
              </p:pic>
              <p:pic>
                <p:nvPicPr>
                  <p:cNvPr id="108" name="Picture 107"/>
                  <p:cNvPicPr>
                    <a:picLocks noChangeAspect="1"/>
                  </p:cNvPicPr>
                  <p:nvPr/>
                </p:nvPicPr>
                <p:blipFill>
                  <a:blip r:embed="rId8"/>
                  <a:stretch>
                    <a:fillRect/>
                  </a:stretch>
                </p:blipFill>
                <p:spPr>
                  <a:xfrm>
                    <a:off x="2333397" y="5962056"/>
                    <a:ext cx="281157" cy="276848"/>
                  </a:xfrm>
                  <a:prstGeom prst="rect">
                    <a:avLst/>
                  </a:prstGeom>
                </p:spPr>
              </p:pic>
            </p:grpSp>
            <p:grpSp>
              <p:nvGrpSpPr>
                <p:cNvPr id="104" name="Group 103"/>
                <p:cNvGrpSpPr/>
                <p:nvPr/>
              </p:nvGrpSpPr>
              <p:grpSpPr>
                <a:xfrm>
                  <a:off x="1530791" y="5718487"/>
                  <a:ext cx="469645" cy="337019"/>
                  <a:chOff x="1972668" y="5793151"/>
                  <a:chExt cx="1003518" cy="720129"/>
                </a:xfrm>
              </p:grpSpPr>
              <p:pic>
                <p:nvPicPr>
                  <p:cNvPr id="105" name="Picture 104"/>
                  <p:cNvPicPr>
                    <a:picLocks noChangeAspect="1"/>
                  </p:cNvPicPr>
                  <p:nvPr/>
                </p:nvPicPr>
                <p:blipFill>
                  <a:blip r:embed="rId7"/>
                  <a:stretch>
                    <a:fillRect/>
                  </a:stretch>
                </p:blipFill>
                <p:spPr>
                  <a:xfrm>
                    <a:off x="1972668" y="5793151"/>
                    <a:ext cx="1003518" cy="720129"/>
                  </a:xfrm>
                  <a:prstGeom prst="rect">
                    <a:avLst/>
                  </a:prstGeom>
                </p:spPr>
              </p:pic>
              <p:pic>
                <p:nvPicPr>
                  <p:cNvPr id="106" name="Picture 105"/>
                  <p:cNvPicPr>
                    <a:picLocks noChangeAspect="1"/>
                  </p:cNvPicPr>
                  <p:nvPr/>
                </p:nvPicPr>
                <p:blipFill>
                  <a:blip r:embed="rId8"/>
                  <a:stretch>
                    <a:fillRect/>
                  </a:stretch>
                </p:blipFill>
                <p:spPr>
                  <a:xfrm>
                    <a:off x="2333397" y="5962056"/>
                    <a:ext cx="281157" cy="276848"/>
                  </a:xfrm>
                  <a:prstGeom prst="rect">
                    <a:avLst/>
                  </a:prstGeom>
                </p:spPr>
              </p:pic>
            </p:grpSp>
          </p:grpSp>
          <p:grpSp>
            <p:nvGrpSpPr>
              <p:cNvPr id="69" name="Group 68"/>
              <p:cNvGrpSpPr/>
              <p:nvPr/>
            </p:nvGrpSpPr>
            <p:grpSpPr>
              <a:xfrm>
                <a:off x="5651848" y="5152530"/>
                <a:ext cx="476031" cy="348497"/>
                <a:chOff x="2436437" y="5804238"/>
                <a:chExt cx="534863" cy="391567"/>
              </a:xfrm>
            </p:grpSpPr>
            <p:grpSp>
              <p:nvGrpSpPr>
                <p:cNvPr id="88" name="Group 4"/>
                <p:cNvGrpSpPr>
                  <a:grpSpLocks noChangeAspect="1"/>
                </p:cNvGrpSpPr>
                <p:nvPr/>
              </p:nvGrpSpPr>
              <p:grpSpPr bwMode="auto">
                <a:xfrm>
                  <a:off x="2436437" y="5804238"/>
                  <a:ext cx="468313" cy="336550"/>
                  <a:chOff x="1758" y="3702"/>
                  <a:chExt cx="295" cy="212"/>
                </a:xfrm>
              </p:grpSpPr>
              <p:sp>
                <p:nvSpPr>
                  <p:cNvPr id="97"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9" name="Group 88"/>
                <p:cNvGrpSpPr/>
                <p:nvPr/>
              </p:nvGrpSpPr>
              <p:grpSpPr>
                <a:xfrm>
                  <a:off x="2502987" y="5859255"/>
                  <a:ext cx="468313" cy="336550"/>
                  <a:chOff x="2790825" y="5876925"/>
                  <a:chExt cx="468313" cy="336550"/>
                </a:xfrm>
              </p:grpSpPr>
              <p:grpSp>
                <p:nvGrpSpPr>
                  <p:cNvPr id="90" name="Group 4"/>
                  <p:cNvGrpSpPr>
                    <a:grpSpLocks noChangeAspect="1"/>
                  </p:cNvGrpSpPr>
                  <p:nvPr/>
                </p:nvGrpSpPr>
                <p:grpSpPr bwMode="auto">
                  <a:xfrm>
                    <a:off x="2790825" y="5876925"/>
                    <a:ext cx="468313" cy="336550"/>
                    <a:chOff x="1758" y="3702"/>
                    <a:chExt cx="295" cy="212"/>
                  </a:xfrm>
                </p:grpSpPr>
                <p:sp>
                  <p:nvSpPr>
                    <p:cNvPr id="92"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91" name="Picture 90"/>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70" name="Group 69"/>
              <p:cNvGrpSpPr/>
              <p:nvPr/>
            </p:nvGrpSpPr>
            <p:grpSpPr>
              <a:xfrm>
                <a:off x="4475442" y="5152530"/>
                <a:ext cx="343943" cy="341220"/>
                <a:chOff x="1200954" y="5961729"/>
                <a:chExt cx="343943" cy="341220"/>
              </a:xfrm>
            </p:grpSpPr>
            <p:sp>
              <p:nvSpPr>
                <p:cNvPr id="85" name="Rectangle 84"/>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71" name="Picture 70"/>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72" name="Picture 71"/>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73" name="Group 72"/>
              <p:cNvGrpSpPr/>
              <p:nvPr/>
            </p:nvGrpSpPr>
            <p:grpSpPr>
              <a:xfrm>
                <a:off x="4396007" y="4060934"/>
                <a:ext cx="1201668" cy="556042"/>
                <a:chOff x="10004567" y="4052190"/>
                <a:chExt cx="1276844" cy="590828"/>
              </a:xfrm>
            </p:grpSpPr>
            <p:pic>
              <p:nvPicPr>
                <p:cNvPr id="83" name="Picture 82"/>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84" name="Picture 83"/>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74" name="Elbow Connector 760"/>
              <p:cNvCxnSpPr>
                <a:stCxn id="114" idx="3"/>
                <a:endCxn id="72"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5" name="Elbow Connector 760"/>
              <p:cNvCxnSpPr>
                <a:stCxn id="78" idx="2"/>
                <a:endCxn id="109"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6" name="Elbow Connector 760"/>
              <p:cNvCxnSpPr>
                <a:stCxn id="114" idx="2"/>
                <a:endCxn id="83"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7" name="Elbow Connector 760"/>
              <p:cNvCxnSpPr>
                <a:stCxn id="114" idx="2"/>
                <a:endCxn id="84"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3"/>
              <a:stretch>
                <a:fillRect/>
              </a:stretch>
            </p:blipFill>
            <p:spPr>
              <a:xfrm>
                <a:off x="5659173" y="4634389"/>
                <a:ext cx="219824" cy="119200"/>
              </a:xfrm>
              <a:prstGeom prst="rect">
                <a:avLst/>
              </a:prstGeom>
            </p:spPr>
          </p:pic>
          <p:cxnSp>
            <p:nvCxnSpPr>
              <p:cNvPr id="79" name="Elbow Connector 760"/>
              <p:cNvCxnSpPr>
                <a:stCxn id="85" idx="0"/>
                <a:endCxn id="78"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0" name="Elbow Connector 760"/>
              <p:cNvCxnSpPr>
                <a:stCxn id="111" idx="0"/>
                <a:endCxn id="78"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1" name="Elbow Connector 760"/>
              <p:cNvCxnSpPr>
                <a:endCxn id="78"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stretch>
                <a:fillRect/>
              </a:stretch>
            </p:blipFill>
            <p:spPr>
              <a:xfrm>
                <a:off x="5671702" y="4944545"/>
                <a:ext cx="219824" cy="119200"/>
              </a:xfrm>
              <a:prstGeom prst="rect">
                <a:avLst/>
              </a:prstGeom>
            </p:spPr>
          </p:pic>
        </p:grpSp>
        <p:grpSp>
          <p:nvGrpSpPr>
            <p:cNvPr id="132" name="Group 131"/>
            <p:cNvGrpSpPr/>
            <p:nvPr/>
          </p:nvGrpSpPr>
          <p:grpSpPr>
            <a:xfrm>
              <a:off x="8112740" y="4652470"/>
              <a:ext cx="1276599" cy="888411"/>
              <a:chOff x="4246264" y="3635180"/>
              <a:chExt cx="3029667" cy="2108406"/>
            </a:xfrm>
          </p:grpSpPr>
          <p:grpSp>
            <p:nvGrpSpPr>
              <p:cNvPr id="133" name="Group 132"/>
              <p:cNvGrpSpPr/>
              <p:nvPr/>
            </p:nvGrpSpPr>
            <p:grpSpPr>
              <a:xfrm>
                <a:off x="4246264" y="3635180"/>
                <a:ext cx="3029667" cy="2108406"/>
                <a:chOff x="1367129" y="4130361"/>
                <a:chExt cx="3029667" cy="2108406"/>
              </a:xfrm>
            </p:grpSpPr>
            <p:sp>
              <p:nvSpPr>
                <p:cNvPr id="181" name="Rectangle 180"/>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182" name="Picture 181"/>
                <p:cNvPicPr>
                  <a:picLocks noChangeAspect="1"/>
                </p:cNvPicPr>
                <p:nvPr/>
              </p:nvPicPr>
              <p:blipFill>
                <a:blip r:embed="rId3"/>
                <a:stretch>
                  <a:fillRect/>
                </a:stretch>
              </p:blipFill>
              <p:spPr>
                <a:xfrm>
                  <a:off x="2772050" y="4372036"/>
                  <a:ext cx="219824" cy="119200"/>
                </a:xfrm>
                <a:prstGeom prst="rect">
                  <a:avLst/>
                </a:prstGeom>
              </p:spPr>
            </p:pic>
            <p:pic>
              <p:nvPicPr>
                <p:cNvPr id="183" name="Picture 182"/>
                <p:cNvPicPr>
                  <a:picLocks noChangeAspect="1"/>
                </p:cNvPicPr>
                <p:nvPr/>
              </p:nvPicPr>
              <p:blipFill>
                <a:blip r:embed="rId4"/>
                <a:stretch>
                  <a:fillRect/>
                </a:stretch>
              </p:blipFill>
              <p:spPr>
                <a:xfrm>
                  <a:off x="2785526" y="4130361"/>
                  <a:ext cx="192873" cy="166387"/>
                </a:xfrm>
                <a:prstGeom prst="rect">
                  <a:avLst/>
                </a:prstGeom>
              </p:spPr>
            </p:pic>
            <p:cxnSp>
              <p:nvCxnSpPr>
                <p:cNvPr id="184" name="Straight Connector 183"/>
                <p:cNvCxnSpPr>
                  <a:stCxn id="183" idx="2"/>
                  <a:endCxn id="182"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34" name="Elbow Connector 760"/>
              <p:cNvCxnSpPr>
                <a:stCxn id="182" idx="2"/>
                <a:endCxn id="139"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5" name="Group 134"/>
              <p:cNvGrpSpPr>
                <a:grpSpLocks noChangeAspect="1"/>
              </p:cNvGrpSpPr>
              <p:nvPr/>
            </p:nvGrpSpPr>
            <p:grpSpPr>
              <a:xfrm>
                <a:off x="4978009" y="5152530"/>
                <a:ext cx="408637" cy="314345"/>
                <a:chOff x="10788170" y="2647113"/>
                <a:chExt cx="815784" cy="604054"/>
              </a:xfrm>
            </p:grpSpPr>
            <p:pic>
              <p:nvPicPr>
                <p:cNvPr id="179" name="Picture 178"/>
                <p:cNvPicPr>
                  <a:picLocks noChangeAspect="1"/>
                </p:cNvPicPr>
                <p:nvPr/>
              </p:nvPicPr>
              <p:blipFill>
                <a:blip r:embed="rId5"/>
                <a:stretch>
                  <a:fillRect/>
                </a:stretch>
              </p:blipFill>
              <p:spPr>
                <a:xfrm>
                  <a:off x="10788170" y="2647113"/>
                  <a:ext cx="815784" cy="604054"/>
                </a:xfrm>
                <a:prstGeom prst="rect">
                  <a:avLst/>
                </a:prstGeom>
              </p:spPr>
            </p:pic>
            <p:pic>
              <p:nvPicPr>
                <p:cNvPr id="180" name="Picture 179"/>
                <p:cNvPicPr>
                  <a:picLocks noChangeAspect="1"/>
                </p:cNvPicPr>
                <p:nvPr/>
              </p:nvPicPr>
              <p:blipFill>
                <a:blip r:embed="rId6"/>
                <a:stretch>
                  <a:fillRect/>
                </a:stretch>
              </p:blipFill>
              <p:spPr>
                <a:xfrm>
                  <a:off x="11085436" y="2746695"/>
                  <a:ext cx="221253" cy="272686"/>
                </a:xfrm>
                <a:prstGeom prst="rect">
                  <a:avLst/>
                </a:prstGeom>
              </p:spPr>
            </p:pic>
          </p:grpSp>
          <p:grpSp>
            <p:nvGrpSpPr>
              <p:cNvPr id="136" name="Group 135"/>
              <p:cNvGrpSpPr/>
              <p:nvPr/>
            </p:nvGrpSpPr>
            <p:grpSpPr>
              <a:xfrm>
                <a:off x="6566045" y="5152530"/>
                <a:ext cx="537999" cy="401022"/>
                <a:chOff x="1395946" y="5604922"/>
                <a:chExt cx="604490" cy="450584"/>
              </a:xfrm>
            </p:grpSpPr>
            <p:grpSp>
              <p:nvGrpSpPr>
                <p:cNvPr id="170" name="Group 169"/>
                <p:cNvGrpSpPr/>
                <p:nvPr/>
              </p:nvGrpSpPr>
              <p:grpSpPr>
                <a:xfrm>
                  <a:off x="1395946" y="5604922"/>
                  <a:ext cx="469645" cy="337019"/>
                  <a:chOff x="1972668" y="5793151"/>
                  <a:chExt cx="1003518" cy="720129"/>
                </a:xfrm>
              </p:grpSpPr>
              <p:pic>
                <p:nvPicPr>
                  <p:cNvPr id="177" name="Picture 176"/>
                  <p:cNvPicPr>
                    <a:picLocks noChangeAspect="1"/>
                  </p:cNvPicPr>
                  <p:nvPr/>
                </p:nvPicPr>
                <p:blipFill>
                  <a:blip r:embed="rId7"/>
                  <a:stretch>
                    <a:fillRect/>
                  </a:stretch>
                </p:blipFill>
                <p:spPr>
                  <a:xfrm>
                    <a:off x="1972668" y="5793151"/>
                    <a:ext cx="1003518" cy="720129"/>
                  </a:xfrm>
                  <a:prstGeom prst="rect">
                    <a:avLst/>
                  </a:prstGeom>
                </p:spPr>
              </p:pic>
              <p:pic>
                <p:nvPicPr>
                  <p:cNvPr id="178" name="Picture 177"/>
                  <p:cNvPicPr>
                    <a:picLocks noChangeAspect="1"/>
                  </p:cNvPicPr>
                  <p:nvPr/>
                </p:nvPicPr>
                <p:blipFill>
                  <a:blip r:embed="rId8"/>
                  <a:stretch>
                    <a:fillRect/>
                  </a:stretch>
                </p:blipFill>
                <p:spPr>
                  <a:xfrm>
                    <a:off x="2333397" y="5962056"/>
                    <a:ext cx="281157" cy="276848"/>
                  </a:xfrm>
                  <a:prstGeom prst="rect">
                    <a:avLst/>
                  </a:prstGeom>
                </p:spPr>
              </p:pic>
            </p:grpSp>
            <p:grpSp>
              <p:nvGrpSpPr>
                <p:cNvPr id="171" name="Group 170"/>
                <p:cNvGrpSpPr/>
                <p:nvPr/>
              </p:nvGrpSpPr>
              <p:grpSpPr>
                <a:xfrm>
                  <a:off x="1463369" y="5661705"/>
                  <a:ext cx="469645" cy="337019"/>
                  <a:chOff x="1972668" y="5793151"/>
                  <a:chExt cx="1003518" cy="720129"/>
                </a:xfrm>
              </p:grpSpPr>
              <p:pic>
                <p:nvPicPr>
                  <p:cNvPr id="175" name="Picture 174"/>
                  <p:cNvPicPr>
                    <a:picLocks noChangeAspect="1"/>
                  </p:cNvPicPr>
                  <p:nvPr/>
                </p:nvPicPr>
                <p:blipFill>
                  <a:blip r:embed="rId7"/>
                  <a:stretch>
                    <a:fillRect/>
                  </a:stretch>
                </p:blipFill>
                <p:spPr>
                  <a:xfrm>
                    <a:off x="1972668" y="5793151"/>
                    <a:ext cx="1003518" cy="720129"/>
                  </a:xfrm>
                  <a:prstGeom prst="rect">
                    <a:avLst/>
                  </a:prstGeom>
                </p:spPr>
              </p:pic>
              <p:pic>
                <p:nvPicPr>
                  <p:cNvPr id="176" name="Picture 175"/>
                  <p:cNvPicPr>
                    <a:picLocks noChangeAspect="1"/>
                  </p:cNvPicPr>
                  <p:nvPr/>
                </p:nvPicPr>
                <p:blipFill>
                  <a:blip r:embed="rId8"/>
                  <a:stretch>
                    <a:fillRect/>
                  </a:stretch>
                </p:blipFill>
                <p:spPr>
                  <a:xfrm>
                    <a:off x="2333397" y="5962056"/>
                    <a:ext cx="281157" cy="276848"/>
                  </a:xfrm>
                  <a:prstGeom prst="rect">
                    <a:avLst/>
                  </a:prstGeom>
                </p:spPr>
              </p:pic>
            </p:grpSp>
            <p:grpSp>
              <p:nvGrpSpPr>
                <p:cNvPr id="172" name="Group 171"/>
                <p:cNvGrpSpPr/>
                <p:nvPr/>
              </p:nvGrpSpPr>
              <p:grpSpPr>
                <a:xfrm>
                  <a:off x="1530791" y="5718487"/>
                  <a:ext cx="469645" cy="337019"/>
                  <a:chOff x="1972668" y="5793151"/>
                  <a:chExt cx="1003518" cy="720129"/>
                </a:xfrm>
              </p:grpSpPr>
              <p:pic>
                <p:nvPicPr>
                  <p:cNvPr id="173" name="Picture 172"/>
                  <p:cNvPicPr>
                    <a:picLocks noChangeAspect="1"/>
                  </p:cNvPicPr>
                  <p:nvPr/>
                </p:nvPicPr>
                <p:blipFill>
                  <a:blip r:embed="rId7"/>
                  <a:stretch>
                    <a:fillRect/>
                  </a:stretch>
                </p:blipFill>
                <p:spPr>
                  <a:xfrm>
                    <a:off x="1972668" y="5793151"/>
                    <a:ext cx="1003518" cy="720129"/>
                  </a:xfrm>
                  <a:prstGeom prst="rect">
                    <a:avLst/>
                  </a:prstGeom>
                </p:spPr>
              </p:pic>
              <p:pic>
                <p:nvPicPr>
                  <p:cNvPr id="174" name="Picture 173"/>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37" name="Group 136"/>
              <p:cNvGrpSpPr/>
              <p:nvPr/>
            </p:nvGrpSpPr>
            <p:grpSpPr>
              <a:xfrm>
                <a:off x="5651848" y="5152530"/>
                <a:ext cx="476031" cy="348497"/>
                <a:chOff x="2436437" y="5804238"/>
                <a:chExt cx="534863" cy="391567"/>
              </a:xfrm>
            </p:grpSpPr>
            <p:grpSp>
              <p:nvGrpSpPr>
                <p:cNvPr id="156" name="Group 4"/>
                <p:cNvGrpSpPr>
                  <a:grpSpLocks noChangeAspect="1"/>
                </p:cNvGrpSpPr>
                <p:nvPr/>
              </p:nvGrpSpPr>
              <p:grpSpPr bwMode="auto">
                <a:xfrm>
                  <a:off x="2436437" y="5804238"/>
                  <a:ext cx="468313" cy="336550"/>
                  <a:chOff x="1758" y="3702"/>
                  <a:chExt cx="295" cy="212"/>
                </a:xfrm>
              </p:grpSpPr>
              <p:sp>
                <p:nvSpPr>
                  <p:cNvPr id="165"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2502987" y="5859255"/>
                  <a:ext cx="468313" cy="336550"/>
                  <a:chOff x="2790825" y="5876925"/>
                  <a:chExt cx="468313" cy="336550"/>
                </a:xfrm>
              </p:grpSpPr>
              <p:grpSp>
                <p:nvGrpSpPr>
                  <p:cNvPr id="158" name="Group 4"/>
                  <p:cNvGrpSpPr>
                    <a:grpSpLocks noChangeAspect="1"/>
                  </p:cNvGrpSpPr>
                  <p:nvPr/>
                </p:nvGrpSpPr>
                <p:grpSpPr bwMode="auto">
                  <a:xfrm>
                    <a:off x="2790825" y="5876925"/>
                    <a:ext cx="468313" cy="336550"/>
                    <a:chOff x="1758" y="3702"/>
                    <a:chExt cx="295" cy="212"/>
                  </a:xfrm>
                </p:grpSpPr>
                <p:sp>
                  <p:nvSpPr>
                    <p:cNvPr id="160"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59" name="Picture 158"/>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8" name="Group 137"/>
              <p:cNvGrpSpPr/>
              <p:nvPr/>
            </p:nvGrpSpPr>
            <p:grpSpPr>
              <a:xfrm>
                <a:off x="4475442" y="5152530"/>
                <a:ext cx="343943" cy="341220"/>
                <a:chOff x="1200954" y="5961729"/>
                <a:chExt cx="343943" cy="341220"/>
              </a:xfrm>
            </p:grpSpPr>
            <p:sp>
              <p:nvSpPr>
                <p:cNvPr id="153" name="Rectangle 152"/>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39" name="Picture 138"/>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40" name="Picture 139"/>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41" name="Group 140"/>
              <p:cNvGrpSpPr/>
              <p:nvPr/>
            </p:nvGrpSpPr>
            <p:grpSpPr>
              <a:xfrm>
                <a:off x="4396007" y="4060934"/>
                <a:ext cx="1201668" cy="556042"/>
                <a:chOff x="10004567" y="4052190"/>
                <a:chExt cx="1276844" cy="590828"/>
              </a:xfrm>
            </p:grpSpPr>
            <p:pic>
              <p:nvPicPr>
                <p:cNvPr id="151" name="Picture 150"/>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152" name="Picture 151"/>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42" name="Elbow Connector 760"/>
              <p:cNvCxnSpPr>
                <a:stCxn id="182" idx="3"/>
                <a:endCxn id="140"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3" name="Elbow Connector 760"/>
              <p:cNvCxnSpPr>
                <a:stCxn id="146" idx="2"/>
                <a:endCxn id="177"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4" name="Elbow Connector 760"/>
              <p:cNvCxnSpPr>
                <a:stCxn id="182" idx="2"/>
                <a:endCxn id="151"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 name="Elbow Connector 760"/>
              <p:cNvCxnSpPr>
                <a:stCxn id="182" idx="2"/>
                <a:endCxn id="152"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3"/>
              <a:stretch>
                <a:fillRect/>
              </a:stretch>
            </p:blipFill>
            <p:spPr>
              <a:xfrm>
                <a:off x="5659173" y="4634389"/>
                <a:ext cx="219824" cy="119200"/>
              </a:xfrm>
              <a:prstGeom prst="rect">
                <a:avLst/>
              </a:prstGeom>
            </p:spPr>
          </p:pic>
          <p:cxnSp>
            <p:nvCxnSpPr>
              <p:cNvPr id="147" name="Elbow Connector 760"/>
              <p:cNvCxnSpPr>
                <a:stCxn id="153" idx="0"/>
                <a:endCxn id="146"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8" name="Elbow Connector 760"/>
              <p:cNvCxnSpPr>
                <a:stCxn id="179" idx="0"/>
                <a:endCxn id="146"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9" name="Elbow Connector 760"/>
              <p:cNvCxnSpPr>
                <a:endCxn id="146"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0" name="Picture 149"/>
              <p:cNvPicPr>
                <a:picLocks noChangeAspect="1"/>
              </p:cNvPicPr>
              <p:nvPr/>
            </p:nvPicPr>
            <p:blipFill>
              <a:blip r:embed="rId3"/>
              <a:stretch>
                <a:fillRect/>
              </a:stretch>
            </p:blipFill>
            <p:spPr>
              <a:xfrm>
                <a:off x="5671702" y="4944545"/>
                <a:ext cx="219824" cy="119200"/>
              </a:xfrm>
              <a:prstGeom prst="rect">
                <a:avLst/>
              </a:prstGeom>
            </p:spPr>
          </p:pic>
        </p:grpSp>
        <p:grpSp>
          <p:nvGrpSpPr>
            <p:cNvPr id="185" name="Group 184"/>
            <p:cNvGrpSpPr/>
            <p:nvPr/>
          </p:nvGrpSpPr>
          <p:grpSpPr>
            <a:xfrm>
              <a:off x="8265140" y="4804870"/>
              <a:ext cx="1276599" cy="888411"/>
              <a:chOff x="4246264" y="3635180"/>
              <a:chExt cx="3029667" cy="2108406"/>
            </a:xfrm>
          </p:grpSpPr>
          <p:grpSp>
            <p:nvGrpSpPr>
              <p:cNvPr id="186" name="Group 185"/>
              <p:cNvGrpSpPr/>
              <p:nvPr/>
            </p:nvGrpSpPr>
            <p:grpSpPr>
              <a:xfrm>
                <a:off x="4246264" y="3635180"/>
                <a:ext cx="3029667" cy="2108406"/>
                <a:chOff x="1367129" y="4130361"/>
                <a:chExt cx="3029667" cy="2108406"/>
              </a:xfrm>
            </p:grpSpPr>
            <p:sp>
              <p:nvSpPr>
                <p:cNvPr id="234" name="Rectangle 23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35" name="Picture 234"/>
                <p:cNvPicPr>
                  <a:picLocks noChangeAspect="1"/>
                </p:cNvPicPr>
                <p:nvPr/>
              </p:nvPicPr>
              <p:blipFill>
                <a:blip r:embed="rId3"/>
                <a:stretch>
                  <a:fillRect/>
                </a:stretch>
              </p:blipFill>
              <p:spPr>
                <a:xfrm>
                  <a:off x="2772050" y="4372036"/>
                  <a:ext cx="219824" cy="119200"/>
                </a:xfrm>
                <a:prstGeom prst="rect">
                  <a:avLst/>
                </a:prstGeom>
              </p:spPr>
            </p:pic>
            <p:pic>
              <p:nvPicPr>
                <p:cNvPr id="236" name="Picture 235"/>
                <p:cNvPicPr>
                  <a:picLocks noChangeAspect="1"/>
                </p:cNvPicPr>
                <p:nvPr/>
              </p:nvPicPr>
              <p:blipFill>
                <a:blip r:embed="rId4"/>
                <a:stretch>
                  <a:fillRect/>
                </a:stretch>
              </p:blipFill>
              <p:spPr>
                <a:xfrm>
                  <a:off x="2785526" y="4130361"/>
                  <a:ext cx="192873" cy="166387"/>
                </a:xfrm>
                <a:prstGeom prst="rect">
                  <a:avLst/>
                </a:prstGeom>
              </p:spPr>
            </p:pic>
            <p:cxnSp>
              <p:nvCxnSpPr>
                <p:cNvPr id="237" name="Straight Connector 236"/>
                <p:cNvCxnSpPr>
                  <a:stCxn id="236" idx="2"/>
                  <a:endCxn id="23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87" name="Elbow Connector 760"/>
              <p:cNvCxnSpPr>
                <a:stCxn id="235" idx="2"/>
                <a:endCxn id="192"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8" name="Group 187"/>
              <p:cNvGrpSpPr>
                <a:grpSpLocks noChangeAspect="1"/>
              </p:cNvGrpSpPr>
              <p:nvPr/>
            </p:nvGrpSpPr>
            <p:grpSpPr>
              <a:xfrm>
                <a:off x="4978009" y="5152530"/>
                <a:ext cx="408637" cy="314345"/>
                <a:chOff x="10788170" y="2647113"/>
                <a:chExt cx="815784" cy="604054"/>
              </a:xfrm>
            </p:grpSpPr>
            <p:pic>
              <p:nvPicPr>
                <p:cNvPr id="232" name="Picture 231"/>
                <p:cNvPicPr>
                  <a:picLocks noChangeAspect="1"/>
                </p:cNvPicPr>
                <p:nvPr/>
              </p:nvPicPr>
              <p:blipFill>
                <a:blip r:embed="rId5"/>
                <a:stretch>
                  <a:fillRect/>
                </a:stretch>
              </p:blipFill>
              <p:spPr>
                <a:xfrm>
                  <a:off x="10788170" y="2647113"/>
                  <a:ext cx="815784" cy="604054"/>
                </a:xfrm>
                <a:prstGeom prst="rect">
                  <a:avLst/>
                </a:prstGeom>
              </p:spPr>
            </p:pic>
            <p:pic>
              <p:nvPicPr>
                <p:cNvPr id="233" name="Picture 232"/>
                <p:cNvPicPr>
                  <a:picLocks noChangeAspect="1"/>
                </p:cNvPicPr>
                <p:nvPr/>
              </p:nvPicPr>
              <p:blipFill>
                <a:blip r:embed="rId6"/>
                <a:stretch>
                  <a:fillRect/>
                </a:stretch>
              </p:blipFill>
              <p:spPr>
                <a:xfrm>
                  <a:off x="11085436" y="2746695"/>
                  <a:ext cx="221253" cy="272686"/>
                </a:xfrm>
                <a:prstGeom prst="rect">
                  <a:avLst/>
                </a:prstGeom>
              </p:spPr>
            </p:pic>
          </p:grpSp>
          <p:grpSp>
            <p:nvGrpSpPr>
              <p:cNvPr id="189" name="Group 188"/>
              <p:cNvGrpSpPr/>
              <p:nvPr/>
            </p:nvGrpSpPr>
            <p:grpSpPr>
              <a:xfrm>
                <a:off x="6566045" y="5152530"/>
                <a:ext cx="537999" cy="401022"/>
                <a:chOff x="1395946" y="5604922"/>
                <a:chExt cx="604490" cy="450584"/>
              </a:xfrm>
            </p:grpSpPr>
            <p:grpSp>
              <p:nvGrpSpPr>
                <p:cNvPr id="223" name="Group 222"/>
                <p:cNvGrpSpPr/>
                <p:nvPr/>
              </p:nvGrpSpPr>
              <p:grpSpPr>
                <a:xfrm>
                  <a:off x="1395946" y="5604922"/>
                  <a:ext cx="469645" cy="337019"/>
                  <a:chOff x="1972668" y="5793151"/>
                  <a:chExt cx="1003518" cy="720129"/>
                </a:xfrm>
              </p:grpSpPr>
              <p:pic>
                <p:nvPicPr>
                  <p:cNvPr id="230" name="Picture 229"/>
                  <p:cNvPicPr>
                    <a:picLocks noChangeAspect="1"/>
                  </p:cNvPicPr>
                  <p:nvPr/>
                </p:nvPicPr>
                <p:blipFill>
                  <a:blip r:embed="rId7"/>
                  <a:stretch>
                    <a:fillRect/>
                  </a:stretch>
                </p:blipFill>
                <p:spPr>
                  <a:xfrm>
                    <a:off x="1972668" y="5793151"/>
                    <a:ext cx="1003518" cy="720129"/>
                  </a:xfrm>
                  <a:prstGeom prst="rect">
                    <a:avLst/>
                  </a:prstGeom>
                </p:spPr>
              </p:pic>
              <p:pic>
                <p:nvPicPr>
                  <p:cNvPr id="231" name="Picture 230"/>
                  <p:cNvPicPr>
                    <a:picLocks noChangeAspect="1"/>
                  </p:cNvPicPr>
                  <p:nvPr/>
                </p:nvPicPr>
                <p:blipFill>
                  <a:blip r:embed="rId8"/>
                  <a:stretch>
                    <a:fillRect/>
                  </a:stretch>
                </p:blipFill>
                <p:spPr>
                  <a:xfrm>
                    <a:off x="2333397" y="5962056"/>
                    <a:ext cx="281157" cy="276848"/>
                  </a:xfrm>
                  <a:prstGeom prst="rect">
                    <a:avLst/>
                  </a:prstGeom>
                </p:spPr>
              </p:pic>
            </p:grpSp>
            <p:grpSp>
              <p:nvGrpSpPr>
                <p:cNvPr id="224" name="Group 223"/>
                <p:cNvGrpSpPr/>
                <p:nvPr/>
              </p:nvGrpSpPr>
              <p:grpSpPr>
                <a:xfrm>
                  <a:off x="1463369" y="5661705"/>
                  <a:ext cx="469645" cy="337019"/>
                  <a:chOff x="1972668" y="5793151"/>
                  <a:chExt cx="1003518" cy="720129"/>
                </a:xfrm>
              </p:grpSpPr>
              <p:pic>
                <p:nvPicPr>
                  <p:cNvPr id="228" name="Picture 227"/>
                  <p:cNvPicPr>
                    <a:picLocks noChangeAspect="1"/>
                  </p:cNvPicPr>
                  <p:nvPr/>
                </p:nvPicPr>
                <p:blipFill>
                  <a:blip r:embed="rId7"/>
                  <a:stretch>
                    <a:fillRect/>
                  </a:stretch>
                </p:blipFill>
                <p:spPr>
                  <a:xfrm>
                    <a:off x="1972668" y="5793151"/>
                    <a:ext cx="1003518" cy="720129"/>
                  </a:xfrm>
                  <a:prstGeom prst="rect">
                    <a:avLst/>
                  </a:prstGeom>
                </p:spPr>
              </p:pic>
              <p:pic>
                <p:nvPicPr>
                  <p:cNvPr id="229" name="Picture 228"/>
                  <p:cNvPicPr>
                    <a:picLocks noChangeAspect="1"/>
                  </p:cNvPicPr>
                  <p:nvPr/>
                </p:nvPicPr>
                <p:blipFill>
                  <a:blip r:embed="rId8"/>
                  <a:stretch>
                    <a:fillRect/>
                  </a:stretch>
                </p:blipFill>
                <p:spPr>
                  <a:xfrm>
                    <a:off x="2333397" y="5962056"/>
                    <a:ext cx="281157" cy="276848"/>
                  </a:xfrm>
                  <a:prstGeom prst="rect">
                    <a:avLst/>
                  </a:prstGeom>
                </p:spPr>
              </p:pic>
            </p:grpSp>
            <p:grpSp>
              <p:nvGrpSpPr>
                <p:cNvPr id="225" name="Group 224"/>
                <p:cNvGrpSpPr/>
                <p:nvPr/>
              </p:nvGrpSpPr>
              <p:grpSpPr>
                <a:xfrm>
                  <a:off x="1530791" y="5718487"/>
                  <a:ext cx="469645" cy="337019"/>
                  <a:chOff x="1972668" y="5793151"/>
                  <a:chExt cx="1003518" cy="720129"/>
                </a:xfrm>
              </p:grpSpPr>
              <p:pic>
                <p:nvPicPr>
                  <p:cNvPr id="226" name="Picture 225"/>
                  <p:cNvPicPr>
                    <a:picLocks noChangeAspect="1"/>
                  </p:cNvPicPr>
                  <p:nvPr/>
                </p:nvPicPr>
                <p:blipFill>
                  <a:blip r:embed="rId7"/>
                  <a:stretch>
                    <a:fillRect/>
                  </a:stretch>
                </p:blipFill>
                <p:spPr>
                  <a:xfrm>
                    <a:off x="1972668" y="5793151"/>
                    <a:ext cx="1003518" cy="720129"/>
                  </a:xfrm>
                  <a:prstGeom prst="rect">
                    <a:avLst/>
                  </a:prstGeom>
                </p:spPr>
              </p:pic>
              <p:pic>
                <p:nvPicPr>
                  <p:cNvPr id="227" name="Picture 22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190" name="Group 189"/>
              <p:cNvGrpSpPr/>
              <p:nvPr/>
            </p:nvGrpSpPr>
            <p:grpSpPr>
              <a:xfrm>
                <a:off x="5651848" y="5152530"/>
                <a:ext cx="476031" cy="348497"/>
                <a:chOff x="2436437" y="5804238"/>
                <a:chExt cx="534863" cy="391567"/>
              </a:xfrm>
            </p:grpSpPr>
            <p:grpSp>
              <p:nvGrpSpPr>
                <p:cNvPr id="209" name="Group 4"/>
                <p:cNvGrpSpPr>
                  <a:grpSpLocks noChangeAspect="1"/>
                </p:cNvGrpSpPr>
                <p:nvPr/>
              </p:nvGrpSpPr>
              <p:grpSpPr bwMode="auto">
                <a:xfrm>
                  <a:off x="2436437" y="5804238"/>
                  <a:ext cx="468313" cy="336550"/>
                  <a:chOff x="1758" y="3702"/>
                  <a:chExt cx="295" cy="212"/>
                </a:xfrm>
              </p:grpSpPr>
              <p:sp>
                <p:nvSpPr>
                  <p:cNvPr id="218"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0" name="Group 209"/>
                <p:cNvGrpSpPr/>
                <p:nvPr/>
              </p:nvGrpSpPr>
              <p:grpSpPr>
                <a:xfrm>
                  <a:off x="2502987" y="5859255"/>
                  <a:ext cx="468313" cy="336550"/>
                  <a:chOff x="2790825" y="5876925"/>
                  <a:chExt cx="468313" cy="336550"/>
                </a:xfrm>
              </p:grpSpPr>
              <p:grpSp>
                <p:nvGrpSpPr>
                  <p:cNvPr id="211" name="Group 4"/>
                  <p:cNvGrpSpPr>
                    <a:grpSpLocks noChangeAspect="1"/>
                  </p:cNvGrpSpPr>
                  <p:nvPr/>
                </p:nvGrpSpPr>
                <p:grpSpPr bwMode="auto">
                  <a:xfrm>
                    <a:off x="2790825" y="5876925"/>
                    <a:ext cx="468313" cy="336550"/>
                    <a:chOff x="1758" y="3702"/>
                    <a:chExt cx="295" cy="212"/>
                  </a:xfrm>
                </p:grpSpPr>
                <p:sp>
                  <p:nvSpPr>
                    <p:cNvPr id="213"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12" name="Picture 211"/>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91" name="Group 190"/>
              <p:cNvGrpSpPr/>
              <p:nvPr/>
            </p:nvGrpSpPr>
            <p:grpSpPr>
              <a:xfrm>
                <a:off x="4475442" y="5152530"/>
                <a:ext cx="343943" cy="341220"/>
                <a:chOff x="1200954" y="5961729"/>
                <a:chExt cx="343943" cy="341220"/>
              </a:xfrm>
            </p:grpSpPr>
            <p:sp>
              <p:nvSpPr>
                <p:cNvPr id="206" name="Rectangle 20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192" name="Picture 191"/>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193" name="Picture 192"/>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194" name="Group 193"/>
              <p:cNvGrpSpPr/>
              <p:nvPr/>
            </p:nvGrpSpPr>
            <p:grpSpPr>
              <a:xfrm>
                <a:off x="4396007" y="4060934"/>
                <a:ext cx="1201668" cy="556042"/>
                <a:chOff x="10004567" y="4052190"/>
                <a:chExt cx="1276844" cy="590828"/>
              </a:xfrm>
            </p:grpSpPr>
            <p:pic>
              <p:nvPicPr>
                <p:cNvPr id="204" name="Picture 203"/>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05" name="Picture 204"/>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195" name="Elbow Connector 760"/>
              <p:cNvCxnSpPr>
                <a:stCxn id="235" idx="3"/>
                <a:endCxn id="193"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6" name="Elbow Connector 760"/>
              <p:cNvCxnSpPr>
                <a:stCxn id="199" idx="2"/>
                <a:endCxn id="230"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Elbow Connector 760"/>
              <p:cNvCxnSpPr>
                <a:stCxn id="235" idx="2"/>
                <a:endCxn id="204"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8" name="Elbow Connector 760"/>
              <p:cNvCxnSpPr>
                <a:stCxn id="235" idx="2"/>
                <a:endCxn id="205"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99" name="Picture 198"/>
              <p:cNvPicPr>
                <a:picLocks noChangeAspect="1"/>
              </p:cNvPicPr>
              <p:nvPr/>
            </p:nvPicPr>
            <p:blipFill>
              <a:blip r:embed="rId3"/>
              <a:stretch>
                <a:fillRect/>
              </a:stretch>
            </p:blipFill>
            <p:spPr>
              <a:xfrm>
                <a:off x="5659173" y="4634389"/>
                <a:ext cx="219824" cy="119200"/>
              </a:xfrm>
              <a:prstGeom prst="rect">
                <a:avLst/>
              </a:prstGeom>
            </p:spPr>
          </p:pic>
          <p:cxnSp>
            <p:nvCxnSpPr>
              <p:cNvPr id="200" name="Elbow Connector 760"/>
              <p:cNvCxnSpPr>
                <a:stCxn id="206" idx="0"/>
                <a:endCxn id="199"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1" name="Elbow Connector 760"/>
              <p:cNvCxnSpPr>
                <a:stCxn id="232" idx="0"/>
                <a:endCxn id="199"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2" name="Elbow Connector 760"/>
              <p:cNvCxnSpPr>
                <a:endCxn id="199"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3" name="Picture 202"/>
              <p:cNvPicPr>
                <a:picLocks noChangeAspect="1"/>
              </p:cNvPicPr>
              <p:nvPr/>
            </p:nvPicPr>
            <p:blipFill>
              <a:blip r:embed="rId3"/>
              <a:stretch>
                <a:fillRect/>
              </a:stretch>
            </p:blipFill>
            <p:spPr>
              <a:xfrm>
                <a:off x="5671702" y="4944545"/>
                <a:ext cx="219824" cy="119200"/>
              </a:xfrm>
              <a:prstGeom prst="rect">
                <a:avLst/>
              </a:prstGeom>
            </p:spPr>
          </p:pic>
        </p:grpSp>
        <p:grpSp>
          <p:nvGrpSpPr>
            <p:cNvPr id="238" name="Group 237"/>
            <p:cNvGrpSpPr/>
            <p:nvPr/>
          </p:nvGrpSpPr>
          <p:grpSpPr>
            <a:xfrm>
              <a:off x="8417540" y="4957270"/>
              <a:ext cx="1276599" cy="888411"/>
              <a:chOff x="4246264" y="3635180"/>
              <a:chExt cx="3029667" cy="2108406"/>
            </a:xfrm>
          </p:grpSpPr>
          <p:grpSp>
            <p:nvGrpSpPr>
              <p:cNvPr id="239" name="Group 238"/>
              <p:cNvGrpSpPr/>
              <p:nvPr/>
            </p:nvGrpSpPr>
            <p:grpSpPr>
              <a:xfrm>
                <a:off x="4246264" y="3635180"/>
                <a:ext cx="3029667" cy="2108406"/>
                <a:chOff x="1367129" y="4130361"/>
                <a:chExt cx="3029667" cy="2108406"/>
              </a:xfrm>
            </p:grpSpPr>
            <p:sp>
              <p:nvSpPr>
                <p:cNvPr id="287" name="Rectangle 286"/>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288" name="Picture 287"/>
                <p:cNvPicPr>
                  <a:picLocks noChangeAspect="1"/>
                </p:cNvPicPr>
                <p:nvPr/>
              </p:nvPicPr>
              <p:blipFill>
                <a:blip r:embed="rId3"/>
                <a:stretch>
                  <a:fillRect/>
                </a:stretch>
              </p:blipFill>
              <p:spPr>
                <a:xfrm>
                  <a:off x="2772050" y="4372036"/>
                  <a:ext cx="219824" cy="119200"/>
                </a:xfrm>
                <a:prstGeom prst="rect">
                  <a:avLst/>
                </a:prstGeom>
              </p:spPr>
            </p:pic>
            <p:pic>
              <p:nvPicPr>
                <p:cNvPr id="289" name="Picture 288"/>
                <p:cNvPicPr>
                  <a:picLocks noChangeAspect="1"/>
                </p:cNvPicPr>
                <p:nvPr/>
              </p:nvPicPr>
              <p:blipFill>
                <a:blip r:embed="rId4"/>
                <a:stretch>
                  <a:fillRect/>
                </a:stretch>
              </p:blipFill>
              <p:spPr>
                <a:xfrm>
                  <a:off x="2785526" y="4130361"/>
                  <a:ext cx="192873" cy="166387"/>
                </a:xfrm>
                <a:prstGeom prst="rect">
                  <a:avLst/>
                </a:prstGeom>
              </p:spPr>
            </p:pic>
            <p:cxnSp>
              <p:nvCxnSpPr>
                <p:cNvPr id="290" name="Straight Connector 289"/>
                <p:cNvCxnSpPr>
                  <a:stCxn id="289" idx="2"/>
                  <a:endCxn id="288"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40" name="Elbow Connector 760"/>
              <p:cNvCxnSpPr>
                <a:stCxn id="288" idx="2"/>
                <a:endCxn id="245"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41" name="Group 240"/>
              <p:cNvGrpSpPr>
                <a:grpSpLocks noChangeAspect="1"/>
              </p:cNvGrpSpPr>
              <p:nvPr/>
            </p:nvGrpSpPr>
            <p:grpSpPr>
              <a:xfrm>
                <a:off x="4978009" y="5152530"/>
                <a:ext cx="408637" cy="314345"/>
                <a:chOff x="10788170" y="2647113"/>
                <a:chExt cx="815784" cy="604054"/>
              </a:xfrm>
            </p:grpSpPr>
            <p:pic>
              <p:nvPicPr>
                <p:cNvPr id="285" name="Picture 284"/>
                <p:cNvPicPr>
                  <a:picLocks noChangeAspect="1"/>
                </p:cNvPicPr>
                <p:nvPr/>
              </p:nvPicPr>
              <p:blipFill>
                <a:blip r:embed="rId5"/>
                <a:stretch>
                  <a:fillRect/>
                </a:stretch>
              </p:blipFill>
              <p:spPr>
                <a:xfrm>
                  <a:off x="10788170" y="2647113"/>
                  <a:ext cx="815784" cy="604054"/>
                </a:xfrm>
                <a:prstGeom prst="rect">
                  <a:avLst/>
                </a:prstGeom>
              </p:spPr>
            </p:pic>
            <p:pic>
              <p:nvPicPr>
                <p:cNvPr id="286" name="Picture 285"/>
                <p:cNvPicPr>
                  <a:picLocks noChangeAspect="1"/>
                </p:cNvPicPr>
                <p:nvPr/>
              </p:nvPicPr>
              <p:blipFill>
                <a:blip r:embed="rId6"/>
                <a:stretch>
                  <a:fillRect/>
                </a:stretch>
              </p:blipFill>
              <p:spPr>
                <a:xfrm>
                  <a:off x="11085436" y="2746695"/>
                  <a:ext cx="221253" cy="272686"/>
                </a:xfrm>
                <a:prstGeom prst="rect">
                  <a:avLst/>
                </a:prstGeom>
              </p:spPr>
            </p:pic>
          </p:grpSp>
          <p:grpSp>
            <p:nvGrpSpPr>
              <p:cNvPr id="242" name="Group 241"/>
              <p:cNvGrpSpPr/>
              <p:nvPr/>
            </p:nvGrpSpPr>
            <p:grpSpPr>
              <a:xfrm>
                <a:off x="6566045" y="5152530"/>
                <a:ext cx="537999" cy="401022"/>
                <a:chOff x="1395946" y="5604922"/>
                <a:chExt cx="604490" cy="450584"/>
              </a:xfrm>
            </p:grpSpPr>
            <p:grpSp>
              <p:nvGrpSpPr>
                <p:cNvPr id="276" name="Group 275"/>
                <p:cNvGrpSpPr/>
                <p:nvPr/>
              </p:nvGrpSpPr>
              <p:grpSpPr>
                <a:xfrm>
                  <a:off x="1395946" y="5604922"/>
                  <a:ext cx="469645" cy="337019"/>
                  <a:chOff x="1972668" y="5793151"/>
                  <a:chExt cx="1003518" cy="720129"/>
                </a:xfrm>
              </p:grpSpPr>
              <p:pic>
                <p:nvPicPr>
                  <p:cNvPr id="283" name="Picture 282"/>
                  <p:cNvPicPr>
                    <a:picLocks noChangeAspect="1"/>
                  </p:cNvPicPr>
                  <p:nvPr/>
                </p:nvPicPr>
                <p:blipFill>
                  <a:blip r:embed="rId7"/>
                  <a:stretch>
                    <a:fillRect/>
                  </a:stretch>
                </p:blipFill>
                <p:spPr>
                  <a:xfrm>
                    <a:off x="1972668" y="5793151"/>
                    <a:ext cx="1003518" cy="720129"/>
                  </a:xfrm>
                  <a:prstGeom prst="rect">
                    <a:avLst/>
                  </a:prstGeom>
                </p:spPr>
              </p:pic>
              <p:pic>
                <p:nvPicPr>
                  <p:cNvPr id="284" name="Picture 283"/>
                  <p:cNvPicPr>
                    <a:picLocks noChangeAspect="1"/>
                  </p:cNvPicPr>
                  <p:nvPr/>
                </p:nvPicPr>
                <p:blipFill>
                  <a:blip r:embed="rId8"/>
                  <a:stretch>
                    <a:fillRect/>
                  </a:stretch>
                </p:blipFill>
                <p:spPr>
                  <a:xfrm>
                    <a:off x="2333397" y="5962056"/>
                    <a:ext cx="281157" cy="276848"/>
                  </a:xfrm>
                  <a:prstGeom prst="rect">
                    <a:avLst/>
                  </a:prstGeom>
                </p:spPr>
              </p:pic>
            </p:grpSp>
            <p:grpSp>
              <p:nvGrpSpPr>
                <p:cNvPr id="277" name="Group 276"/>
                <p:cNvGrpSpPr/>
                <p:nvPr/>
              </p:nvGrpSpPr>
              <p:grpSpPr>
                <a:xfrm>
                  <a:off x="1463369" y="5661705"/>
                  <a:ext cx="469645" cy="337019"/>
                  <a:chOff x="1972668" y="5793151"/>
                  <a:chExt cx="1003518" cy="720129"/>
                </a:xfrm>
              </p:grpSpPr>
              <p:pic>
                <p:nvPicPr>
                  <p:cNvPr id="281" name="Picture 280"/>
                  <p:cNvPicPr>
                    <a:picLocks noChangeAspect="1"/>
                  </p:cNvPicPr>
                  <p:nvPr/>
                </p:nvPicPr>
                <p:blipFill>
                  <a:blip r:embed="rId7"/>
                  <a:stretch>
                    <a:fillRect/>
                  </a:stretch>
                </p:blipFill>
                <p:spPr>
                  <a:xfrm>
                    <a:off x="1972668" y="5793151"/>
                    <a:ext cx="1003518" cy="720129"/>
                  </a:xfrm>
                  <a:prstGeom prst="rect">
                    <a:avLst/>
                  </a:prstGeom>
                </p:spPr>
              </p:pic>
              <p:pic>
                <p:nvPicPr>
                  <p:cNvPr id="282" name="Picture 281"/>
                  <p:cNvPicPr>
                    <a:picLocks noChangeAspect="1"/>
                  </p:cNvPicPr>
                  <p:nvPr/>
                </p:nvPicPr>
                <p:blipFill>
                  <a:blip r:embed="rId8"/>
                  <a:stretch>
                    <a:fillRect/>
                  </a:stretch>
                </p:blipFill>
                <p:spPr>
                  <a:xfrm>
                    <a:off x="2333397" y="5962056"/>
                    <a:ext cx="281157" cy="276848"/>
                  </a:xfrm>
                  <a:prstGeom prst="rect">
                    <a:avLst/>
                  </a:prstGeom>
                </p:spPr>
              </p:pic>
            </p:grpSp>
            <p:grpSp>
              <p:nvGrpSpPr>
                <p:cNvPr id="278" name="Group 277"/>
                <p:cNvGrpSpPr/>
                <p:nvPr/>
              </p:nvGrpSpPr>
              <p:grpSpPr>
                <a:xfrm>
                  <a:off x="1530791" y="5718487"/>
                  <a:ext cx="469645" cy="337019"/>
                  <a:chOff x="1972668" y="5793151"/>
                  <a:chExt cx="1003518" cy="720129"/>
                </a:xfrm>
              </p:grpSpPr>
              <p:pic>
                <p:nvPicPr>
                  <p:cNvPr id="279" name="Picture 278"/>
                  <p:cNvPicPr>
                    <a:picLocks noChangeAspect="1"/>
                  </p:cNvPicPr>
                  <p:nvPr/>
                </p:nvPicPr>
                <p:blipFill>
                  <a:blip r:embed="rId7"/>
                  <a:stretch>
                    <a:fillRect/>
                  </a:stretch>
                </p:blipFill>
                <p:spPr>
                  <a:xfrm>
                    <a:off x="1972668" y="5793151"/>
                    <a:ext cx="1003518" cy="720129"/>
                  </a:xfrm>
                  <a:prstGeom prst="rect">
                    <a:avLst/>
                  </a:prstGeom>
                </p:spPr>
              </p:pic>
              <p:pic>
                <p:nvPicPr>
                  <p:cNvPr id="280" name="Picture 279"/>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3" name="Group 242"/>
              <p:cNvGrpSpPr/>
              <p:nvPr/>
            </p:nvGrpSpPr>
            <p:grpSpPr>
              <a:xfrm>
                <a:off x="5651848" y="5152530"/>
                <a:ext cx="476031" cy="348497"/>
                <a:chOff x="2436437" y="5804238"/>
                <a:chExt cx="534863" cy="391567"/>
              </a:xfrm>
            </p:grpSpPr>
            <p:grpSp>
              <p:nvGrpSpPr>
                <p:cNvPr id="262" name="Group 4"/>
                <p:cNvGrpSpPr>
                  <a:grpSpLocks noChangeAspect="1"/>
                </p:cNvGrpSpPr>
                <p:nvPr/>
              </p:nvGrpSpPr>
              <p:grpSpPr bwMode="auto">
                <a:xfrm>
                  <a:off x="2436437" y="5804238"/>
                  <a:ext cx="468313" cy="336550"/>
                  <a:chOff x="1758" y="3702"/>
                  <a:chExt cx="295" cy="212"/>
                </a:xfrm>
              </p:grpSpPr>
              <p:sp>
                <p:nvSpPr>
                  <p:cNvPr id="27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3" name="Group 262"/>
                <p:cNvGrpSpPr/>
                <p:nvPr/>
              </p:nvGrpSpPr>
              <p:grpSpPr>
                <a:xfrm>
                  <a:off x="2502987" y="5859255"/>
                  <a:ext cx="468313" cy="336550"/>
                  <a:chOff x="2790825" y="5876925"/>
                  <a:chExt cx="468313" cy="336550"/>
                </a:xfrm>
              </p:grpSpPr>
              <p:grpSp>
                <p:nvGrpSpPr>
                  <p:cNvPr id="264" name="Group 4"/>
                  <p:cNvGrpSpPr>
                    <a:grpSpLocks noChangeAspect="1"/>
                  </p:cNvGrpSpPr>
                  <p:nvPr/>
                </p:nvGrpSpPr>
                <p:grpSpPr bwMode="auto">
                  <a:xfrm>
                    <a:off x="2790825" y="5876925"/>
                    <a:ext cx="468313" cy="336550"/>
                    <a:chOff x="1758" y="3702"/>
                    <a:chExt cx="295" cy="212"/>
                  </a:xfrm>
                </p:grpSpPr>
                <p:sp>
                  <p:nvSpPr>
                    <p:cNvPr id="26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5" name="Picture 264"/>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44" name="Group 243"/>
              <p:cNvGrpSpPr/>
              <p:nvPr/>
            </p:nvGrpSpPr>
            <p:grpSpPr>
              <a:xfrm>
                <a:off x="4475442" y="5152530"/>
                <a:ext cx="343943" cy="341220"/>
                <a:chOff x="1200954" y="5961729"/>
                <a:chExt cx="343943" cy="341220"/>
              </a:xfrm>
            </p:grpSpPr>
            <p:sp>
              <p:nvSpPr>
                <p:cNvPr id="259" name="Rectangle 258"/>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0"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45" name="Picture 244"/>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46" name="Picture 245"/>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247" name="Group 246"/>
              <p:cNvGrpSpPr/>
              <p:nvPr/>
            </p:nvGrpSpPr>
            <p:grpSpPr>
              <a:xfrm>
                <a:off x="4396007" y="4060934"/>
                <a:ext cx="1201668" cy="556042"/>
                <a:chOff x="10004567" y="4052190"/>
                <a:chExt cx="1276844" cy="590828"/>
              </a:xfrm>
            </p:grpSpPr>
            <p:pic>
              <p:nvPicPr>
                <p:cNvPr id="257" name="Picture 256"/>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258" name="Picture 257"/>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248" name="Elbow Connector 760"/>
              <p:cNvCxnSpPr>
                <a:stCxn id="288" idx="3"/>
                <a:endCxn id="246"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9" name="Elbow Connector 760"/>
              <p:cNvCxnSpPr>
                <a:stCxn id="252" idx="2"/>
                <a:endCxn id="283"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0" name="Elbow Connector 760"/>
              <p:cNvCxnSpPr>
                <a:stCxn id="288" idx="2"/>
                <a:endCxn id="257"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1" name="Elbow Connector 760"/>
              <p:cNvCxnSpPr>
                <a:stCxn id="288" idx="2"/>
                <a:endCxn id="258"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2" name="Picture 251"/>
              <p:cNvPicPr>
                <a:picLocks noChangeAspect="1"/>
              </p:cNvPicPr>
              <p:nvPr/>
            </p:nvPicPr>
            <p:blipFill>
              <a:blip r:embed="rId3"/>
              <a:stretch>
                <a:fillRect/>
              </a:stretch>
            </p:blipFill>
            <p:spPr>
              <a:xfrm>
                <a:off x="5659173" y="4634389"/>
                <a:ext cx="219824" cy="119200"/>
              </a:xfrm>
              <a:prstGeom prst="rect">
                <a:avLst/>
              </a:prstGeom>
            </p:spPr>
          </p:pic>
          <p:cxnSp>
            <p:nvCxnSpPr>
              <p:cNvPr id="253" name="Elbow Connector 760"/>
              <p:cNvCxnSpPr>
                <a:stCxn id="259" idx="0"/>
                <a:endCxn id="2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4" name="Elbow Connector 760"/>
              <p:cNvCxnSpPr>
                <a:stCxn id="285" idx="0"/>
                <a:endCxn id="2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5" name="Elbow Connector 760"/>
              <p:cNvCxnSpPr>
                <a:endCxn id="2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6" name="Picture 255"/>
              <p:cNvPicPr>
                <a:picLocks noChangeAspect="1"/>
              </p:cNvPicPr>
              <p:nvPr/>
            </p:nvPicPr>
            <p:blipFill>
              <a:blip r:embed="rId3"/>
              <a:stretch>
                <a:fillRect/>
              </a:stretch>
            </p:blipFill>
            <p:spPr>
              <a:xfrm>
                <a:off x="5671702" y="4944545"/>
                <a:ext cx="219824" cy="119200"/>
              </a:xfrm>
              <a:prstGeom prst="rect">
                <a:avLst/>
              </a:prstGeom>
            </p:spPr>
          </p:pic>
        </p:grpSp>
        <p:grpSp>
          <p:nvGrpSpPr>
            <p:cNvPr id="291" name="Group 290"/>
            <p:cNvGrpSpPr/>
            <p:nvPr/>
          </p:nvGrpSpPr>
          <p:grpSpPr>
            <a:xfrm>
              <a:off x="8569940" y="5109670"/>
              <a:ext cx="1276599" cy="888411"/>
              <a:chOff x="4246264" y="3635180"/>
              <a:chExt cx="3029667" cy="2108406"/>
            </a:xfrm>
          </p:grpSpPr>
          <p:grpSp>
            <p:nvGrpSpPr>
              <p:cNvPr id="292" name="Group 291"/>
              <p:cNvGrpSpPr/>
              <p:nvPr/>
            </p:nvGrpSpPr>
            <p:grpSpPr>
              <a:xfrm>
                <a:off x="4246264" y="3635180"/>
                <a:ext cx="3029667" cy="2108406"/>
                <a:chOff x="1367129" y="4130361"/>
                <a:chExt cx="3029667" cy="2108406"/>
              </a:xfrm>
            </p:grpSpPr>
            <p:sp>
              <p:nvSpPr>
                <p:cNvPr id="340" name="Rectangle 339"/>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341" name="Picture 340"/>
                <p:cNvPicPr>
                  <a:picLocks noChangeAspect="1"/>
                </p:cNvPicPr>
                <p:nvPr/>
              </p:nvPicPr>
              <p:blipFill>
                <a:blip r:embed="rId3"/>
                <a:stretch>
                  <a:fillRect/>
                </a:stretch>
              </p:blipFill>
              <p:spPr>
                <a:xfrm>
                  <a:off x="2772050" y="4372036"/>
                  <a:ext cx="219824" cy="119200"/>
                </a:xfrm>
                <a:prstGeom prst="rect">
                  <a:avLst/>
                </a:prstGeom>
              </p:spPr>
            </p:pic>
            <p:pic>
              <p:nvPicPr>
                <p:cNvPr id="342" name="Picture 341"/>
                <p:cNvPicPr>
                  <a:picLocks noChangeAspect="1"/>
                </p:cNvPicPr>
                <p:nvPr/>
              </p:nvPicPr>
              <p:blipFill>
                <a:blip r:embed="rId4"/>
                <a:stretch>
                  <a:fillRect/>
                </a:stretch>
              </p:blipFill>
              <p:spPr>
                <a:xfrm>
                  <a:off x="2785526" y="4130361"/>
                  <a:ext cx="192873" cy="166387"/>
                </a:xfrm>
                <a:prstGeom prst="rect">
                  <a:avLst/>
                </a:prstGeom>
              </p:spPr>
            </p:pic>
            <p:cxnSp>
              <p:nvCxnSpPr>
                <p:cNvPr id="343" name="Straight Connector 342"/>
                <p:cNvCxnSpPr>
                  <a:stCxn id="342" idx="2"/>
                  <a:endCxn id="341"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293" name="Elbow Connector 760"/>
              <p:cNvCxnSpPr>
                <a:stCxn id="341" idx="2"/>
                <a:endCxn id="298"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94" name="Group 293"/>
              <p:cNvGrpSpPr>
                <a:grpSpLocks noChangeAspect="1"/>
              </p:cNvGrpSpPr>
              <p:nvPr/>
            </p:nvGrpSpPr>
            <p:grpSpPr>
              <a:xfrm>
                <a:off x="4978009" y="5152530"/>
                <a:ext cx="408637" cy="314345"/>
                <a:chOff x="10788170" y="2647113"/>
                <a:chExt cx="815784" cy="604054"/>
              </a:xfrm>
            </p:grpSpPr>
            <p:pic>
              <p:nvPicPr>
                <p:cNvPr id="338" name="Picture 337"/>
                <p:cNvPicPr>
                  <a:picLocks noChangeAspect="1"/>
                </p:cNvPicPr>
                <p:nvPr/>
              </p:nvPicPr>
              <p:blipFill>
                <a:blip r:embed="rId5"/>
                <a:stretch>
                  <a:fillRect/>
                </a:stretch>
              </p:blipFill>
              <p:spPr>
                <a:xfrm>
                  <a:off x="10788170" y="2647113"/>
                  <a:ext cx="815784" cy="604054"/>
                </a:xfrm>
                <a:prstGeom prst="rect">
                  <a:avLst/>
                </a:prstGeom>
              </p:spPr>
            </p:pic>
            <p:pic>
              <p:nvPicPr>
                <p:cNvPr id="339" name="Picture 338"/>
                <p:cNvPicPr>
                  <a:picLocks noChangeAspect="1"/>
                </p:cNvPicPr>
                <p:nvPr/>
              </p:nvPicPr>
              <p:blipFill>
                <a:blip r:embed="rId6"/>
                <a:stretch>
                  <a:fillRect/>
                </a:stretch>
              </p:blipFill>
              <p:spPr>
                <a:xfrm>
                  <a:off x="11085436" y="2746695"/>
                  <a:ext cx="221253" cy="272686"/>
                </a:xfrm>
                <a:prstGeom prst="rect">
                  <a:avLst/>
                </a:prstGeom>
              </p:spPr>
            </p:pic>
          </p:grpSp>
          <p:grpSp>
            <p:nvGrpSpPr>
              <p:cNvPr id="295" name="Group 294"/>
              <p:cNvGrpSpPr/>
              <p:nvPr/>
            </p:nvGrpSpPr>
            <p:grpSpPr>
              <a:xfrm>
                <a:off x="6566045" y="5152530"/>
                <a:ext cx="537999" cy="401022"/>
                <a:chOff x="1395946" y="5604922"/>
                <a:chExt cx="604490" cy="450584"/>
              </a:xfrm>
            </p:grpSpPr>
            <p:grpSp>
              <p:nvGrpSpPr>
                <p:cNvPr id="329" name="Group 328"/>
                <p:cNvGrpSpPr/>
                <p:nvPr/>
              </p:nvGrpSpPr>
              <p:grpSpPr>
                <a:xfrm>
                  <a:off x="1395946" y="5604922"/>
                  <a:ext cx="469645" cy="337019"/>
                  <a:chOff x="1972668" y="5793151"/>
                  <a:chExt cx="1003518" cy="720129"/>
                </a:xfrm>
              </p:grpSpPr>
              <p:pic>
                <p:nvPicPr>
                  <p:cNvPr id="336" name="Picture 335"/>
                  <p:cNvPicPr>
                    <a:picLocks noChangeAspect="1"/>
                  </p:cNvPicPr>
                  <p:nvPr/>
                </p:nvPicPr>
                <p:blipFill>
                  <a:blip r:embed="rId7"/>
                  <a:stretch>
                    <a:fillRect/>
                  </a:stretch>
                </p:blipFill>
                <p:spPr>
                  <a:xfrm>
                    <a:off x="1972668" y="5793151"/>
                    <a:ext cx="1003518" cy="720129"/>
                  </a:xfrm>
                  <a:prstGeom prst="rect">
                    <a:avLst/>
                  </a:prstGeom>
                </p:spPr>
              </p:pic>
              <p:pic>
                <p:nvPicPr>
                  <p:cNvPr id="337" name="Picture 336"/>
                  <p:cNvPicPr>
                    <a:picLocks noChangeAspect="1"/>
                  </p:cNvPicPr>
                  <p:nvPr/>
                </p:nvPicPr>
                <p:blipFill>
                  <a:blip r:embed="rId8"/>
                  <a:stretch>
                    <a:fillRect/>
                  </a:stretch>
                </p:blipFill>
                <p:spPr>
                  <a:xfrm>
                    <a:off x="2333397" y="5962056"/>
                    <a:ext cx="281157" cy="276848"/>
                  </a:xfrm>
                  <a:prstGeom prst="rect">
                    <a:avLst/>
                  </a:prstGeom>
                </p:spPr>
              </p:pic>
            </p:grpSp>
            <p:grpSp>
              <p:nvGrpSpPr>
                <p:cNvPr id="330" name="Group 329"/>
                <p:cNvGrpSpPr/>
                <p:nvPr/>
              </p:nvGrpSpPr>
              <p:grpSpPr>
                <a:xfrm>
                  <a:off x="1463369" y="5661705"/>
                  <a:ext cx="469645" cy="337019"/>
                  <a:chOff x="1972668" y="5793151"/>
                  <a:chExt cx="1003518" cy="720129"/>
                </a:xfrm>
              </p:grpSpPr>
              <p:pic>
                <p:nvPicPr>
                  <p:cNvPr id="334" name="Picture 333"/>
                  <p:cNvPicPr>
                    <a:picLocks noChangeAspect="1"/>
                  </p:cNvPicPr>
                  <p:nvPr/>
                </p:nvPicPr>
                <p:blipFill>
                  <a:blip r:embed="rId7"/>
                  <a:stretch>
                    <a:fillRect/>
                  </a:stretch>
                </p:blipFill>
                <p:spPr>
                  <a:xfrm>
                    <a:off x="1972668" y="5793151"/>
                    <a:ext cx="1003518" cy="720129"/>
                  </a:xfrm>
                  <a:prstGeom prst="rect">
                    <a:avLst/>
                  </a:prstGeom>
                </p:spPr>
              </p:pic>
              <p:pic>
                <p:nvPicPr>
                  <p:cNvPr id="335" name="Picture 334"/>
                  <p:cNvPicPr>
                    <a:picLocks noChangeAspect="1"/>
                  </p:cNvPicPr>
                  <p:nvPr/>
                </p:nvPicPr>
                <p:blipFill>
                  <a:blip r:embed="rId8"/>
                  <a:stretch>
                    <a:fillRect/>
                  </a:stretch>
                </p:blipFill>
                <p:spPr>
                  <a:xfrm>
                    <a:off x="2333397" y="5962056"/>
                    <a:ext cx="281157" cy="276848"/>
                  </a:xfrm>
                  <a:prstGeom prst="rect">
                    <a:avLst/>
                  </a:prstGeom>
                </p:spPr>
              </p:pic>
            </p:grpSp>
            <p:grpSp>
              <p:nvGrpSpPr>
                <p:cNvPr id="331" name="Group 330"/>
                <p:cNvGrpSpPr/>
                <p:nvPr/>
              </p:nvGrpSpPr>
              <p:grpSpPr>
                <a:xfrm>
                  <a:off x="1530791" y="5718487"/>
                  <a:ext cx="469645" cy="337019"/>
                  <a:chOff x="1972668" y="5793151"/>
                  <a:chExt cx="1003518" cy="720129"/>
                </a:xfrm>
              </p:grpSpPr>
              <p:pic>
                <p:nvPicPr>
                  <p:cNvPr id="332" name="Picture 331"/>
                  <p:cNvPicPr>
                    <a:picLocks noChangeAspect="1"/>
                  </p:cNvPicPr>
                  <p:nvPr/>
                </p:nvPicPr>
                <p:blipFill>
                  <a:blip r:embed="rId7"/>
                  <a:stretch>
                    <a:fillRect/>
                  </a:stretch>
                </p:blipFill>
                <p:spPr>
                  <a:xfrm>
                    <a:off x="1972668" y="5793151"/>
                    <a:ext cx="1003518" cy="720129"/>
                  </a:xfrm>
                  <a:prstGeom prst="rect">
                    <a:avLst/>
                  </a:prstGeom>
                </p:spPr>
              </p:pic>
              <p:pic>
                <p:nvPicPr>
                  <p:cNvPr id="333" name="Picture 332"/>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96" name="Group 295"/>
              <p:cNvGrpSpPr/>
              <p:nvPr/>
            </p:nvGrpSpPr>
            <p:grpSpPr>
              <a:xfrm>
                <a:off x="5651848" y="5152530"/>
                <a:ext cx="476031" cy="348497"/>
                <a:chOff x="2436437" y="5804238"/>
                <a:chExt cx="534863" cy="391567"/>
              </a:xfrm>
            </p:grpSpPr>
            <p:grpSp>
              <p:nvGrpSpPr>
                <p:cNvPr id="315" name="Group 4"/>
                <p:cNvGrpSpPr>
                  <a:grpSpLocks noChangeAspect="1"/>
                </p:cNvGrpSpPr>
                <p:nvPr/>
              </p:nvGrpSpPr>
              <p:grpSpPr bwMode="auto">
                <a:xfrm>
                  <a:off x="2436437" y="5804238"/>
                  <a:ext cx="468313" cy="336550"/>
                  <a:chOff x="1758" y="3702"/>
                  <a:chExt cx="295" cy="212"/>
                </a:xfrm>
              </p:grpSpPr>
              <p:sp>
                <p:nvSpPr>
                  <p:cNvPr id="32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6" name="Group 315"/>
                <p:cNvGrpSpPr/>
                <p:nvPr/>
              </p:nvGrpSpPr>
              <p:grpSpPr>
                <a:xfrm>
                  <a:off x="2502987" y="5859255"/>
                  <a:ext cx="468313" cy="336550"/>
                  <a:chOff x="2790825" y="5876925"/>
                  <a:chExt cx="468313" cy="336550"/>
                </a:xfrm>
              </p:grpSpPr>
              <p:grpSp>
                <p:nvGrpSpPr>
                  <p:cNvPr id="317" name="Group 4"/>
                  <p:cNvGrpSpPr>
                    <a:grpSpLocks noChangeAspect="1"/>
                  </p:cNvGrpSpPr>
                  <p:nvPr/>
                </p:nvGrpSpPr>
                <p:grpSpPr bwMode="auto">
                  <a:xfrm>
                    <a:off x="2790825" y="5876925"/>
                    <a:ext cx="468313" cy="336550"/>
                    <a:chOff x="1758" y="3702"/>
                    <a:chExt cx="295" cy="212"/>
                  </a:xfrm>
                </p:grpSpPr>
                <p:sp>
                  <p:nvSpPr>
                    <p:cNvPr id="31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18" name="Picture 31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297" name="Group 296"/>
              <p:cNvGrpSpPr/>
              <p:nvPr/>
            </p:nvGrpSpPr>
            <p:grpSpPr>
              <a:xfrm>
                <a:off x="4475442" y="5152530"/>
                <a:ext cx="343943" cy="341220"/>
                <a:chOff x="1200954" y="5961729"/>
                <a:chExt cx="343943" cy="341220"/>
              </a:xfrm>
            </p:grpSpPr>
            <p:sp>
              <p:nvSpPr>
                <p:cNvPr id="312" name="Rectangle 311"/>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298" name="Picture 297"/>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299" name="Picture 298"/>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00" name="Group 299"/>
              <p:cNvGrpSpPr/>
              <p:nvPr/>
            </p:nvGrpSpPr>
            <p:grpSpPr>
              <a:xfrm>
                <a:off x="4396007" y="4060934"/>
                <a:ext cx="1201668" cy="556042"/>
                <a:chOff x="10004567" y="4052190"/>
                <a:chExt cx="1276844" cy="590828"/>
              </a:xfrm>
            </p:grpSpPr>
            <p:pic>
              <p:nvPicPr>
                <p:cNvPr id="310" name="Picture 309"/>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311" name="Picture 310"/>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301" name="Elbow Connector 760"/>
              <p:cNvCxnSpPr>
                <a:stCxn id="341" idx="3"/>
                <a:endCxn id="299"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Elbow Connector 760"/>
              <p:cNvCxnSpPr>
                <a:stCxn id="305" idx="2"/>
                <a:endCxn id="33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Elbow Connector 760"/>
              <p:cNvCxnSpPr>
                <a:stCxn id="341" idx="2"/>
                <a:endCxn id="310"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Elbow Connector 760"/>
              <p:cNvCxnSpPr>
                <a:stCxn id="341" idx="2"/>
                <a:endCxn id="311"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5" name="Picture 304"/>
              <p:cNvPicPr>
                <a:picLocks noChangeAspect="1"/>
              </p:cNvPicPr>
              <p:nvPr/>
            </p:nvPicPr>
            <p:blipFill>
              <a:blip r:embed="rId3"/>
              <a:stretch>
                <a:fillRect/>
              </a:stretch>
            </p:blipFill>
            <p:spPr>
              <a:xfrm>
                <a:off x="5659173" y="4634389"/>
                <a:ext cx="219824" cy="119200"/>
              </a:xfrm>
              <a:prstGeom prst="rect">
                <a:avLst/>
              </a:prstGeom>
            </p:spPr>
          </p:pic>
          <p:cxnSp>
            <p:nvCxnSpPr>
              <p:cNvPr id="306" name="Elbow Connector 760"/>
              <p:cNvCxnSpPr>
                <a:stCxn id="312" idx="0"/>
                <a:endCxn id="305"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Elbow Connector 760"/>
              <p:cNvCxnSpPr>
                <a:stCxn id="338" idx="0"/>
                <a:endCxn id="305"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Elbow Connector 760"/>
              <p:cNvCxnSpPr>
                <a:endCxn id="305"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9" name="Picture 308"/>
              <p:cNvPicPr>
                <a:picLocks noChangeAspect="1"/>
              </p:cNvPicPr>
              <p:nvPr/>
            </p:nvPicPr>
            <p:blipFill>
              <a:blip r:embed="rId3"/>
              <a:stretch>
                <a:fillRect/>
              </a:stretch>
            </p:blipFill>
            <p:spPr>
              <a:xfrm>
                <a:off x="5671702" y="4944545"/>
                <a:ext cx="219824" cy="119200"/>
              </a:xfrm>
              <a:prstGeom prst="rect">
                <a:avLst/>
              </a:prstGeom>
            </p:spPr>
          </p:pic>
        </p:grpSp>
        <p:sp>
          <p:nvSpPr>
            <p:cNvPr id="453" name="Rectangle: Rounded Corners 452"/>
            <p:cNvSpPr/>
            <p:nvPr/>
          </p:nvSpPr>
          <p:spPr>
            <a:xfrm>
              <a:off x="9235348" y="6149351"/>
              <a:ext cx="2656083"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OTHER ORGANIZATIONS</a:t>
              </a:r>
            </a:p>
          </p:txBody>
        </p:sp>
      </p:grpSp>
      <p:grpSp>
        <p:nvGrpSpPr>
          <p:cNvPr id="419" name="Group 418"/>
          <p:cNvGrpSpPr/>
          <p:nvPr/>
        </p:nvGrpSpPr>
        <p:grpSpPr>
          <a:xfrm>
            <a:off x="765735" y="1960568"/>
            <a:ext cx="630975" cy="580762"/>
            <a:chOff x="551501" y="1733149"/>
            <a:chExt cx="630975" cy="580762"/>
          </a:xfrm>
          <a:solidFill>
            <a:schemeClr val="accent1"/>
          </a:solidFill>
        </p:grpSpPr>
        <p:grpSp>
          <p:nvGrpSpPr>
            <p:cNvPr id="120" name="Group 119"/>
            <p:cNvGrpSpPr/>
            <p:nvPr/>
          </p:nvGrpSpPr>
          <p:grpSpPr>
            <a:xfrm>
              <a:off x="551501" y="1733149"/>
              <a:ext cx="630975" cy="580762"/>
              <a:chOff x="418738" y="4928215"/>
              <a:chExt cx="630975" cy="580762"/>
            </a:xfrm>
            <a:grpFill/>
          </p:grpSpPr>
          <p:sp>
            <p:nvSpPr>
              <p:cNvPr id="3" name="Rectangle 2"/>
              <p:cNvSpPr/>
              <p:nvPr/>
            </p:nvSpPr>
            <p:spPr>
              <a:xfrm>
                <a:off x="418738" y="5370950"/>
                <a:ext cx="130369" cy="13802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Rectangle 361"/>
              <p:cNvSpPr/>
              <p:nvPr/>
            </p:nvSpPr>
            <p:spPr>
              <a:xfrm>
                <a:off x="587390" y="5261715"/>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362"/>
              <p:cNvSpPr/>
              <p:nvPr/>
            </p:nvSpPr>
            <p:spPr>
              <a:xfrm>
                <a:off x="753367" y="5076244"/>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Rectangle 364"/>
              <p:cNvSpPr/>
              <p:nvPr/>
            </p:nvSpPr>
            <p:spPr>
              <a:xfrm>
                <a:off x="919344" y="4928215"/>
                <a:ext cx="130369" cy="5807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9" name="Rectangle 378"/>
            <p:cNvSpPr/>
            <p:nvPr/>
          </p:nvSpPr>
          <p:spPr>
            <a:xfrm>
              <a:off x="717478" y="2066649"/>
              <a:ext cx="130369" cy="247262"/>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Rectangle 379"/>
            <p:cNvSpPr/>
            <p:nvPr/>
          </p:nvSpPr>
          <p:spPr>
            <a:xfrm>
              <a:off x="883455" y="1881178"/>
              <a:ext cx="130369" cy="432733"/>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6" name="Rectangle 375"/>
          <p:cNvSpPr/>
          <p:nvPr/>
        </p:nvSpPr>
        <p:spPr>
          <a:xfrm>
            <a:off x="1652527" y="1945864"/>
            <a:ext cx="1622560" cy="584775"/>
          </a:xfrm>
          <a:prstGeom prst="rect">
            <a:avLst/>
          </a:prstGeom>
        </p:spPr>
        <p:txBody>
          <a:bodyPr wrap="non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Full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Network Effect </a:t>
            </a:r>
          </a:p>
        </p:txBody>
      </p:sp>
      <p:sp>
        <p:nvSpPr>
          <p:cNvPr id="2" name="Title 1"/>
          <p:cNvSpPr>
            <a:spLocks noGrp="1"/>
          </p:cNvSpPr>
          <p:nvPr>
            <p:ph type="title"/>
          </p:nvPr>
        </p:nvSpPr>
        <p:spPr>
          <a:xfrm>
            <a:off x="588263" y="457201"/>
            <a:ext cx="11018520" cy="861774"/>
          </a:xfrm>
        </p:spPr>
        <p:txBody>
          <a:bodyPr/>
          <a:lstStyle/>
          <a:p>
            <a:pPr lvl="0"/>
            <a:r>
              <a:rPr lang="en-US"/>
              <a:t>Integrating external context</a:t>
            </a:r>
            <a:br>
              <a:rPr lang="en-US"/>
            </a:br>
            <a:endParaRPr lang="en-US" sz="2000" b="0"/>
          </a:p>
        </p:txBody>
      </p:sp>
      <p:sp>
        <p:nvSpPr>
          <p:cNvPr id="4" name="Freeform 128"/>
          <p:cNvSpPr>
            <a:spLocks noChangeAspect="1"/>
          </p:cNvSpPr>
          <p:nvPr/>
        </p:nvSpPr>
        <p:spPr bwMode="black">
          <a:xfrm>
            <a:off x="6770328" y="1662510"/>
            <a:ext cx="4132298" cy="22827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solidFill>
          </a:ln>
          <a:extLst/>
        </p:spPr>
        <p:txBody>
          <a:bodyPr vert="horz" wrap="square" lIns="91414" tIns="45706" rIns="91414" bIns="45706" numCol="1" anchor="t" anchorCtr="0" compatLnSpc="1">
            <a:prstTxWarp prst="textNoShape">
              <a:avLst/>
            </a:prstTxWarp>
          </a:bodyPr>
          <a:lstStyle/>
          <a:p>
            <a:pPr marL="0" marR="0" lvl="0" indent="0" algn="ctr" defTabSz="93214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18" name="Group 117"/>
          <p:cNvGrpSpPr/>
          <p:nvPr/>
        </p:nvGrpSpPr>
        <p:grpSpPr>
          <a:xfrm>
            <a:off x="3631191" y="4262319"/>
            <a:ext cx="3699741" cy="2106860"/>
            <a:chOff x="2003210" y="3683658"/>
            <a:chExt cx="3308742" cy="1883417"/>
          </a:xfrm>
        </p:grpSpPr>
        <p:sp>
          <p:nvSpPr>
            <p:cNvPr id="130" name="Rectangle: Rounded Corners 129"/>
            <p:cNvSpPr/>
            <p:nvPr/>
          </p:nvSpPr>
          <p:spPr>
            <a:xfrm>
              <a:off x="2003210" y="3683658"/>
              <a:ext cx="3308742" cy="1883417"/>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en-US" sz="1600" b="1" kern="0">
                <a:gradFill>
                  <a:gsLst>
                    <a:gs pos="1250">
                      <a:schemeClr val="accent1"/>
                    </a:gs>
                    <a:gs pos="100000">
                      <a:schemeClr val="accent1"/>
                    </a:gs>
                  </a:gsLst>
                  <a:lin ang="5400000" scaled="0"/>
                </a:gradFill>
              </a:endParaRPr>
            </a:p>
          </p:txBody>
        </p:sp>
        <p:grpSp>
          <p:nvGrpSpPr>
            <p:cNvPr id="57" name="Group 56"/>
            <p:cNvGrpSpPr/>
            <p:nvPr/>
          </p:nvGrpSpPr>
          <p:grpSpPr>
            <a:xfrm>
              <a:off x="2299130" y="4409731"/>
              <a:ext cx="1276599" cy="888411"/>
              <a:chOff x="4246264" y="3635180"/>
              <a:chExt cx="3029667" cy="2108406"/>
            </a:xfrm>
          </p:grpSpPr>
          <p:grpSp>
            <p:nvGrpSpPr>
              <p:cNvPr id="5" name="Group 4"/>
              <p:cNvGrpSpPr/>
              <p:nvPr/>
            </p:nvGrpSpPr>
            <p:grpSpPr>
              <a:xfrm>
                <a:off x="4246264" y="3635180"/>
                <a:ext cx="3029667" cy="2108406"/>
                <a:chOff x="1367129" y="4130361"/>
                <a:chExt cx="3029667" cy="2108406"/>
              </a:xfrm>
            </p:grpSpPr>
            <p:sp>
              <p:nvSpPr>
                <p:cNvPr id="6" name="Rectangle 5"/>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1" u="none" strike="noStrike" kern="0" cap="none" spc="0" normalizeH="0" baseline="0" noProof="0">
                    <a:ln>
                      <a:noFill/>
                    </a:ln>
                    <a:solidFill>
                      <a:srgbClr val="0070C0"/>
                    </a:solidFill>
                    <a:effectLst/>
                    <a:uLnTx/>
                    <a:uFillTx/>
                  </a:endParaRPr>
                </a:p>
              </p:txBody>
            </p:sp>
            <p:pic>
              <p:nvPicPr>
                <p:cNvPr id="7" name="Picture 6"/>
                <p:cNvPicPr>
                  <a:picLocks noChangeAspect="1"/>
                </p:cNvPicPr>
                <p:nvPr/>
              </p:nvPicPr>
              <p:blipFill>
                <a:blip r:embed="rId3"/>
                <a:stretch>
                  <a:fillRect/>
                </a:stretch>
              </p:blipFill>
              <p:spPr>
                <a:xfrm>
                  <a:off x="2772050" y="4372036"/>
                  <a:ext cx="219824" cy="119200"/>
                </a:xfrm>
                <a:prstGeom prst="rect">
                  <a:avLst/>
                </a:prstGeom>
              </p:spPr>
            </p:pic>
            <p:pic>
              <p:nvPicPr>
                <p:cNvPr id="8" name="Picture 7"/>
                <p:cNvPicPr>
                  <a:picLocks noChangeAspect="1"/>
                </p:cNvPicPr>
                <p:nvPr/>
              </p:nvPicPr>
              <p:blipFill>
                <a:blip r:embed="rId4"/>
                <a:stretch>
                  <a:fillRect/>
                </a:stretch>
              </p:blipFill>
              <p:spPr>
                <a:xfrm>
                  <a:off x="2785526" y="4130361"/>
                  <a:ext cx="192873" cy="166387"/>
                </a:xfrm>
                <a:prstGeom prst="rect">
                  <a:avLst/>
                </a:prstGeom>
              </p:spPr>
            </p:pic>
            <p:cxnSp>
              <p:nvCxnSpPr>
                <p:cNvPr id="9" name="Straight Connector 8"/>
                <p:cNvCxnSpPr>
                  <a:stCxn id="8" idx="2"/>
                  <a:endCxn id="7"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0" name="Elbow Connector 760"/>
              <p:cNvCxnSpPr>
                <a:stCxn id="7" idx="2"/>
                <a:endCxn id="43"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1" name="Group 10"/>
              <p:cNvGrpSpPr>
                <a:grpSpLocks noChangeAspect="1"/>
              </p:cNvGrpSpPr>
              <p:nvPr/>
            </p:nvGrpSpPr>
            <p:grpSpPr>
              <a:xfrm>
                <a:off x="4978009" y="5152530"/>
                <a:ext cx="408637" cy="314345"/>
                <a:chOff x="10788170" y="2647113"/>
                <a:chExt cx="815784" cy="604054"/>
              </a:xfrm>
            </p:grpSpPr>
            <p:pic>
              <p:nvPicPr>
                <p:cNvPr id="12" name="Picture 11"/>
                <p:cNvPicPr>
                  <a:picLocks noChangeAspect="1"/>
                </p:cNvPicPr>
                <p:nvPr/>
              </p:nvPicPr>
              <p:blipFill>
                <a:blip r:embed="rId5"/>
                <a:stretch>
                  <a:fillRect/>
                </a:stretch>
              </p:blipFill>
              <p:spPr>
                <a:xfrm>
                  <a:off x="10788170" y="2647113"/>
                  <a:ext cx="815784" cy="604054"/>
                </a:xfrm>
                <a:prstGeom prst="rect">
                  <a:avLst/>
                </a:prstGeom>
              </p:spPr>
            </p:pic>
            <p:pic>
              <p:nvPicPr>
                <p:cNvPr id="13" name="Picture 12"/>
                <p:cNvPicPr>
                  <a:picLocks noChangeAspect="1"/>
                </p:cNvPicPr>
                <p:nvPr/>
              </p:nvPicPr>
              <p:blipFill>
                <a:blip r:embed="rId6"/>
                <a:stretch>
                  <a:fillRect/>
                </a:stretch>
              </p:blipFill>
              <p:spPr>
                <a:xfrm>
                  <a:off x="11085436" y="2746695"/>
                  <a:ext cx="221253" cy="272686"/>
                </a:xfrm>
                <a:prstGeom prst="rect">
                  <a:avLst/>
                </a:prstGeom>
              </p:spPr>
            </p:pic>
          </p:grpSp>
          <p:grpSp>
            <p:nvGrpSpPr>
              <p:cNvPr id="14" name="Group 13"/>
              <p:cNvGrpSpPr/>
              <p:nvPr/>
            </p:nvGrpSpPr>
            <p:grpSpPr>
              <a:xfrm>
                <a:off x="6566045" y="5152530"/>
                <a:ext cx="537999" cy="401022"/>
                <a:chOff x="1395946" y="5604922"/>
                <a:chExt cx="604490" cy="450584"/>
              </a:xfrm>
            </p:grpSpPr>
            <p:grpSp>
              <p:nvGrpSpPr>
                <p:cNvPr id="15" name="Group 14"/>
                <p:cNvGrpSpPr/>
                <p:nvPr/>
              </p:nvGrpSpPr>
              <p:grpSpPr>
                <a:xfrm>
                  <a:off x="1395946" y="5604922"/>
                  <a:ext cx="469645" cy="337019"/>
                  <a:chOff x="1972668" y="5793151"/>
                  <a:chExt cx="1003518" cy="720129"/>
                </a:xfrm>
              </p:grpSpPr>
              <p:pic>
                <p:nvPicPr>
                  <p:cNvPr id="22" name="Picture 21"/>
                  <p:cNvPicPr>
                    <a:picLocks noChangeAspect="1"/>
                  </p:cNvPicPr>
                  <p:nvPr/>
                </p:nvPicPr>
                <p:blipFill>
                  <a:blip r:embed="rId7"/>
                  <a:stretch>
                    <a:fillRect/>
                  </a:stretch>
                </p:blipFill>
                <p:spPr>
                  <a:xfrm>
                    <a:off x="1972668" y="5793151"/>
                    <a:ext cx="1003518" cy="720129"/>
                  </a:xfrm>
                  <a:prstGeom prst="rect">
                    <a:avLst/>
                  </a:prstGeom>
                </p:spPr>
              </p:pic>
              <p:pic>
                <p:nvPicPr>
                  <p:cNvPr id="23" name="Picture 22"/>
                  <p:cNvPicPr>
                    <a:picLocks noChangeAspect="1"/>
                  </p:cNvPicPr>
                  <p:nvPr/>
                </p:nvPicPr>
                <p:blipFill>
                  <a:blip r:embed="rId8"/>
                  <a:stretch>
                    <a:fillRect/>
                  </a:stretch>
                </p:blipFill>
                <p:spPr>
                  <a:xfrm>
                    <a:off x="2333397" y="5962056"/>
                    <a:ext cx="281157" cy="276848"/>
                  </a:xfrm>
                  <a:prstGeom prst="rect">
                    <a:avLst/>
                  </a:prstGeom>
                </p:spPr>
              </p:pic>
            </p:grpSp>
            <p:grpSp>
              <p:nvGrpSpPr>
                <p:cNvPr id="16" name="Group 15"/>
                <p:cNvGrpSpPr/>
                <p:nvPr/>
              </p:nvGrpSpPr>
              <p:grpSpPr>
                <a:xfrm>
                  <a:off x="1463369" y="5661705"/>
                  <a:ext cx="469645" cy="337019"/>
                  <a:chOff x="1972668" y="5793151"/>
                  <a:chExt cx="1003518" cy="720129"/>
                </a:xfrm>
              </p:grpSpPr>
              <p:pic>
                <p:nvPicPr>
                  <p:cNvPr id="20" name="Picture 19"/>
                  <p:cNvPicPr>
                    <a:picLocks noChangeAspect="1"/>
                  </p:cNvPicPr>
                  <p:nvPr/>
                </p:nvPicPr>
                <p:blipFill>
                  <a:blip r:embed="rId7"/>
                  <a:stretch>
                    <a:fillRect/>
                  </a:stretch>
                </p:blipFill>
                <p:spPr>
                  <a:xfrm>
                    <a:off x="1972668" y="5793151"/>
                    <a:ext cx="1003518" cy="720129"/>
                  </a:xfrm>
                  <a:prstGeom prst="rect">
                    <a:avLst/>
                  </a:prstGeom>
                </p:spPr>
              </p:pic>
              <p:pic>
                <p:nvPicPr>
                  <p:cNvPr id="21" name="Picture 20"/>
                  <p:cNvPicPr>
                    <a:picLocks noChangeAspect="1"/>
                  </p:cNvPicPr>
                  <p:nvPr/>
                </p:nvPicPr>
                <p:blipFill>
                  <a:blip r:embed="rId8"/>
                  <a:stretch>
                    <a:fillRect/>
                  </a:stretch>
                </p:blipFill>
                <p:spPr>
                  <a:xfrm>
                    <a:off x="2333397" y="5962056"/>
                    <a:ext cx="281157" cy="276848"/>
                  </a:xfrm>
                  <a:prstGeom prst="rect">
                    <a:avLst/>
                  </a:prstGeom>
                </p:spPr>
              </p:pic>
            </p:grpSp>
            <p:grpSp>
              <p:nvGrpSpPr>
                <p:cNvPr id="17" name="Group 16"/>
                <p:cNvGrpSpPr/>
                <p:nvPr/>
              </p:nvGrpSpPr>
              <p:grpSpPr>
                <a:xfrm>
                  <a:off x="1530791" y="5718487"/>
                  <a:ext cx="469645" cy="337019"/>
                  <a:chOff x="1972668" y="5793151"/>
                  <a:chExt cx="1003518" cy="720129"/>
                </a:xfrm>
              </p:grpSpPr>
              <p:pic>
                <p:nvPicPr>
                  <p:cNvPr id="18" name="Picture 17"/>
                  <p:cNvPicPr>
                    <a:picLocks noChangeAspect="1"/>
                  </p:cNvPicPr>
                  <p:nvPr/>
                </p:nvPicPr>
                <p:blipFill>
                  <a:blip r:embed="rId7"/>
                  <a:stretch>
                    <a:fillRect/>
                  </a:stretch>
                </p:blipFill>
                <p:spPr>
                  <a:xfrm>
                    <a:off x="1972668" y="5793151"/>
                    <a:ext cx="1003518" cy="720129"/>
                  </a:xfrm>
                  <a:prstGeom prst="rect">
                    <a:avLst/>
                  </a:prstGeom>
                </p:spPr>
              </p:pic>
              <p:pic>
                <p:nvPicPr>
                  <p:cNvPr id="19" name="Picture 1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24" name="Group 23"/>
              <p:cNvGrpSpPr/>
              <p:nvPr/>
            </p:nvGrpSpPr>
            <p:grpSpPr>
              <a:xfrm>
                <a:off x="5651848" y="5152530"/>
                <a:ext cx="476031" cy="348497"/>
                <a:chOff x="2436437" y="5804238"/>
                <a:chExt cx="534863" cy="391567"/>
              </a:xfrm>
            </p:grpSpPr>
            <p:grpSp>
              <p:nvGrpSpPr>
                <p:cNvPr id="25" name="Group 4"/>
                <p:cNvGrpSpPr>
                  <a:grpSpLocks noChangeAspect="1"/>
                </p:cNvGrpSpPr>
                <p:nvPr/>
              </p:nvGrpSpPr>
              <p:grpSpPr bwMode="auto">
                <a:xfrm>
                  <a:off x="2436437" y="5804238"/>
                  <a:ext cx="468313" cy="336550"/>
                  <a:chOff x="1758" y="3702"/>
                  <a:chExt cx="295" cy="212"/>
                </a:xfrm>
              </p:grpSpPr>
              <p:sp>
                <p:nvSpPr>
                  <p:cNvPr id="34"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 name="Group 25"/>
                <p:cNvGrpSpPr/>
                <p:nvPr/>
              </p:nvGrpSpPr>
              <p:grpSpPr>
                <a:xfrm>
                  <a:off x="2502987" y="5859255"/>
                  <a:ext cx="468313" cy="336550"/>
                  <a:chOff x="2790825" y="5876925"/>
                  <a:chExt cx="468313" cy="336550"/>
                </a:xfrm>
              </p:grpSpPr>
              <p:grpSp>
                <p:nvGrpSpPr>
                  <p:cNvPr id="27" name="Group 4"/>
                  <p:cNvGrpSpPr>
                    <a:grpSpLocks noChangeAspect="1"/>
                  </p:cNvGrpSpPr>
                  <p:nvPr/>
                </p:nvGrpSpPr>
                <p:grpSpPr bwMode="auto">
                  <a:xfrm>
                    <a:off x="2790825" y="5876925"/>
                    <a:ext cx="468313" cy="336550"/>
                    <a:chOff x="1758" y="3702"/>
                    <a:chExt cx="295" cy="212"/>
                  </a:xfrm>
                </p:grpSpPr>
                <p:sp>
                  <p:nvSpPr>
                    <p:cNvPr id="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39" name="Group 38"/>
              <p:cNvGrpSpPr/>
              <p:nvPr/>
            </p:nvGrpSpPr>
            <p:grpSpPr>
              <a:xfrm>
                <a:off x="4475442" y="5152530"/>
                <a:ext cx="343943" cy="341220"/>
                <a:chOff x="1200954" y="5961729"/>
                <a:chExt cx="343943" cy="341220"/>
              </a:xfrm>
            </p:grpSpPr>
            <p:sp>
              <p:nvSpPr>
                <p:cNvPr id="40" name="Rectangle 39"/>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18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defTabSz="731014"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a typeface="Segoe UI" panose="020B0502040204020203" pitchFamily="34" charset="0"/>
                    <a:cs typeface="Segoe UI" panose="020B0502040204020203" pitchFamily="34" charset="0"/>
                  </a:endParaRPr>
                </a:p>
              </p:txBody>
            </p:sp>
          </p:grpSp>
          <p:pic>
            <p:nvPicPr>
              <p:cNvPr id="43" name="Picture 42"/>
              <p:cNvPicPr>
                <a:picLocks noChangeAspect="1"/>
              </p:cNvPicPr>
              <p:nvPr/>
            </p:nvPicPr>
            <p:blipFill>
              <a:blip r:embed="rId11">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44" name="Picture 43"/>
              <p:cNvPicPr>
                <a:picLocks noChangeAspect="1"/>
              </p:cNvPicPr>
              <p:nvPr/>
            </p:nvPicPr>
            <p:blipFill>
              <a:blip r:embed="rId11">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45" name="Group 44"/>
              <p:cNvGrpSpPr/>
              <p:nvPr/>
            </p:nvGrpSpPr>
            <p:grpSpPr>
              <a:xfrm>
                <a:off x="4396007" y="4060934"/>
                <a:ext cx="1201668" cy="556042"/>
                <a:chOff x="10004567" y="4052190"/>
                <a:chExt cx="1276844" cy="590828"/>
              </a:xfrm>
            </p:grpSpPr>
            <p:pic>
              <p:nvPicPr>
                <p:cNvPr id="46" name="Picture 45"/>
                <p:cNvPicPr>
                  <a:picLocks noChangeAspect="1"/>
                </p:cNvPicPr>
                <p:nvPr/>
              </p:nvPicPr>
              <p:blipFill>
                <a:blip r:embed="rId11">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7" name="Picture 46"/>
                <p:cNvPicPr>
                  <a:picLocks noChangeAspect="1"/>
                </p:cNvPicPr>
                <p:nvPr/>
              </p:nvPicPr>
              <p:blipFill>
                <a:blip r:embed="rId11">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8" name="Elbow Connector 760"/>
              <p:cNvCxnSpPr>
                <a:stCxn id="7" idx="3"/>
                <a:endCxn id="44"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Elbow Connector 760"/>
              <p:cNvCxnSpPr>
                <a:stCxn id="52" idx="2"/>
                <a:endCxn id="22"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0" name="Elbow Connector 760"/>
              <p:cNvCxnSpPr>
                <a:stCxn id="7" idx="2"/>
                <a:endCxn id="46"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Elbow Connector 760"/>
              <p:cNvCxnSpPr>
                <a:stCxn id="7" idx="2"/>
                <a:endCxn id="47"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a:stretch>
                <a:fillRect/>
              </a:stretch>
            </p:blipFill>
            <p:spPr>
              <a:xfrm>
                <a:off x="5659173" y="4634389"/>
                <a:ext cx="219824" cy="119200"/>
              </a:xfrm>
              <a:prstGeom prst="rect">
                <a:avLst/>
              </a:prstGeom>
            </p:spPr>
          </p:pic>
          <p:cxnSp>
            <p:nvCxnSpPr>
              <p:cNvPr id="53" name="Elbow Connector 760"/>
              <p:cNvCxnSpPr>
                <a:stCxn id="40" idx="0"/>
                <a:endCxn id="52"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 name="Elbow Connector 760"/>
              <p:cNvCxnSpPr>
                <a:stCxn id="12" idx="0"/>
                <a:endCxn id="52"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 name="Elbow Connector 760"/>
              <p:cNvCxnSpPr>
                <a:endCxn id="52"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a:stretch>
                <a:fillRect/>
              </a:stretch>
            </p:blipFill>
            <p:spPr>
              <a:xfrm>
                <a:off x="5671702" y="4944545"/>
                <a:ext cx="219824" cy="119200"/>
              </a:xfrm>
              <a:prstGeom prst="rect">
                <a:avLst/>
              </a:prstGeom>
            </p:spPr>
          </p:pic>
        </p:grpSp>
      </p:grpSp>
      <p:sp>
        <p:nvSpPr>
          <p:cNvPr id="344" name="Explosion: 8 Points 343"/>
          <p:cNvSpPr/>
          <p:nvPr/>
        </p:nvSpPr>
        <p:spPr>
          <a:xfrm>
            <a:off x="6229086" y="5284253"/>
            <a:ext cx="656457" cy="469885"/>
          </a:xfrm>
          <a:prstGeom prst="irregularSeal1">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Arrow: Up 116"/>
          <p:cNvSpPr/>
          <p:nvPr/>
        </p:nvSpPr>
        <p:spPr>
          <a:xfrm>
            <a:off x="1381201" y="1733897"/>
            <a:ext cx="261428" cy="80743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Rectangle 356"/>
          <p:cNvSpPr/>
          <p:nvPr/>
        </p:nvSpPr>
        <p:spPr>
          <a:xfrm>
            <a:off x="1263666" y="1871343"/>
            <a:ext cx="130369" cy="5807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66" name="Group 365"/>
          <p:cNvGrpSpPr/>
          <p:nvPr/>
        </p:nvGrpSpPr>
        <p:grpSpPr>
          <a:xfrm>
            <a:off x="7492147" y="2607163"/>
            <a:ext cx="961257" cy="774685"/>
            <a:chOff x="7020420" y="2542082"/>
            <a:chExt cx="961257" cy="774685"/>
          </a:xfrm>
        </p:grpSpPr>
        <p:sp>
          <p:nvSpPr>
            <p:cNvPr id="367" name="Explosion: 8 Points 366"/>
            <p:cNvSpPr/>
            <p:nvPr/>
          </p:nvSpPr>
          <p:spPr>
            <a:xfrm>
              <a:off x="7020420" y="25420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8" name="Explosion: 8 Points 367"/>
            <p:cNvSpPr/>
            <p:nvPr/>
          </p:nvSpPr>
          <p:spPr>
            <a:xfrm>
              <a:off x="7172820" y="26944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369" name="Explosion: 8 Points 368"/>
            <p:cNvSpPr/>
            <p:nvPr/>
          </p:nvSpPr>
          <p:spPr>
            <a:xfrm>
              <a:off x="7325220" y="2846882"/>
              <a:ext cx="656457"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345" name="TextBox 344"/>
          <p:cNvSpPr txBox="1"/>
          <p:nvPr/>
        </p:nvSpPr>
        <p:spPr>
          <a:xfrm>
            <a:off x="6127245" y="5753653"/>
            <a:ext cx="915465" cy="307777"/>
          </a:xfrm>
          <a:prstGeom prst="rect">
            <a:avLst/>
          </a:prstGeom>
          <a:noFill/>
        </p:spPr>
        <p:txBody>
          <a:bodyPr wrap="square" rtlCol="0">
            <a:spAutoFit/>
          </a:bodyPr>
          <a:lstStyle/>
          <a:p>
            <a:pPr>
              <a:defRPr/>
            </a:pPr>
            <a:r>
              <a:rPr lang="en-US" sz="1400" i="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Incident</a:t>
            </a:r>
          </a:p>
        </p:txBody>
      </p:sp>
      <p:sp>
        <p:nvSpPr>
          <p:cNvPr id="384" name="Rectangle 383"/>
          <p:cNvSpPr/>
          <p:nvPr/>
        </p:nvSpPr>
        <p:spPr>
          <a:xfrm>
            <a:off x="1640514" y="3478759"/>
            <a:ext cx="227293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Learning </a:t>
            </a:r>
            <a:b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0" i="0" u="none" strike="noStrike" kern="0" cap="none" spc="0" normalizeH="0" baseline="0" noProof="0">
                <a:ln>
                  <a:noFill/>
                </a:ln>
                <a:gradFill>
                  <a:gsLst>
                    <a:gs pos="0">
                      <a:schemeClr val="tx2"/>
                    </a:gs>
                    <a:gs pos="100000">
                      <a:schemeClr val="tx2"/>
                    </a:gs>
                  </a:gsLst>
                  <a:lin ang="5400000" scaled="0"/>
                </a:gradFill>
                <a:effectLst/>
                <a:uLnTx/>
                <a:uFillTx/>
                <a:latin typeface="Segoe UI Semibold" panose="020B0702040204020203" pitchFamily="34" charset="0"/>
                <a:cs typeface="Segoe UI Semibold" panose="020B0702040204020203" pitchFamily="34" charset="0"/>
              </a:rPr>
              <a:t>Organization</a:t>
            </a:r>
          </a:p>
        </p:txBody>
      </p:sp>
      <p:grpSp>
        <p:nvGrpSpPr>
          <p:cNvPr id="385" name="Group 384"/>
          <p:cNvGrpSpPr/>
          <p:nvPr/>
        </p:nvGrpSpPr>
        <p:grpSpPr>
          <a:xfrm>
            <a:off x="765735" y="3442985"/>
            <a:ext cx="630975" cy="580762"/>
            <a:chOff x="418738" y="4928215"/>
            <a:chExt cx="630975" cy="580762"/>
          </a:xfrm>
        </p:grpSpPr>
        <p:sp>
          <p:nvSpPr>
            <p:cNvPr id="386" name="Rectangle 385"/>
            <p:cNvSpPr/>
            <p:nvPr/>
          </p:nvSpPr>
          <p:spPr>
            <a:xfrm>
              <a:off x="418738" y="5370950"/>
              <a:ext cx="130369" cy="13802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Rectangle 388"/>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8" name="Group 417"/>
          <p:cNvGrpSpPr/>
          <p:nvPr/>
        </p:nvGrpSpPr>
        <p:grpSpPr>
          <a:xfrm>
            <a:off x="770925" y="2697605"/>
            <a:ext cx="2831666" cy="632202"/>
            <a:chOff x="475176" y="2728149"/>
            <a:chExt cx="2831666" cy="632202"/>
          </a:xfrm>
        </p:grpSpPr>
        <p:sp>
          <p:nvSpPr>
            <p:cNvPr id="383" name="Rectangle 382"/>
            <p:cNvSpPr/>
            <p:nvPr/>
          </p:nvSpPr>
          <p:spPr>
            <a:xfrm>
              <a:off x="1344622" y="2775576"/>
              <a:ext cx="196222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Externally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Aware</a:t>
              </a:r>
            </a:p>
          </p:txBody>
        </p:sp>
        <p:grpSp>
          <p:nvGrpSpPr>
            <p:cNvPr id="377" name="Group 376"/>
            <p:cNvGrpSpPr/>
            <p:nvPr/>
          </p:nvGrpSpPr>
          <p:grpSpPr>
            <a:xfrm>
              <a:off x="475176" y="2728149"/>
              <a:ext cx="630975" cy="580762"/>
              <a:chOff x="402948" y="2907915"/>
              <a:chExt cx="630975" cy="580762"/>
            </a:xfrm>
          </p:grpSpPr>
          <p:grpSp>
            <p:nvGrpSpPr>
              <p:cNvPr id="394" name="Group 393"/>
              <p:cNvGrpSpPr/>
              <p:nvPr/>
            </p:nvGrpSpPr>
            <p:grpSpPr>
              <a:xfrm>
                <a:off x="402948" y="2907915"/>
                <a:ext cx="630975" cy="580762"/>
                <a:chOff x="418738" y="4928215"/>
                <a:chExt cx="630975" cy="580762"/>
              </a:xfrm>
            </p:grpSpPr>
            <p:sp>
              <p:nvSpPr>
                <p:cNvPr id="395" name="Rectangle 39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Rectangle 395"/>
                <p:cNvSpPr/>
                <p:nvPr/>
              </p:nvSpPr>
              <p:spPr>
                <a:xfrm>
                  <a:off x="587390" y="5261715"/>
                  <a:ext cx="130369" cy="24726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Rectangle 396"/>
                <p:cNvSpPr/>
                <p:nvPr/>
              </p:nvSpPr>
              <p:spPr>
                <a:xfrm>
                  <a:off x="753367" y="5076244"/>
                  <a:ext cx="130369" cy="4327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Rectangle 39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9" name="Rectangle 398"/>
              <p:cNvSpPr/>
              <p:nvPr/>
            </p:nvSpPr>
            <p:spPr>
              <a:xfrm>
                <a:off x="568925" y="3241415"/>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00" name="Rectangle 399"/>
          <p:cNvSpPr/>
          <p:nvPr/>
        </p:nvSpPr>
        <p:spPr>
          <a:xfrm>
            <a:off x="1102879" y="2845634"/>
            <a:ext cx="130369" cy="43273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a:off x="937180" y="3774759"/>
            <a:ext cx="130369" cy="2472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04" name="Group 403"/>
          <p:cNvGrpSpPr/>
          <p:nvPr/>
        </p:nvGrpSpPr>
        <p:grpSpPr>
          <a:xfrm>
            <a:off x="765735" y="4167706"/>
            <a:ext cx="630975" cy="580762"/>
            <a:chOff x="418738" y="4928215"/>
            <a:chExt cx="630975" cy="580762"/>
          </a:xfrm>
        </p:grpSpPr>
        <p:sp>
          <p:nvSpPr>
            <p:cNvPr id="405" name="Rectangle 404"/>
            <p:cNvSpPr/>
            <p:nvPr/>
          </p:nvSpPr>
          <p:spPr>
            <a:xfrm>
              <a:off x="418738" y="5370950"/>
              <a:ext cx="130369" cy="1380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Rectangle 405"/>
            <p:cNvSpPr/>
            <p:nvPr/>
          </p:nvSpPr>
          <p:spPr>
            <a:xfrm>
              <a:off x="587390" y="5261715"/>
              <a:ext cx="130369" cy="2472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Rectangle 406"/>
            <p:cNvSpPr/>
            <p:nvPr/>
          </p:nvSpPr>
          <p:spPr>
            <a:xfrm>
              <a:off x="753367" y="5076244"/>
              <a:ext cx="130369" cy="432733"/>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Rectangle 407"/>
            <p:cNvSpPr/>
            <p:nvPr/>
          </p:nvSpPr>
          <p:spPr>
            <a:xfrm>
              <a:off x="919344" y="4928215"/>
              <a:ext cx="130369" cy="580762"/>
            </a:xfrm>
            <a:prstGeom prst="rect">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9" name="Rectangle 408"/>
          <p:cNvSpPr/>
          <p:nvPr/>
        </p:nvSpPr>
        <p:spPr>
          <a:xfrm>
            <a:off x="1646048" y="4173628"/>
            <a:ext cx="1088760" cy="584775"/>
          </a:xfrm>
          <a:prstGeom prst="rect">
            <a:avLst/>
          </a:prstGeom>
        </p:spPr>
        <p:txBody>
          <a:bodyPr wrap="square">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Basic </a:t>
            </a:r>
            <a:b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sp>
        <p:nvSpPr>
          <p:cNvPr id="410" name="TextBox 409"/>
          <p:cNvSpPr txBox="1"/>
          <p:nvPr/>
        </p:nvSpPr>
        <p:spPr>
          <a:xfrm>
            <a:off x="4807005" y="4246426"/>
            <a:ext cx="1292445" cy="338554"/>
          </a:xfrm>
          <a:prstGeom prst="rect">
            <a:avLst/>
          </a:prstGeom>
          <a:noFill/>
        </p:spPr>
        <p:txBody>
          <a:bodyPr wrap="square" rtlCol="0">
            <a:spAutoFit/>
          </a:bodyPr>
          <a:lstStyle/>
          <a:p>
            <a:pPr>
              <a:defRPr/>
            </a:pPr>
            <a:r>
              <a:rPr lang="en-US" sz="1600"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Detection</a:t>
            </a:r>
          </a:p>
        </p:txBody>
      </p:sp>
      <p:grpSp>
        <p:nvGrpSpPr>
          <p:cNvPr id="417" name="Group 416"/>
          <p:cNvGrpSpPr/>
          <p:nvPr/>
        </p:nvGrpSpPr>
        <p:grpSpPr>
          <a:xfrm>
            <a:off x="4799381" y="1637867"/>
            <a:ext cx="1827258" cy="1882955"/>
            <a:chOff x="4134915" y="1348143"/>
            <a:chExt cx="1827258" cy="1882955"/>
          </a:xfrm>
        </p:grpSpPr>
        <p:sp>
          <p:nvSpPr>
            <p:cNvPr id="131" name="Rectangle: Rounded Corners 130"/>
            <p:cNvSpPr/>
            <p:nvPr/>
          </p:nvSpPr>
          <p:spPr>
            <a:xfrm>
              <a:off x="4134915" y="1348143"/>
              <a:ext cx="1827258" cy="1882955"/>
            </a:xfrm>
            <a:prstGeom prst="roundRect">
              <a:avLst>
                <a:gd name="adj" fmla="val 0"/>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b="1" kern="0"/>
            </a:p>
          </p:txBody>
        </p:sp>
        <p:sp>
          <p:nvSpPr>
            <p:cNvPr id="348" name="Explosion: 8 Points 347"/>
            <p:cNvSpPr/>
            <p:nvPr/>
          </p:nvSpPr>
          <p:spPr>
            <a:xfrm>
              <a:off x="4331514" y="2424383"/>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Explosion: 8 Points 411"/>
            <p:cNvSpPr/>
            <p:nvPr/>
          </p:nvSpPr>
          <p:spPr>
            <a:xfrm>
              <a:off x="4738638" y="254897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Explosion: 8 Points 412"/>
            <p:cNvSpPr/>
            <p:nvPr/>
          </p:nvSpPr>
          <p:spPr>
            <a:xfrm>
              <a:off x="5145762" y="2673564"/>
              <a:ext cx="538708" cy="469885"/>
            </a:xfrm>
            <a:prstGeom prst="irregularSeal1">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4" name="Explosion: 8 Points 413"/>
          <p:cNvSpPr/>
          <p:nvPr/>
        </p:nvSpPr>
        <p:spPr>
          <a:xfrm>
            <a:off x="4995980" y="2022210"/>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Explosion: 8 Points 414"/>
          <p:cNvSpPr/>
          <p:nvPr/>
        </p:nvSpPr>
        <p:spPr>
          <a:xfrm>
            <a:off x="5403104" y="214680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Explosion: 8 Points 415"/>
          <p:cNvSpPr/>
          <p:nvPr/>
        </p:nvSpPr>
        <p:spPr>
          <a:xfrm>
            <a:off x="5810228" y="2271391"/>
            <a:ext cx="538708" cy="469885"/>
          </a:xfrm>
          <a:prstGeom prst="irregularSeal1">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1" name="Group 420"/>
          <p:cNvGrpSpPr/>
          <p:nvPr/>
        </p:nvGrpSpPr>
        <p:grpSpPr>
          <a:xfrm>
            <a:off x="8025492" y="2402497"/>
            <a:ext cx="1685780" cy="1271751"/>
            <a:chOff x="6753665" y="2387736"/>
            <a:chExt cx="1685780" cy="1271751"/>
          </a:xfrm>
        </p:grpSpPr>
        <p:sp>
          <p:nvSpPr>
            <p:cNvPr id="422" name="Explosion: 8 Points 421"/>
            <p:cNvSpPr/>
            <p:nvPr/>
          </p:nvSpPr>
          <p:spPr>
            <a:xfrm>
              <a:off x="6753665" y="2387736"/>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3" name="Explosion: 8 Points 422"/>
            <p:cNvSpPr/>
            <p:nvPr/>
          </p:nvSpPr>
          <p:spPr>
            <a:xfrm>
              <a:off x="7782988" y="3045999"/>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4" name="Explosion: 8 Points 423"/>
            <p:cNvSpPr/>
            <p:nvPr/>
          </p:nvSpPr>
          <p:spPr>
            <a:xfrm>
              <a:off x="6882965" y="3189602"/>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25" name="Group 424"/>
          <p:cNvGrpSpPr/>
          <p:nvPr/>
        </p:nvGrpSpPr>
        <p:grpSpPr>
          <a:xfrm>
            <a:off x="8450702" y="2362096"/>
            <a:ext cx="1854052" cy="998017"/>
            <a:chOff x="6478500" y="2185316"/>
            <a:chExt cx="1854052" cy="998017"/>
          </a:xfrm>
        </p:grpSpPr>
        <p:sp>
          <p:nvSpPr>
            <p:cNvPr id="426" name="Explosion: 8 Points 425"/>
            <p:cNvSpPr/>
            <p:nvPr/>
          </p:nvSpPr>
          <p:spPr>
            <a:xfrm>
              <a:off x="6996096" y="2185316"/>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7" name="Explosion: 8 Points 426"/>
            <p:cNvSpPr/>
            <p:nvPr/>
          </p:nvSpPr>
          <p:spPr>
            <a:xfrm>
              <a:off x="7676095" y="27134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28" name="Explosion: 8 Points 427"/>
            <p:cNvSpPr/>
            <p:nvPr/>
          </p:nvSpPr>
          <p:spPr>
            <a:xfrm>
              <a:off x="6478500" y="2560263"/>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3" name="Group 432"/>
          <p:cNvGrpSpPr/>
          <p:nvPr/>
        </p:nvGrpSpPr>
        <p:grpSpPr>
          <a:xfrm>
            <a:off x="8545194" y="2455826"/>
            <a:ext cx="1460006" cy="1184348"/>
            <a:chOff x="6206272" y="2609134"/>
            <a:chExt cx="1460006" cy="1184348"/>
          </a:xfrm>
        </p:grpSpPr>
        <p:sp>
          <p:nvSpPr>
            <p:cNvPr id="434" name="Explosion: 8 Points 433"/>
            <p:cNvSpPr/>
            <p:nvPr/>
          </p:nvSpPr>
          <p:spPr>
            <a:xfrm>
              <a:off x="7009821" y="274701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5" name="Explosion: 8 Points 434"/>
            <p:cNvSpPr/>
            <p:nvPr/>
          </p:nvSpPr>
          <p:spPr>
            <a:xfrm>
              <a:off x="6206272" y="2609134"/>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6" name="Explosion: 8 Points 435"/>
            <p:cNvSpPr/>
            <p:nvPr/>
          </p:nvSpPr>
          <p:spPr>
            <a:xfrm>
              <a:off x="6225512" y="3323597"/>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grpSp>
        <p:nvGrpSpPr>
          <p:cNvPr id="437" name="Group 436"/>
          <p:cNvGrpSpPr/>
          <p:nvPr/>
        </p:nvGrpSpPr>
        <p:grpSpPr>
          <a:xfrm>
            <a:off x="8106779" y="2123666"/>
            <a:ext cx="1508078" cy="1104868"/>
            <a:chOff x="6729475" y="2542082"/>
            <a:chExt cx="1508078" cy="1104868"/>
          </a:xfrm>
        </p:grpSpPr>
        <p:sp>
          <p:nvSpPr>
            <p:cNvPr id="438" name="Explosion: 8 Points 437"/>
            <p:cNvSpPr/>
            <p:nvPr/>
          </p:nvSpPr>
          <p:spPr>
            <a:xfrm>
              <a:off x="7020420" y="2542082"/>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39" name="Explosion: 8 Points 438"/>
            <p:cNvSpPr/>
            <p:nvPr/>
          </p:nvSpPr>
          <p:spPr>
            <a:xfrm>
              <a:off x="7581096" y="3177065"/>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sp>
          <p:nvSpPr>
            <p:cNvPr id="440" name="Explosion: 8 Points 439"/>
            <p:cNvSpPr/>
            <p:nvPr/>
          </p:nvSpPr>
          <p:spPr>
            <a:xfrm>
              <a:off x="6729475" y="3145557"/>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kern="0">
                <a:solidFill>
                  <a:sysClr val="windowText" lastClr="000000"/>
                </a:solidFill>
              </a:endParaRPr>
            </a:p>
          </p:txBody>
        </p:sp>
      </p:grpSp>
      <p:sp>
        <p:nvSpPr>
          <p:cNvPr id="454" name="Rectangle: Rounded Corners 453"/>
          <p:cNvSpPr/>
          <p:nvPr/>
        </p:nvSpPr>
        <p:spPr>
          <a:xfrm>
            <a:off x="5481061" y="6156797"/>
            <a:ext cx="20996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YOUR ENVIRONMENT </a:t>
            </a:r>
          </a:p>
        </p:txBody>
      </p:sp>
      <p:sp>
        <p:nvSpPr>
          <p:cNvPr id="455" name="Rectangle: Rounded Corners 454"/>
          <p:cNvSpPr/>
          <p:nvPr/>
        </p:nvSpPr>
        <p:spPr>
          <a:xfrm>
            <a:off x="5530333" y="1411871"/>
            <a:ext cx="1574208" cy="428171"/>
          </a:xfrm>
          <a:prstGeom prst="roundRect">
            <a:avLst>
              <a:gd name="adj" fmla="val 0"/>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b="1" kern="0">
                <a:gradFill>
                  <a:gsLst>
                    <a:gs pos="1250">
                      <a:schemeClr val="tx1"/>
                    </a:gs>
                    <a:gs pos="100000">
                      <a:schemeClr val="tx1"/>
                    </a:gs>
                  </a:gsLst>
                  <a:lin ang="5400000" scaled="0"/>
                </a:gradFill>
              </a:rPr>
              <a:t>THREAT FEED</a:t>
            </a:r>
          </a:p>
        </p:txBody>
      </p:sp>
      <p:sp>
        <p:nvSpPr>
          <p:cNvPr id="460" name="Rectangle: Rounded Corners 459"/>
          <p:cNvSpPr/>
          <p:nvPr/>
        </p:nvSpPr>
        <p:spPr>
          <a:xfrm>
            <a:off x="10436391" y="2607256"/>
            <a:ext cx="1505168" cy="923389"/>
          </a:xfrm>
          <a:prstGeom prst="roundRect">
            <a:avLst>
              <a:gd name="adj" fmla="val 0"/>
            </a:avLst>
          </a:prstGeom>
          <a:ln w="762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chorCtr="0"/>
          <a:lstStyle/>
          <a:p>
            <a:pPr marR="0" lvl="0" indent="0" algn="ctr" fontAlgn="auto">
              <a:lnSpc>
                <a:spcPct val="100000"/>
              </a:lnSpc>
              <a:spcBef>
                <a:spcPts val="0"/>
              </a:spcBef>
              <a:spcAft>
                <a:spcPts val="0"/>
              </a:spcAft>
              <a:buClrTx/>
              <a:buSzTx/>
              <a:buFontTx/>
              <a:buNone/>
              <a:tabLst/>
              <a:defRPr/>
            </a:pPr>
            <a:r>
              <a:rPr lang="en-US" sz="1600" b="1" kern="0">
                <a:gradFill>
                  <a:gsLst>
                    <a:gs pos="1250">
                      <a:schemeClr val="accent1"/>
                    </a:gs>
                    <a:gs pos="100000">
                      <a:schemeClr val="accent1"/>
                    </a:gs>
                  </a:gsLst>
                  <a:lin ang="5400000" scaled="0"/>
                </a:gradFill>
              </a:rPr>
              <a:t>INTELLIGENT SECURITY GRAPH</a:t>
            </a:r>
          </a:p>
        </p:txBody>
      </p:sp>
      <p:sp>
        <p:nvSpPr>
          <p:cNvPr id="501" name="Rectangle 500"/>
          <p:cNvSpPr/>
          <p:nvPr/>
        </p:nvSpPr>
        <p:spPr>
          <a:xfrm>
            <a:off x="584716" y="5040456"/>
            <a:ext cx="2853564" cy="1592145"/>
          </a:xfrm>
          <a:prstGeom prst="rect">
            <a:avLst/>
          </a:prstGeom>
          <a:solidFill>
            <a:schemeClr val="bg1"/>
          </a:solidFill>
          <a:ln w="10795" cap="flat" cmpd="sng" algn="ctr">
            <a:noFill/>
            <a:prstDash val="solid"/>
          </a:ln>
          <a:effectLst/>
        </p:spPr>
        <p:txBody>
          <a:bodyPr rtlCol="0" anchor="ctr"/>
          <a:lstStyle/>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tx1"/>
                    </a:gs>
                    <a:gs pos="100000">
                      <a:schemeClr val="tx1"/>
                    </a:gs>
                  </a:gsLst>
                  <a:lin ang="5400000" scaled="0"/>
                </a:gradFill>
                <a:effectLst/>
                <a:uLnTx/>
                <a:uFillTx/>
                <a:latin typeface="Segoe UI"/>
                <a:ea typeface="+mn-ea"/>
                <a:cs typeface="+mn-cs"/>
              </a:rPr>
              <a:t>Maximize Visibility</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rPr>
              <a:t>Internal</a:t>
            </a:r>
            <a:r>
              <a:rPr kumimoji="0" lang="en-US" sz="1000" b="0"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 </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External</a:t>
            </a:r>
            <a:endPar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ndParaRP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Reduce manual steps (and errors)</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Integrate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Automate</a:t>
            </a:r>
          </a:p>
          <a:p>
            <a:pPr marL="400050" marR="0" lvl="0" indent="-228600" defTabSz="91440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Maximize human analyst impact</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bg1">
                        <a:lumMod val="75000"/>
                      </a:schemeClr>
                    </a:gs>
                    <a:gs pos="100000">
                      <a:schemeClr val="bg1">
                        <a:lumMod val="75000"/>
                      </a:schemeClr>
                    </a:gs>
                  </a:gsLst>
                  <a:lin ang="5400000" scaled="0"/>
                </a:gradFill>
                <a:effectLst/>
                <a:uLnTx/>
                <a:uFillTx/>
                <a:latin typeface="Segoe UI"/>
                <a:ea typeface="+mn-ea"/>
                <a:cs typeface="+mn-cs"/>
              </a:rPr>
              <a:t>Deep expertise and intelligence</a:t>
            </a:r>
          </a:p>
          <a:p>
            <a:pPr marL="628650" marR="0" lvl="1" indent="-228600" defTabSz="1070684" eaLnBrk="1" fontAlgn="auto" latinLnBrk="0" hangingPunct="1">
              <a:lnSpc>
                <a:spcPct val="100000"/>
              </a:lnSpc>
              <a:spcBef>
                <a:spcPts val="0"/>
              </a:spcBef>
              <a:spcAft>
                <a:spcPts val="0"/>
              </a:spcAft>
              <a:buClrTx/>
              <a:buSzTx/>
              <a:buFont typeface="+mj-lt"/>
              <a:buAutoNum type="alphaLcPeriod"/>
              <a:tabLst/>
              <a:defRPr/>
            </a:pPr>
            <a:r>
              <a:rPr kumimoji="0" lang="en-US" sz="1000" b="1" i="0" u="none" strike="noStrike" kern="0" cap="none" spc="0" normalizeH="0" baseline="0" noProof="0">
                <a:ln>
                  <a:noFill/>
                </a:ln>
                <a:gradFill>
                  <a:gsLst>
                    <a:gs pos="1250">
                      <a:schemeClr val="tx1"/>
                    </a:gs>
                    <a:gs pos="100000">
                      <a:schemeClr val="tx1"/>
                    </a:gs>
                  </a:gsLst>
                  <a:lin ang="5400000" scaled="0"/>
                </a:gradFill>
                <a:effectLst/>
                <a:uLnTx/>
                <a:uFillTx/>
                <a:latin typeface="Segoe UI"/>
              </a:rPr>
              <a:t>Continuous Learning</a:t>
            </a:r>
          </a:p>
        </p:txBody>
      </p:sp>
      <p:sp>
        <p:nvSpPr>
          <p:cNvPr id="503" name="Isosceles Triangle 502"/>
          <p:cNvSpPr/>
          <p:nvPr/>
        </p:nvSpPr>
        <p:spPr bwMode="black">
          <a:xfrm rot="5400000">
            <a:off x="656984" y="5474989"/>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513" name="Isosceles Triangle 512"/>
          <p:cNvSpPr/>
          <p:nvPr/>
        </p:nvSpPr>
        <p:spPr bwMode="black">
          <a:xfrm rot="5400000">
            <a:off x="656984" y="6428688"/>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465" name="Explosion: 8 Points 464"/>
          <p:cNvSpPr/>
          <p:nvPr/>
        </p:nvSpPr>
        <p:spPr>
          <a:xfrm>
            <a:off x="3882018" y="4563748"/>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Explosion: 8 Points 465"/>
          <p:cNvSpPr/>
          <p:nvPr/>
        </p:nvSpPr>
        <p:spPr>
          <a:xfrm>
            <a:off x="4167332" y="4563748"/>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Explosion: 8 Points 463"/>
          <p:cNvSpPr/>
          <p:nvPr/>
        </p:nvSpPr>
        <p:spPr>
          <a:xfrm>
            <a:off x="4452646" y="4563748"/>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3" name="Explosion: 8 Points 462"/>
          <p:cNvSpPr/>
          <p:nvPr/>
        </p:nvSpPr>
        <p:spPr>
          <a:xfrm>
            <a:off x="4737960" y="4563748"/>
            <a:ext cx="656457" cy="469885"/>
          </a:xfrm>
          <a:prstGeom prst="irregularSeal1">
            <a:avLst/>
          </a:prstGeom>
          <a:solidFill>
            <a:schemeClr val="bg1"/>
          </a:solid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2" name="Explosion: 8 Points 461"/>
          <p:cNvSpPr/>
          <p:nvPr/>
        </p:nvSpPr>
        <p:spPr>
          <a:xfrm>
            <a:off x="5023274" y="4563748"/>
            <a:ext cx="538708" cy="469885"/>
          </a:xfrm>
          <a:prstGeom prst="irregularSeal1">
            <a:avLst/>
          </a:prstGeom>
          <a:solidFill>
            <a:schemeClr val="bg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Explosion: 8 Points 359"/>
          <p:cNvSpPr/>
          <p:nvPr/>
        </p:nvSpPr>
        <p:spPr>
          <a:xfrm>
            <a:off x="5190839" y="4563748"/>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Explosion: 8 Points 466"/>
          <p:cNvSpPr/>
          <p:nvPr/>
        </p:nvSpPr>
        <p:spPr>
          <a:xfrm>
            <a:off x="9746457" y="4803919"/>
            <a:ext cx="656457" cy="469885"/>
          </a:xfrm>
          <a:prstGeom prst="irregularSeal1">
            <a:avLst/>
          </a:prstGeom>
          <a:solidFill>
            <a:srgbClr val="00BCF2"/>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Explosion: 8 Points 467"/>
          <p:cNvSpPr/>
          <p:nvPr/>
        </p:nvSpPr>
        <p:spPr>
          <a:xfrm>
            <a:off x="9916119" y="5214840"/>
            <a:ext cx="656457" cy="469885"/>
          </a:xfrm>
          <a:prstGeom prst="irregularSeal1">
            <a:avLst/>
          </a:prstGeom>
          <a:solidFill>
            <a:srgbClr val="00188F"/>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Explosion: 8 Points 468"/>
          <p:cNvSpPr/>
          <p:nvPr/>
        </p:nvSpPr>
        <p:spPr>
          <a:xfrm>
            <a:off x="9453751" y="4475590"/>
            <a:ext cx="656457" cy="469885"/>
          </a:xfrm>
          <a:prstGeom prst="irregularSeal1">
            <a:avLst/>
          </a:prstGeom>
          <a:solidFill>
            <a:schemeClr val="accent1"/>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Explosion: 8 Points 472"/>
          <p:cNvSpPr/>
          <p:nvPr/>
        </p:nvSpPr>
        <p:spPr>
          <a:xfrm>
            <a:off x="7629581" y="3170289"/>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0" name="Explosion: 8 Points 479"/>
          <p:cNvSpPr/>
          <p:nvPr/>
        </p:nvSpPr>
        <p:spPr>
          <a:xfrm>
            <a:off x="10896469" y="5611781"/>
            <a:ext cx="538708" cy="469885"/>
          </a:xfrm>
          <a:prstGeom prst="irregularSeal1">
            <a:avLst/>
          </a:prstGeom>
          <a:solidFill>
            <a:schemeClr val="bg1"/>
          </a:solidFill>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Explosion: 8 Points 480"/>
          <p:cNvSpPr/>
          <p:nvPr/>
        </p:nvSpPr>
        <p:spPr>
          <a:xfrm>
            <a:off x="10806437" y="5390210"/>
            <a:ext cx="656457" cy="469885"/>
          </a:xfrm>
          <a:prstGeom prst="irregularSeal1">
            <a:avLst/>
          </a:prstGeom>
          <a:solidFill>
            <a:schemeClr val="bg1"/>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Explosion: 8 Points 475"/>
          <p:cNvSpPr/>
          <p:nvPr/>
        </p:nvSpPr>
        <p:spPr>
          <a:xfrm>
            <a:off x="10716403" y="5168637"/>
            <a:ext cx="656457" cy="469885"/>
          </a:xfrm>
          <a:prstGeom prst="irregularSeal1">
            <a:avLst/>
          </a:prstGeom>
          <a:solidFill>
            <a:schemeClr val="bg1"/>
          </a:solidFill>
          <a:ln w="28575">
            <a:solidFill>
              <a:srgbClr val="00BCF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7" name="Explosion: 8 Points 476"/>
          <p:cNvSpPr/>
          <p:nvPr/>
        </p:nvSpPr>
        <p:spPr>
          <a:xfrm>
            <a:off x="10626369" y="4947064"/>
            <a:ext cx="656457" cy="469885"/>
          </a:xfrm>
          <a:prstGeom prst="irregularSeal1">
            <a:avLst/>
          </a:prstGeom>
          <a:solidFill>
            <a:schemeClr val="bg1"/>
          </a:solidFill>
          <a:ln w="28575">
            <a:solidFill>
              <a:srgbClr val="00188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Explosion: 8 Points 477"/>
          <p:cNvSpPr/>
          <p:nvPr/>
        </p:nvSpPr>
        <p:spPr>
          <a:xfrm>
            <a:off x="10536335" y="4725491"/>
            <a:ext cx="656457" cy="469885"/>
          </a:xfrm>
          <a:prstGeom prst="irregularSeal1">
            <a:avLst/>
          </a:prstGeom>
          <a:solidFill>
            <a:schemeClr val="bg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Explosion: 8 Points 478"/>
          <p:cNvSpPr/>
          <p:nvPr/>
        </p:nvSpPr>
        <p:spPr>
          <a:xfrm>
            <a:off x="10446301" y="4503918"/>
            <a:ext cx="656457" cy="469885"/>
          </a:xfrm>
          <a:prstGeom prst="irregularSeal1">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4" name="Group 443">
            <a:extLst>
              <a:ext uri="{FF2B5EF4-FFF2-40B4-BE49-F238E27FC236}">
                <a16:creationId xmlns:a16="http://schemas.microsoft.com/office/drawing/2014/main" id="{42F1D82A-32DF-47B2-ACB0-E0244FA70129}"/>
              </a:ext>
            </a:extLst>
          </p:cNvPr>
          <p:cNvGrpSpPr/>
          <p:nvPr/>
        </p:nvGrpSpPr>
        <p:grpSpPr>
          <a:xfrm rot="10800000">
            <a:off x="6916824" y="3803511"/>
            <a:ext cx="648125" cy="809324"/>
            <a:chOff x="6027310" y="4162204"/>
            <a:chExt cx="465547" cy="351249"/>
          </a:xfrm>
        </p:grpSpPr>
        <p:cxnSp>
          <p:nvCxnSpPr>
            <p:cNvPr id="448" name="Straight Connector 447">
              <a:extLst>
                <a:ext uri="{FF2B5EF4-FFF2-40B4-BE49-F238E27FC236}">
                  <a16:creationId xmlns:a16="http://schemas.microsoft.com/office/drawing/2014/main" id="{C8249FD6-A858-4BA9-A1EF-CF99DCC8521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2DB471FA-D111-4FFE-8B0C-ED9BF9A1E31B}"/>
                </a:ext>
              </a:extLst>
            </p:cNvPr>
            <p:cNvGrpSpPr/>
            <p:nvPr/>
          </p:nvGrpSpPr>
          <p:grpSpPr>
            <a:xfrm rot="10800000" flipH="1" flipV="1">
              <a:off x="6027312" y="4162204"/>
              <a:ext cx="465545" cy="298985"/>
              <a:chOff x="1047932" y="583137"/>
              <a:chExt cx="1686473" cy="1683734"/>
            </a:xfrm>
          </p:grpSpPr>
          <p:cxnSp>
            <p:nvCxnSpPr>
              <p:cNvPr id="450" name="Straight Connector 449">
                <a:extLst>
                  <a:ext uri="{FF2B5EF4-FFF2-40B4-BE49-F238E27FC236}">
                    <a16:creationId xmlns:a16="http://schemas.microsoft.com/office/drawing/2014/main" id="{A513B6A7-0BBE-4D07-9CAE-210F3A56EB9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51" name="Arc 450">
                <a:extLst>
                  <a:ext uri="{FF2B5EF4-FFF2-40B4-BE49-F238E27FC236}">
                    <a16:creationId xmlns:a16="http://schemas.microsoft.com/office/drawing/2014/main" id="{42275696-081F-4CB1-8BBF-8C5B15CBDA84}"/>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70" name="Group 469">
            <a:extLst>
              <a:ext uri="{FF2B5EF4-FFF2-40B4-BE49-F238E27FC236}">
                <a16:creationId xmlns:a16="http://schemas.microsoft.com/office/drawing/2014/main" id="{72915A55-74C9-4ED5-A98A-EBD0F8D12A07}"/>
              </a:ext>
            </a:extLst>
          </p:cNvPr>
          <p:cNvGrpSpPr/>
          <p:nvPr/>
        </p:nvGrpSpPr>
        <p:grpSpPr>
          <a:xfrm>
            <a:off x="6913185" y="3431602"/>
            <a:ext cx="648125" cy="809324"/>
            <a:chOff x="6027310" y="4162204"/>
            <a:chExt cx="465547" cy="351249"/>
          </a:xfrm>
        </p:grpSpPr>
        <p:cxnSp>
          <p:nvCxnSpPr>
            <p:cNvPr id="471" name="Straight Connector 470">
              <a:extLst>
                <a:ext uri="{FF2B5EF4-FFF2-40B4-BE49-F238E27FC236}">
                  <a16:creationId xmlns:a16="http://schemas.microsoft.com/office/drawing/2014/main" id="{13BA26D0-6672-4ED3-A2DD-B32A7B9B459A}"/>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2" name="Group 471">
              <a:extLst>
                <a:ext uri="{FF2B5EF4-FFF2-40B4-BE49-F238E27FC236}">
                  <a16:creationId xmlns:a16="http://schemas.microsoft.com/office/drawing/2014/main" id="{8F7210B7-C28F-4BF1-A2EE-E6A4E597D8F7}"/>
                </a:ext>
              </a:extLst>
            </p:cNvPr>
            <p:cNvGrpSpPr/>
            <p:nvPr/>
          </p:nvGrpSpPr>
          <p:grpSpPr>
            <a:xfrm rot="10800000" flipH="1" flipV="1">
              <a:off x="6027312" y="4162204"/>
              <a:ext cx="465545" cy="298985"/>
              <a:chOff x="1047932" y="583137"/>
              <a:chExt cx="1686473" cy="1683734"/>
            </a:xfrm>
          </p:grpSpPr>
          <p:cxnSp>
            <p:nvCxnSpPr>
              <p:cNvPr id="474" name="Straight Connector 473">
                <a:extLst>
                  <a:ext uri="{FF2B5EF4-FFF2-40B4-BE49-F238E27FC236}">
                    <a16:creationId xmlns:a16="http://schemas.microsoft.com/office/drawing/2014/main" id="{97FAC368-4105-4BA7-94C2-CF51DD7BB02A}"/>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75" name="Arc 474">
                <a:extLst>
                  <a:ext uri="{FF2B5EF4-FFF2-40B4-BE49-F238E27FC236}">
                    <a16:creationId xmlns:a16="http://schemas.microsoft.com/office/drawing/2014/main" id="{1E754954-5983-426D-89F8-83B67FEB5E1D}"/>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84" name="Group 483">
            <a:extLst>
              <a:ext uri="{FF2B5EF4-FFF2-40B4-BE49-F238E27FC236}">
                <a16:creationId xmlns:a16="http://schemas.microsoft.com/office/drawing/2014/main" id="{00C921C4-3F6C-4230-8EAC-FBB0FE06202A}"/>
              </a:ext>
            </a:extLst>
          </p:cNvPr>
          <p:cNvGrpSpPr/>
          <p:nvPr/>
        </p:nvGrpSpPr>
        <p:grpSpPr>
          <a:xfrm rot="7512031">
            <a:off x="9951306" y="3662447"/>
            <a:ext cx="648125" cy="809324"/>
            <a:chOff x="6027310" y="4162204"/>
            <a:chExt cx="465547" cy="351249"/>
          </a:xfrm>
        </p:grpSpPr>
        <p:cxnSp>
          <p:nvCxnSpPr>
            <p:cNvPr id="485" name="Straight Connector 484">
              <a:extLst>
                <a:ext uri="{FF2B5EF4-FFF2-40B4-BE49-F238E27FC236}">
                  <a16:creationId xmlns:a16="http://schemas.microsoft.com/office/drawing/2014/main" id="{4A92505C-CB33-404A-94A6-30CBDFE0E98E}"/>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6" name="Group 485">
              <a:extLst>
                <a:ext uri="{FF2B5EF4-FFF2-40B4-BE49-F238E27FC236}">
                  <a16:creationId xmlns:a16="http://schemas.microsoft.com/office/drawing/2014/main" id="{62C530FC-A28C-4A1C-A9B7-E197F741D3A4}"/>
                </a:ext>
              </a:extLst>
            </p:cNvPr>
            <p:cNvGrpSpPr/>
            <p:nvPr/>
          </p:nvGrpSpPr>
          <p:grpSpPr>
            <a:xfrm rot="10800000" flipH="1" flipV="1">
              <a:off x="6027312" y="4162204"/>
              <a:ext cx="465545" cy="298985"/>
              <a:chOff x="1047932" y="583137"/>
              <a:chExt cx="1686473" cy="1683734"/>
            </a:xfrm>
          </p:grpSpPr>
          <p:cxnSp>
            <p:nvCxnSpPr>
              <p:cNvPr id="487" name="Straight Connector 486">
                <a:extLst>
                  <a:ext uri="{FF2B5EF4-FFF2-40B4-BE49-F238E27FC236}">
                    <a16:creationId xmlns:a16="http://schemas.microsoft.com/office/drawing/2014/main" id="{81488D2F-DD09-4686-979C-4E7A91E24B1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95" name="Arc 494">
                <a:extLst>
                  <a:ext uri="{FF2B5EF4-FFF2-40B4-BE49-F238E27FC236}">
                    <a16:creationId xmlns:a16="http://schemas.microsoft.com/office/drawing/2014/main" id="{1A543B93-E15B-4E51-9C83-7F28A5A614AF}"/>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96" name="Group 495">
            <a:extLst>
              <a:ext uri="{FF2B5EF4-FFF2-40B4-BE49-F238E27FC236}">
                <a16:creationId xmlns:a16="http://schemas.microsoft.com/office/drawing/2014/main" id="{61FF468E-FF44-4DD6-9491-4E561C627E6C}"/>
              </a:ext>
            </a:extLst>
          </p:cNvPr>
          <p:cNvGrpSpPr/>
          <p:nvPr/>
        </p:nvGrpSpPr>
        <p:grpSpPr>
          <a:xfrm rot="18312031">
            <a:off x="9735145" y="3605114"/>
            <a:ext cx="648125" cy="809324"/>
            <a:chOff x="6027310" y="4162204"/>
            <a:chExt cx="465547" cy="351249"/>
          </a:xfrm>
        </p:grpSpPr>
        <p:cxnSp>
          <p:nvCxnSpPr>
            <p:cNvPr id="497" name="Straight Connector 496">
              <a:extLst>
                <a:ext uri="{FF2B5EF4-FFF2-40B4-BE49-F238E27FC236}">
                  <a16:creationId xmlns:a16="http://schemas.microsoft.com/office/drawing/2014/main" id="{63645AA4-2F6C-44D9-8A64-57366A3B63D2}"/>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8" name="Group 497">
              <a:extLst>
                <a:ext uri="{FF2B5EF4-FFF2-40B4-BE49-F238E27FC236}">
                  <a16:creationId xmlns:a16="http://schemas.microsoft.com/office/drawing/2014/main" id="{A4DFAD4B-C520-41F1-A760-DA58628D2B4E}"/>
                </a:ext>
              </a:extLst>
            </p:cNvPr>
            <p:cNvGrpSpPr/>
            <p:nvPr/>
          </p:nvGrpSpPr>
          <p:grpSpPr>
            <a:xfrm rot="10800000" flipH="1" flipV="1">
              <a:off x="6027312" y="4162204"/>
              <a:ext cx="465545" cy="298985"/>
              <a:chOff x="1047932" y="583137"/>
              <a:chExt cx="1686473" cy="1683734"/>
            </a:xfrm>
          </p:grpSpPr>
          <p:cxnSp>
            <p:nvCxnSpPr>
              <p:cNvPr id="499" name="Straight Connector 498">
                <a:extLst>
                  <a:ext uri="{FF2B5EF4-FFF2-40B4-BE49-F238E27FC236}">
                    <a16:creationId xmlns:a16="http://schemas.microsoft.com/office/drawing/2014/main" id="{8154C159-D2CE-4683-8F30-2944980234C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0" name="Arc 499">
                <a:extLst>
                  <a:ext uri="{FF2B5EF4-FFF2-40B4-BE49-F238E27FC236}">
                    <a16:creationId xmlns:a16="http://schemas.microsoft.com/office/drawing/2014/main" id="{B6B37284-C3FC-4A27-98F7-E4BDA8857D02}"/>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08" name="Group 507">
            <a:extLst>
              <a:ext uri="{FF2B5EF4-FFF2-40B4-BE49-F238E27FC236}">
                <a16:creationId xmlns:a16="http://schemas.microsoft.com/office/drawing/2014/main" id="{343C2DDF-A148-47ED-A283-130E455EB475}"/>
              </a:ext>
            </a:extLst>
          </p:cNvPr>
          <p:cNvGrpSpPr/>
          <p:nvPr/>
        </p:nvGrpSpPr>
        <p:grpSpPr>
          <a:xfrm rot="4568489">
            <a:off x="6715884" y="2094714"/>
            <a:ext cx="648125" cy="809324"/>
            <a:chOff x="6027310" y="4162204"/>
            <a:chExt cx="465547" cy="351249"/>
          </a:xfrm>
        </p:grpSpPr>
        <p:cxnSp>
          <p:nvCxnSpPr>
            <p:cNvPr id="509" name="Straight Connector 508">
              <a:extLst>
                <a:ext uri="{FF2B5EF4-FFF2-40B4-BE49-F238E27FC236}">
                  <a16:creationId xmlns:a16="http://schemas.microsoft.com/office/drawing/2014/main" id="{A98D28DA-9ECA-4A14-953B-195700F8095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0" name="Group 509">
              <a:extLst>
                <a:ext uri="{FF2B5EF4-FFF2-40B4-BE49-F238E27FC236}">
                  <a16:creationId xmlns:a16="http://schemas.microsoft.com/office/drawing/2014/main" id="{4CD8CB32-E88A-426D-B53D-3AB8D4DA258D}"/>
                </a:ext>
              </a:extLst>
            </p:cNvPr>
            <p:cNvGrpSpPr/>
            <p:nvPr/>
          </p:nvGrpSpPr>
          <p:grpSpPr>
            <a:xfrm rot="10800000" flipH="1" flipV="1">
              <a:off x="6027312" y="4162204"/>
              <a:ext cx="465545" cy="298985"/>
              <a:chOff x="1047932" y="583137"/>
              <a:chExt cx="1686473" cy="1683734"/>
            </a:xfrm>
          </p:grpSpPr>
          <p:cxnSp>
            <p:nvCxnSpPr>
              <p:cNvPr id="511" name="Straight Connector 510">
                <a:extLst>
                  <a:ext uri="{FF2B5EF4-FFF2-40B4-BE49-F238E27FC236}">
                    <a16:creationId xmlns:a16="http://schemas.microsoft.com/office/drawing/2014/main" id="{63D40AB6-27D6-4ACC-938D-D50C494CAAFE}"/>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2" name="Arc 511">
                <a:extLst>
                  <a:ext uri="{FF2B5EF4-FFF2-40B4-BE49-F238E27FC236}">
                    <a16:creationId xmlns:a16="http://schemas.microsoft.com/office/drawing/2014/main" id="{487EC05B-E22E-4D58-8200-1ECB47B152D5}"/>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4" name="Group 513">
            <a:extLst>
              <a:ext uri="{FF2B5EF4-FFF2-40B4-BE49-F238E27FC236}">
                <a16:creationId xmlns:a16="http://schemas.microsoft.com/office/drawing/2014/main" id="{08F7F214-6B1F-4B46-8B95-6C7015BA00FF}"/>
              </a:ext>
            </a:extLst>
          </p:cNvPr>
          <p:cNvGrpSpPr/>
          <p:nvPr/>
        </p:nvGrpSpPr>
        <p:grpSpPr>
          <a:xfrm rot="15817205" flipV="1">
            <a:off x="9246687" y="1581574"/>
            <a:ext cx="648125" cy="809324"/>
            <a:chOff x="6027310" y="4162204"/>
            <a:chExt cx="465547" cy="351249"/>
          </a:xfrm>
        </p:grpSpPr>
        <p:cxnSp>
          <p:nvCxnSpPr>
            <p:cNvPr id="515" name="Straight Connector 514">
              <a:extLst>
                <a:ext uri="{FF2B5EF4-FFF2-40B4-BE49-F238E27FC236}">
                  <a16:creationId xmlns:a16="http://schemas.microsoft.com/office/drawing/2014/main" id="{31D5285B-3FC0-46DB-AF9C-ADB990CC7D8C}"/>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6" name="Group 515">
              <a:extLst>
                <a:ext uri="{FF2B5EF4-FFF2-40B4-BE49-F238E27FC236}">
                  <a16:creationId xmlns:a16="http://schemas.microsoft.com/office/drawing/2014/main" id="{A8EA8580-E5CD-46DD-978D-5CD4CDAF8701}"/>
                </a:ext>
              </a:extLst>
            </p:cNvPr>
            <p:cNvGrpSpPr/>
            <p:nvPr/>
          </p:nvGrpSpPr>
          <p:grpSpPr>
            <a:xfrm rot="10800000" flipH="1" flipV="1">
              <a:off x="6027312" y="4162204"/>
              <a:ext cx="465545" cy="298985"/>
              <a:chOff x="1047932" y="583137"/>
              <a:chExt cx="1686473" cy="1683734"/>
            </a:xfrm>
          </p:grpSpPr>
          <p:cxnSp>
            <p:nvCxnSpPr>
              <p:cNvPr id="517" name="Straight Connector 516">
                <a:extLst>
                  <a:ext uri="{FF2B5EF4-FFF2-40B4-BE49-F238E27FC236}">
                    <a16:creationId xmlns:a16="http://schemas.microsoft.com/office/drawing/2014/main" id="{86CB5615-923A-4339-AA19-405BB6ABE86D}"/>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18" name="Arc 517">
                <a:extLst>
                  <a:ext uri="{FF2B5EF4-FFF2-40B4-BE49-F238E27FC236}">
                    <a16:creationId xmlns:a16="http://schemas.microsoft.com/office/drawing/2014/main" id="{0B4F7454-2BDE-42E4-A0D6-D6E5B554DCD3}"/>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519" name="Group 518">
            <a:extLst>
              <a:ext uri="{FF2B5EF4-FFF2-40B4-BE49-F238E27FC236}">
                <a16:creationId xmlns:a16="http://schemas.microsoft.com/office/drawing/2014/main" id="{C20C0543-2A76-450D-86AF-D3D48D2449E9}"/>
              </a:ext>
            </a:extLst>
          </p:cNvPr>
          <p:cNvGrpSpPr/>
          <p:nvPr/>
        </p:nvGrpSpPr>
        <p:grpSpPr>
          <a:xfrm rot="5017205" flipV="1">
            <a:off x="9089504" y="1574933"/>
            <a:ext cx="648125" cy="809324"/>
            <a:chOff x="6027310" y="4162204"/>
            <a:chExt cx="465547" cy="351249"/>
          </a:xfrm>
        </p:grpSpPr>
        <p:cxnSp>
          <p:nvCxnSpPr>
            <p:cNvPr id="520" name="Straight Connector 519">
              <a:extLst>
                <a:ext uri="{FF2B5EF4-FFF2-40B4-BE49-F238E27FC236}">
                  <a16:creationId xmlns:a16="http://schemas.microsoft.com/office/drawing/2014/main" id="{7E3C546A-68B2-4690-A7F8-617CC9BDE711}"/>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21" name="Group 520">
              <a:extLst>
                <a:ext uri="{FF2B5EF4-FFF2-40B4-BE49-F238E27FC236}">
                  <a16:creationId xmlns:a16="http://schemas.microsoft.com/office/drawing/2014/main" id="{AB58EACE-9353-46FD-81C4-D8A2C54C48B9}"/>
                </a:ext>
              </a:extLst>
            </p:cNvPr>
            <p:cNvGrpSpPr/>
            <p:nvPr/>
          </p:nvGrpSpPr>
          <p:grpSpPr>
            <a:xfrm rot="10800000" flipH="1" flipV="1">
              <a:off x="6027312" y="4162204"/>
              <a:ext cx="465545" cy="298985"/>
              <a:chOff x="1047932" y="583137"/>
              <a:chExt cx="1686473" cy="1683734"/>
            </a:xfrm>
          </p:grpSpPr>
          <p:cxnSp>
            <p:nvCxnSpPr>
              <p:cNvPr id="522" name="Straight Connector 521">
                <a:extLst>
                  <a:ext uri="{FF2B5EF4-FFF2-40B4-BE49-F238E27FC236}">
                    <a16:creationId xmlns:a16="http://schemas.microsoft.com/office/drawing/2014/main" id="{17D5CA26-3C2A-4FAE-BCC3-539E196B5A87}"/>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23" name="Arc 522">
                <a:extLst>
                  <a:ext uri="{FF2B5EF4-FFF2-40B4-BE49-F238E27FC236}">
                    <a16:creationId xmlns:a16="http://schemas.microsoft.com/office/drawing/2014/main" id="{5BE79A41-6DE9-4648-AD0F-6FF4681225EA}"/>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grpSp>
        <p:nvGrpSpPr>
          <p:cNvPr id="461" name="Group 460">
            <a:extLst>
              <a:ext uri="{FF2B5EF4-FFF2-40B4-BE49-F238E27FC236}">
                <a16:creationId xmlns:a16="http://schemas.microsoft.com/office/drawing/2014/main" id="{C91F8AF1-2153-4F3D-8C59-FA0B5CF26530}"/>
              </a:ext>
            </a:extLst>
          </p:cNvPr>
          <p:cNvGrpSpPr/>
          <p:nvPr/>
        </p:nvGrpSpPr>
        <p:grpSpPr>
          <a:xfrm rot="10800000" flipV="1">
            <a:off x="6033610" y="4743318"/>
            <a:ext cx="390952" cy="488188"/>
            <a:chOff x="6027310" y="4162204"/>
            <a:chExt cx="465547" cy="351249"/>
          </a:xfrm>
        </p:grpSpPr>
        <p:cxnSp>
          <p:nvCxnSpPr>
            <p:cNvPr id="482" name="Straight Connector 481">
              <a:extLst>
                <a:ext uri="{FF2B5EF4-FFF2-40B4-BE49-F238E27FC236}">
                  <a16:creationId xmlns:a16="http://schemas.microsoft.com/office/drawing/2014/main" id="{CB3B4E46-D415-42B8-8907-7D470E9F90E6}"/>
                </a:ext>
              </a:extLst>
            </p:cNvPr>
            <p:cNvCxnSpPr>
              <a:cxnSpLocks/>
            </p:cNvCxnSpPr>
            <p:nvPr/>
          </p:nvCxnSpPr>
          <p:spPr>
            <a:xfrm rot="16200000">
              <a:off x="5927657" y="4413507"/>
              <a:ext cx="199599" cy="29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3" name="Group 482">
              <a:extLst>
                <a:ext uri="{FF2B5EF4-FFF2-40B4-BE49-F238E27FC236}">
                  <a16:creationId xmlns:a16="http://schemas.microsoft.com/office/drawing/2014/main" id="{06FF4B45-1788-4A28-8AAF-CC5C444391F3}"/>
                </a:ext>
              </a:extLst>
            </p:cNvPr>
            <p:cNvGrpSpPr/>
            <p:nvPr/>
          </p:nvGrpSpPr>
          <p:grpSpPr>
            <a:xfrm rot="10800000" flipH="1" flipV="1">
              <a:off x="6027312" y="4162204"/>
              <a:ext cx="465545" cy="298985"/>
              <a:chOff x="1047932" y="583137"/>
              <a:chExt cx="1686473" cy="1683734"/>
            </a:xfrm>
          </p:grpSpPr>
          <p:cxnSp>
            <p:nvCxnSpPr>
              <p:cNvPr id="488" name="Straight Connector 487">
                <a:extLst>
                  <a:ext uri="{FF2B5EF4-FFF2-40B4-BE49-F238E27FC236}">
                    <a16:creationId xmlns:a16="http://schemas.microsoft.com/office/drawing/2014/main" id="{E3C26DCB-0C06-4BED-B90D-869D51AA0DC3}"/>
                  </a:ext>
                </a:extLst>
              </p:cNvPr>
              <p:cNvCxnSpPr>
                <a:cxnSpLocks/>
              </p:cNvCxnSpPr>
              <p:nvPr/>
            </p:nvCxnSpPr>
            <p:spPr>
              <a:xfrm rot="5400000" flipV="1">
                <a:off x="2164132" y="299826"/>
                <a:ext cx="3" cy="566754"/>
              </a:xfrm>
              <a:prstGeom prst="line">
                <a:avLst/>
              </a:prstGeom>
              <a:ln w="571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89" name="Arc 488">
                <a:extLst>
                  <a:ext uri="{FF2B5EF4-FFF2-40B4-BE49-F238E27FC236}">
                    <a16:creationId xmlns:a16="http://schemas.microsoft.com/office/drawing/2014/main" id="{F8706631-38B9-4E45-97C9-C1F9103EF96B}"/>
                  </a:ext>
                </a:extLst>
              </p:cNvPr>
              <p:cNvSpPr/>
              <p:nvPr/>
            </p:nvSpPr>
            <p:spPr>
              <a:xfrm flipH="1">
                <a:off x="1047932" y="583137"/>
                <a:ext cx="1686473" cy="1683734"/>
              </a:xfrm>
              <a:prstGeom prst="arc">
                <a:avLst>
                  <a:gd name="adj1" fmla="val 16240276"/>
                  <a:gd name="adj2" fmla="val 181419"/>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schemeClr val="tx1"/>
                      </a:gs>
                      <a:gs pos="100000">
                        <a:schemeClr val="tx1"/>
                      </a:gs>
                    </a:gsLst>
                    <a:lin ang="5400000" scaled="1"/>
                  </a:gradFill>
                  <a:effectLst/>
                  <a:uLnTx/>
                  <a:uFillTx/>
                  <a:ea typeface="+mn-ea"/>
                  <a:cs typeface="+mn-cs"/>
                </a:endParaRPr>
              </a:p>
            </p:txBody>
          </p:sp>
        </p:grpSp>
      </p:grpSp>
      <p:sp>
        <p:nvSpPr>
          <p:cNvPr id="490" name="Rectangle 489">
            <a:extLst>
              <a:ext uri="{FF2B5EF4-FFF2-40B4-BE49-F238E27FC236}">
                <a16:creationId xmlns:a16="http://schemas.microsoft.com/office/drawing/2014/main" id="{396B0C19-7E54-4100-AD40-497E9CD78C39}"/>
              </a:ext>
            </a:extLst>
          </p:cNvPr>
          <p:cNvSpPr/>
          <p:nvPr/>
        </p:nvSpPr>
        <p:spPr>
          <a:xfrm>
            <a:off x="496915" y="968012"/>
            <a:ext cx="4545283" cy="400110"/>
          </a:xfrm>
          <a:prstGeom prst="rect">
            <a:avLst/>
          </a:prstGeom>
        </p:spPr>
        <p:txBody>
          <a:bodyPr wrap="none">
            <a:spAutoFit/>
          </a:bodyPr>
          <a:lstStyle/>
          <a:p>
            <a:r>
              <a:rPr lang="en-US" sz="2000" spc="-51">
                <a:ln w="3175">
                  <a:noFill/>
                </a:ln>
                <a:gradFill>
                  <a:gsLst>
                    <a:gs pos="1250">
                      <a:srgbClr val="1A1A1A"/>
                    </a:gs>
                    <a:gs pos="100000">
                      <a:srgbClr val="1A1A1A"/>
                    </a:gs>
                  </a:gsLst>
                  <a:lin ang="5400000" scaled="0"/>
                </a:gradFill>
                <a:latin typeface="Segoe UI Semibold"/>
                <a:cs typeface="Segoe UI" pitchFamily="34" charset="0"/>
              </a:rPr>
              <a:t>With a connected defender community</a:t>
            </a:r>
            <a:endParaRPr lang="en-US"/>
          </a:p>
        </p:txBody>
      </p:sp>
    </p:spTree>
    <p:extLst>
      <p:ext uri="{BB962C8B-B14F-4D97-AF65-F5344CB8AC3E}">
        <p14:creationId xmlns:p14="http://schemas.microsoft.com/office/powerpoint/2010/main" val="31213149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fade">
                                      <p:cBhvr>
                                        <p:cTn id="10" dur="500"/>
                                        <p:tgtEl>
                                          <p:spTgt spid="40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5"/>
                                        </p:tgtEl>
                                        <p:attrNameLst>
                                          <p:attrName>style.visibility</p:attrName>
                                        </p:attrNameLst>
                                      </p:cBhvr>
                                      <p:to>
                                        <p:strVal val="visible"/>
                                      </p:to>
                                    </p:set>
                                    <p:animEffect transition="in" filter="fade">
                                      <p:cBhvr>
                                        <p:cTn id="14" dur="500"/>
                                        <p:tgtEl>
                                          <p:spTgt spid="345"/>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circle(out)">
                                      <p:cBhvr>
                                        <p:cTn id="17" dur="750"/>
                                        <p:tgtEl>
                                          <p:spTgt spid="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1"/>
                                        </p:tgtEl>
                                        <p:attrNameLst>
                                          <p:attrName>style.visibility</p:attrName>
                                        </p:attrNameLst>
                                      </p:cBhvr>
                                      <p:to>
                                        <p:strVal val="visible"/>
                                      </p:to>
                                    </p:set>
                                    <p:animEffect transition="in" filter="wipe(down)">
                                      <p:cBhvr>
                                        <p:cTn id="22" dur="500"/>
                                        <p:tgtEl>
                                          <p:spTgt spid="46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60"/>
                                        </p:tgtEl>
                                        <p:attrNameLst>
                                          <p:attrName>style.visibility</p:attrName>
                                        </p:attrNameLst>
                                      </p:cBhvr>
                                      <p:to>
                                        <p:strVal val="visible"/>
                                      </p:to>
                                    </p:set>
                                    <p:animEffect transition="in" filter="fade">
                                      <p:cBhvr>
                                        <p:cTn id="26" dur="500"/>
                                        <p:tgtEl>
                                          <p:spTgt spid="3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animEffect transition="in" filter="fade">
                                      <p:cBhvr>
                                        <p:cTn id="29" dur="500"/>
                                        <p:tgtEl>
                                          <p:spTgt spid="41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85"/>
                                        </p:tgtEl>
                                        <p:attrNameLst>
                                          <p:attrName>style.visibility</p:attrName>
                                        </p:attrNameLst>
                                      </p:cBhvr>
                                      <p:to>
                                        <p:strVal val="visible"/>
                                      </p:to>
                                    </p:set>
                                    <p:animEffect transition="in" filter="fade">
                                      <p:cBhvr>
                                        <p:cTn id="33" dur="500"/>
                                        <p:tgtEl>
                                          <p:spTgt spid="38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fade">
                                      <p:cBhvr>
                                        <p:cTn id="36" dur="500"/>
                                        <p:tgtEl>
                                          <p:spTgt spid="384"/>
                                        </p:tgtEl>
                                      </p:cBhvr>
                                    </p:animEffect>
                                  </p:childTnLst>
                                </p:cTn>
                              </p:par>
                              <p:par>
                                <p:cTn id="37" presetID="22" presetClass="entr" presetSubtype="4" fill="hold" grpId="0" nodeType="withEffect">
                                  <p:stCondLst>
                                    <p:cond delay="250"/>
                                  </p:stCondLst>
                                  <p:childTnLst>
                                    <p:set>
                                      <p:cBhvr>
                                        <p:cTn id="38" dur="1" fill="hold">
                                          <p:stCondLst>
                                            <p:cond delay="0"/>
                                          </p:stCondLst>
                                        </p:cTn>
                                        <p:tgtEl>
                                          <p:spTgt spid="403"/>
                                        </p:tgtEl>
                                        <p:attrNameLst>
                                          <p:attrName>style.visibility</p:attrName>
                                        </p:attrNameLst>
                                      </p:cBhvr>
                                      <p:to>
                                        <p:strVal val="visible"/>
                                      </p:to>
                                    </p:set>
                                    <p:animEffect transition="in" filter="wipe(down)">
                                      <p:cBhvr>
                                        <p:cTn id="39" dur="500"/>
                                        <p:tgtEl>
                                          <p:spTgt spid="4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17"/>
                                        </p:tgtEl>
                                        <p:attrNameLst>
                                          <p:attrName>style.visibility</p:attrName>
                                        </p:attrNameLst>
                                      </p:cBhvr>
                                      <p:to>
                                        <p:strVal val="visible"/>
                                      </p:to>
                                    </p:set>
                                    <p:animEffect transition="in" filter="fade">
                                      <p:cBhvr>
                                        <p:cTn id="44" dur="500"/>
                                        <p:tgtEl>
                                          <p:spTgt spid="4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5"/>
                                        </p:tgtEl>
                                        <p:attrNameLst>
                                          <p:attrName>style.visibility</p:attrName>
                                        </p:attrNameLst>
                                      </p:cBhvr>
                                      <p:to>
                                        <p:strVal val="visible"/>
                                      </p:to>
                                    </p:set>
                                    <p:animEffect transition="in" filter="fade">
                                      <p:cBhvr>
                                        <p:cTn id="47" dur="500"/>
                                        <p:tgtEl>
                                          <p:spTgt spid="455"/>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fade">
                                      <p:cBhvr>
                                        <p:cTn id="51" dur="1000"/>
                                        <p:tgtEl>
                                          <p:spTgt spid="414"/>
                                        </p:tgtEl>
                                      </p:cBhvr>
                                    </p:animEffect>
                                    <p:anim calcmode="lin" valueType="num">
                                      <p:cBhvr>
                                        <p:cTn id="52" dur="1000" fill="hold"/>
                                        <p:tgtEl>
                                          <p:spTgt spid="414"/>
                                        </p:tgtEl>
                                        <p:attrNameLst>
                                          <p:attrName>ppt_x</p:attrName>
                                        </p:attrNameLst>
                                      </p:cBhvr>
                                      <p:tavLst>
                                        <p:tav tm="0">
                                          <p:val>
                                            <p:strVal val="#ppt_x"/>
                                          </p:val>
                                        </p:tav>
                                        <p:tav tm="100000">
                                          <p:val>
                                            <p:strVal val="#ppt_x"/>
                                          </p:val>
                                        </p:tav>
                                      </p:tavLst>
                                    </p:anim>
                                    <p:anim calcmode="lin" valueType="num">
                                      <p:cBhvr>
                                        <p:cTn id="53" dur="1000" fill="hold"/>
                                        <p:tgtEl>
                                          <p:spTgt spid="4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fade">
                                      <p:cBhvr>
                                        <p:cTn id="56" dur="1000"/>
                                        <p:tgtEl>
                                          <p:spTgt spid="415"/>
                                        </p:tgtEl>
                                      </p:cBhvr>
                                    </p:animEffect>
                                    <p:anim calcmode="lin" valueType="num">
                                      <p:cBhvr>
                                        <p:cTn id="57" dur="1000" fill="hold"/>
                                        <p:tgtEl>
                                          <p:spTgt spid="415"/>
                                        </p:tgtEl>
                                        <p:attrNameLst>
                                          <p:attrName>ppt_x</p:attrName>
                                        </p:attrNameLst>
                                      </p:cBhvr>
                                      <p:tavLst>
                                        <p:tav tm="0">
                                          <p:val>
                                            <p:strVal val="#ppt_x"/>
                                          </p:val>
                                        </p:tav>
                                        <p:tav tm="100000">
                                          <p:val>
                                            <p:strVal val="#ppt_x"/>
                                          </p:val>
                                        </p:tav>
                                      </p:tavLst>
                                    </p:anim>
                                    <p:anim calcmode="lin" valueType="num">
                                      <p:cBhvr>
                                        <p:cTn id="58" dur="1000" fill="hold"/>
                                        <p:tgtEl>
                                          <p:spTgt spid="4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6"/>
                                        </p:tgtEl>
                                        <p:attrNameLst>
                                          <p:attrName>style.visibility</p:attrName>
                                        </p:attrNameLst>
                                      </p:cBhvr>
                                      <p:to>
                                        <p:strVal val="visible"/>
                                      </p:to>
                                    </p:set>
                                    <p:animEffect transition="in" filter="fade">
                                      <p:cBhvr>
                                        <p:cTn id="61" dur="1000"/>
                                        <p:tgtEl>
                                          <p:spTgt spid="416"/>
                                        </p:tgtEl>
                                      </p:cBhvr>
                                    </p:animEffect>
                                    <p:anim calcmode="lin" valueType="num">
                                      <p:cBhvr>
                                        <p:cTn id="62" dur="1000" fill="hold"/>
                                        <p:tgtEl>
                                          <p:spTgt spid="416"/>
                                        </p:tgtEl>
                                        <p:attrNameLst>
                                          <p:attrName>ppt_x</p:attrName>
                                        </p:attrNameLst>
                                      </p:cBhvr>
                                      <p:tavLst>
                                        <p:tav tm="0">
                                          <p:val>
                                            <p:strVal val="#ppt_x"/>
                                          </p:val>
                                        </p:tav>
                                        <p:tav tm="100000">
                                          <p:val>
                                            <p:strVal val="#ppt_x"/>
                                          </p:val>
                                        </p:tav>
                                      </p:tavLst>
                                    </p:anim>
                                    <p:anim calcmode="lin" valueType="num">
                                      <p:cBhvr>
                                        <p:cTn id="63" dur="1000" fill="hold"/>
                                        <p:tgtEl>
                                          <p:spTgt spid="416"/>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508"/>
                                        </p:tgtEl>
                                        <p:attrNameLst>
                                          <p:attrName>style.visibility</p:attrName>
                                        </p:attrNameLst>
                                      </p:cBhvr>
                                      <p:to>
                                        <p:strVal val="visible"/>
                                      </p:to>
                                    </p:set>
                                    <p:animEffect transition="in" filter="wipe(left)">
                                      <p:cBhvr>
                                        <p:cTn id="67" dur="500"/>
                                        <p:tgtEl>
                                          <p:spTgt spid="508"/>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366"/>
                                        </p:tgtEl>
                                        <p:attrNameLst>
                                          <p:attrName>style.visibility</p:attrName>
                                        </p:attrNameLst>
                                      </p:cBhvr>
                                      <p:to>
                                        <p:strVal val="visible"/>
                                      </p:to>
                                    </p:set>
                                    <p:animEffect transition="in" filter="fade">
                                      <p:cBhvr>
                                        <p:cTn id="71" dur="500"/>
                                        <p:tgtEl>
                                          <p:spTgt spid="36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par>
                          <p:cTn id="75" fill="hold">
                            <p:stCondLst>
                              <p:cond delay="2500"/>
                            </p:stCondLst>
                            <p:childTnLst>
                              <p:par>
                                <p:cTn id="76" presetID="22" presetClass="entr" presetSubtype="1" fill="hold" nodeType="afterEffect">
                                  <p:stCondLst>
                                    <p:cond delay="0"/>
                                  </p:stCondLst>
                                  <p:childTnLst>
                                    <p:set>
                                      <p:cBhvr>
                                        <p:cTn id="77" dur="1" fill="hold">
                                          <p:stCondLst>
                                            <p:cond delay="0"/>
                                          </p:stCondLst>
                                        </p:cTn>
                                        <p:tgtEl>
                                          <p:spTgt spid="444"/>
                                        </p:tgtEl>
                                        <p:attrNameLst>
                                          <p:attrName>style.visibility</p:attrName>
                                        </p:attrNameLst>
                                      </p:cBhvr>
                                      <p:to>
                                        <p:strVal val="visible"/>
                                      </p:to>
                                    </p:set>
                                    <p:animEffect transition="in" filter="wipe(up)">
                                      <p:cBhvr>
                                        <p:cTn id="78" dur="500"/>
                                        <p:tgtEl>
                                          <p:spTgt spid="44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462"/>
                                        </p:tgtEl>
                                        <p:attrNameLst>
                                          <p:attrName>style.visibility</p:attrName>
                                        </p:attrNameLst>
                                      </p:cBhvr>
                                      <p:to>
                                        <p:strVal val="visible"/>
                                      </p:to>
                                    </p:set>
                                    <p:animEffect transition="in" filter="fade">
                                      <p:cBhvr>
                                        <p:cTn id="82" dur="500"/>
                                        <p:tgtEl>
                                          <p:spTgt spid="462"/>
                                        </p:tgtEl>
                                      </p:cBhvr>
                                    </p:animEffec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418"/>
                                        </p:tgtEl>
                                        <p:attrNameLst>
                                          <p:attrName>style.visibility</p:attrName>
                                        </p:attrNameLst>
                                      </p:cBhvr>
                                      <p:to>
                                        <p:strVal val="visible"/>
                                      </p:to>
                                    </p:set>
                                    <p:animEffect transition="in" filter="fade">
                                      <p:cBhvr>
                                        <p:cTn id="86" dur="500"/>
                                        <p:tgtEl>
                                          <p:spTgt spid="418"/>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400"/>
                                        </p:tgtEl>
                                        <p:attrNameLst>
                                          <p:attrName>style.visibility</p:attrName>
                                        </p:attrNameLst>
                                      </p:cBhvr>
                                      <p:to>
                                        <p:strVal val="visible"/>
                                      </p:to>
                                    </p:set>
                                    <p:animEffect transition="in" filter="wipe(down)">
                                      <p:cBhvr>
                                        <p:cTn id="90" dur="500"/>
                                        <p:tgtEl>
                                          <p:spTgt spid="40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fade">
                                      <p:cBhvr>
                                        <p:cTn id="95" dur="500"/>
                                        <p:tgtEl>
                                          <p:spTgt spid="121"/>
                                        </p:tgtEl>
                                      </p:cBhvr>
                                    </p:animEffect>
                                  </p:childTnLst>
                                </p:cTn>
                              </p:par>
                              <p:par>
                                <p:cTn id="96" presetID="10"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60"/>
                                        </p:tgtEl>
                                        <p:attrNameLst>
                                          <p:attrName>style.visibility</p:attrName>
                                        </p:attrNameLst>
                                      </p:cBhvr>
                                      <p:to>
                                        <p:strVal val="visible"/>
                                      </p:to>
                                    </p:set>
                                    <p:animEffect transition="in" filter="fade">
                                      <p:cBhvr>
                                        <p:cTn id="101" dur="500"/>
                                        <p:tgtEl>
                                          <p:spTgt spid="460"/>
                                        </p:tgtEl>
                                      </p:cBhvr>
                                    </p:animEffec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470"/>
                                        </p:tgtEl>
                                        <p:attrNameLst>
                                          <p:attrName>style.visibility</p:attrName>
                                        </p:attrNameLst>
                                      </p:cBhvr>
                                      <p:to>
                                        <p:strVal val="visible"/>
                                      </p:to>
                                    </p:set>
                                    <p:animEffect transition="in" filter="wipe(down)">
                                      <p:cBhvr>
                                        <p:cTn id="105" dur="500"/>
                                        <p:tgtEl>
                                          <p:spTgt spid="470"/>
                                        </p:tgtEl>
                                      </p:cBhvr>
                                    </p:animEffect>
                                  </p:childTnLst>
                                </p:cTn>
                              </p:par>
                              <p:par>
                                <p:cTn id="106" presetID="22" presetClass="entr" presetSubtype="4" fill="hold" nodeType="withEffect">
                                  <p:stCondLst>
                                    <p:cond delay="0"/>
                                  </p:stCondLst>
                                  <p:childTnLst>
                                    <p:set>
                                      <p:cBhvr>
                                        <p:cTn id="107" dur="1" fill="hold">
                                          <p:stCondLst>
                                            <p:cond delay="0"/>
                                          </p:stCondLst>
                                        </p:cTn>
                                        <p:tgtEl>
                                          <p:spTgt spid="484"/>
                                        </p:tgtEl>
                                        <p:attrNameLst>
                                          <p:attrName>style.visibility</p:attrName>
                                        </p:attrNameLst>
                                      </p:cBhvr>
                                      <p:to>
                                        <p:strVal val="visible"/>
                                      </p:to>
                                    </p:set>
                                    <p:animEffect transition="in" filter="wipe(down)">
                                      <p:cBhvr>
                                        <p:cTn id="108" dur="500"/>
                                        <p:tgtEl>
                                          <p:spTgt spid="484"/>
                                        </p:tgtEl>
                                      </p:cBhvr>
                                    </p:animEffect>
                                  </p:childTnLst>
                                </p:cTn>
                              </p:par>
                              <p:par>
                                <p:cTn id="109" presetID="22" presetClass="entr" presetSubtype="4" fill="hold" nodeType="withEffect">
                                  <p:stCondLst>
                                    <p:cond delay="0"/>
                                  </p:stCondLst>
                                  <p:childTnLst>
                                    <p:set>
                                      <p:cBhvr>
                                        <p:cTn id="110" dur="1" fill="hold">
                                          <p:stCondLst>
                                            <p:cond delay="0"/>
                                          </p:stCondLst>
                                        </p:cTn>
                                        <p:tgtEl>
                                          <p:spTgt spid="496"/>
                                        </p:tgtEl>
                                        <p:attrNameLst>
                                          <p:attrName>style.visibility</p:attrName>
                                        </p:attrNameLst>
                                      </p:cBhvr>
                                      <p:to>
                                        <p:strVal val="visible"/>
                                      </p:to>
                                    </p:set>
                                    <p:animEffect transition="in" filter="wipe(down)">
                                      <p:cBhvr>
                                        <p:cTn id="111" dur="500"/>
                                        <p:tgtEl>
                                          <p:spTgt spid="496"/>
                                        </p:tgtEl>
                                      </p:cBhvr>
                                    </p:animEffect>
                                  </p:childTnLst>
                                </p:cTn>
                              </p:par>
                              <p:par>
                                <p:cTn id="112" presetID="22" presetClass="entr" presetSubtype="4" fill="hold" nodeType="withEffect">
                                  <p:stCondLst>
                                    <p:cond delay="0"/>
                                  </p:stCondLst>
                                  <p:childTnLst>
                                    <p:set>
                                      <p:cBhvr>
                                        <p:cTn id="113" dur="1" fill="hold">
                                          <p:stCondLst>
                                            <p:cond delay="0"/>
                                          </p:stCondLst>
                                        </p:cTn>
                                        <p:tgtEl>
                                          <p:spTgt spid="514"/>
                                        </p:tgtEl>
                                        <p:attrNameLst>
                                          <p:attrName>style.visibility</p:attrName>
                                        </p:attrNameLst>
                                      </p:cBhvr>
                                      <p:to>
                                        <p:strVal val="visible"/>
                                      </p:to>
                                    </p:set>
                                    <p:animEffect transition="in" filter="wipe(down)">
                                      <p:cBhvr>
                                        <p:cTn id="114" dur="500"/>
                                        <p:tgtEl>
                                          <p:spTgt spid="514"/>
                                        </p:tgtEl>
                                      </p:cBhvr>
                                    </p:animEffect>
                                  </p:childTnLst>
                                </p:cTn>
                              </p:par>
                              <p:par>
                                <p:cTn id="115" presetID="22" presetClass="entr" presetSubtype="4" fill="hold" nodeType="withEffect">
                                  <p:stCondLst>
                                    <p:cond delay="0"/>
                                  </p:stCondLst>
                                  <p:childTnLst>
                                    <p:set>
                                      <p:cBhvr>
                                        <p:cTn id="116" dur="1" fill="hold">
                                          <p:stCondLst>
                                            <p:cond delay="0"/>
                                          </p:stCondLst>
                                        </p:cTn>
                                        <p:tgtEl>
                                          <p:spTgt spid="519"/>
                                        </p:tgtEl>
                                        <p:attrNameLst>
                                          <p:attrName>style.visibility</p:attrName>
                                        </p:attrNameLst>
                                      </p:cBhvr>
                                      <p:to>
                                        <p:strVal val="visible"/>
                                      </p:to>
                                    </p:set>
                                    <p:animEffect transition="in" filter="wipe(down)">
                                      <p:cBhvr>
                                        <p:cTn id="117" dur="500"/>
                                        <p:tgtEl>
                                          <p:spTgt spid="519"/>
                                        </p:tgtEl>
                                      </p:cBhvr>
                                    </p:animEffect>
                                  </p:childTnLst>
                                </p:cTn>
                              </p:par>
                              <p:par>
                                <p:cTn id="118" presetID="6" presetClass="entr" presetSubtype="32" fill="hold" grpId="0" nodeType="withEffect">
                                  <p:stCondLst>
                                    <p:cond delay="500"/>
                                  </p:stCondLst>
                                  <p:childTnLst>
                                    <p:set>
                                      <p:cBhvr>
                                        <p:cTn id="119" dur="1" fill="hold">
                                          <p:stCondLst>
                                            <p:cond delay="0"/>
                                          </p:stCondLst>
                                        </p:cTn>
                                        <p:tgtEl>
                                          <p:spTgt spid="469"/>
                                        </p:tgtEl>
                                        <p:attrNameLst>
                                          <p:attrName>style.visibility</p:attrName>
                                        </p:attrNameLst>
                                      </p:cBhvr>
                                      <p:to>
                                        <p:strVal val="visible"/>
                                      </p:to>
                                    </p:set>
                                    <p:animEffect transition="in" filter="circle(out)">
                                      <p:cBhvr>
                                        <p:cTn id="120" dur="750"/>
                                        <p:tgtEl>
                                          <p:spTgt spid="469"/>
                                        </p:tgtEl>
                                      </p:cBhvr>
                                    </p:animEffect>
                                  </p:childTnLst>
                                </p:cTn>
                              </p:par>
                              <p:par>
                                <p:cTn id="121" presetID="10" presetClass="entr" presetSubtype="0" fill="hold" grpId="0" nodeType="withEffect">
                                  <p:stCondLst>
                                    <p:cond delay="750"/>
                                  </p:stCondLst>
                                  <p:childTnLst>
                                    <p:set>
                                      <p:cBhvr>
                                        <p:cTn id="122" dur="1" fill="hold">
                                          <p:stCondLst>
                                            <p:cond delay="0"/>
                                          </p:stCondLst>
                                        </p:cTn>
                                        <p:tgtEl>
                                          <p:spTgt spid="478"/>
                                        </p:tgtEl>
                                        <p:attrNameLst>
                                          <p:attrName>style.visibility</p:attrName>
                                        </p:attrNameLst>
                                      </p:cBhvr>
                                      <p:to>
                                        <p:strVal val="visible"/>
                                      </p:to>
                                    </p:set>
                                    <p:animEffect transition="in" filter="fade">
                                      <p:cBhvr>
                                        <p:cTn id="123" dur="500"/>
                                        <p:tgtEl>
                                          <p:spTgt spid="478"/>
                                        </p:tgtEl>
                                      </p:cBhvr>
                                    </p:animEffect>
                                  </p:childTnLst>
                                </p:cTn>
                              </p:par>
                              <p:par>
                                <p:cTn id="124" presetID="6" presetClass="entr" presetSubtype="32" fill="hold" grpId="0" nodeType="withEffect">
                                  <p:stCondLst>
                                    <p:cond delay="1000"/>
                                  </p:stCondLst>
                                  <p:childTnLst>
                                    <p:set>
                                      <p:cBhvr>
                                        <p:cTn id="125" dur="1" fill="hold">
                                          <p:stCondLst>
                                            <p:cond delay="0"/>
                                          </p:stCondLst>
                                        </p:cTn>
                                        <p:tgtEl>
                                          <p:spTgt spid="467"/>
                                        </p:tgtEl>
                                        <p:attrNameLst>
                                          <p:attrName>style.visibility</p:attrName>
                                        </p:attrNameLst>
                                      </p:cBhvr>
                                      <p:to>
                                        <p:strVal val="visible"/>
                                      </p:to>
                                    </p:set>
                                    <p:animEffect transition="in" filter="circle(out)">
                                      <p:cBhvr>
                                        <p:cTn id="126" dur="750"/>
                                        <p:tgtEl>
                                          <p:spTgt spid="467"/>
                                        </p:tgtEl>
                                      </p:cBhvr>
                                    </p:animEffect>
                                  </p:childTnLst>
                                </p:cTn>
                              </p:par>
                              <p:par>
                                <p:cTn id="127" presetID="10" presetClass="entr" presetSubtype="0" fill="hold" grpId="0" nodeType="withEffect">
                                  <p:stCondLst>
                                    <p:cond delay="1250"/>
                                  </p:stCondLst>
                                  <p:childTnLst>
                                    <p:set>
                                      <p:cBhvr>
                                        <p:cTn id="128" dur="1" fill="hold">
                                          <p:stCondLst>
                                            <p:cond delay="0"/>
                                          </p:stCondLst>
                                        </p:cTn>
                                        <p:tgtEl>
                                          <p:spTgt spid="477"/>
                                        </p:tgtEl>
                                        <p:attrNameLst>
                                          <p:attrName>style.visibility</p:attrName>
                                        </p:attrNameLst>
                                      </p:cBhvr>
                                      <p:to>
                                        <p:strVal val="visible"/>
                                      </p:to>
                                    </p:set>
                                    <p:animEffect transition="in" filter="fade">
                                      <p:cBhvr>
                                        <p:cTn id="129" dur="500"/>
                                        <p:tgtEl>
                                          <p:spTgt spid="477"/>
                                        </p:tgtEl>
                                      </p:cBhvr>
                                    </p:animEffect>
                                  </p:childTnLst>
                                </p:cTn>
                              </p:par>
                              <p:par>
                                <p:cTn id="130" presetID="6" presetClass="entr" presetSubtype="32" fill="hold" grpId="0" nodeType="withEffect">
                                  <p:stCondLst>
                                    <p:cond delay="1500"/>
                                  </p:stCondLst>
                                  <p:childTnLst>
                                    <p:set>
                                      <p:cBhvr>
                                        <p:cTn id="131" dur="1" fill="hold">
                                          <p:stCondLst>
                                            <p:cond delay="0"/>
                                          </p:stCondLst>
                                        </p:cTn>
                                        <p:tgtEl>
                                          <p:spTgt spid="468"/>
                                        </p:tgtEl>
                                        <p:attrNameLst>
                                          <p:attrName>style.visibility</p:attrName>
                                        </p:attrNameLst>
                                      </p:cBhvr>
                                      <p:to>
                                        <p:strVal val="visible"/>
                                      </p:to>
                                    </p:set>
                                    <p:animEffect transition="in" filter="circle(out)">
                                      <p:cBhvr>
                                        <p:cTn id="132" dur="750"/>
                                        <p:tgtEl>
                                          <p:spTgt spid="468"/>
                                        </p:tgtEl>
                                      </p:cBhvr>
                                    </p:animEffect>
                                  </p:childTnLst>
                                </p:cTn>
                              </p:par>
                              <p:par>
                                <p:cTn id="133" presetID="10" presetClass="entr" presetSubtype="0" fill="hold" grpId="0" nodeType="withEffect">
                                  <p:stCondLst>
                                    <p:cond delay="1750"/>
                                  </p:stCondLst>
                                  <p:childTnLst>
                                    <p:set>
                                      <p:cBhvr>
                                        <p:cTn id="134" dur="1" fill="hold">
                                          <p:stCondLst>
                                            <p:cond delay="0"/>
                                          </p:stCondLst>
                                        </p:cTn>
                                        <p:tgtEl>
                                          <p:spTgt spid="476"/>
                                        </p:tgtEl>
                                        <p:attrNameLst>
                                          <p:attrName>style.visibility</p:attrName>
                                        </p:attrNameLst>
                                      </p:cBhvr>
                                      <p:to>
                                        <p:strVal val="visible"/>
                                      </p:to>
                                    </p:set>
                                    <p:animEffect transition="in" filter="fade">
                                      <p:cBhvr>
                                        <p:cTn id="135" dur="500"/>
                                        <p:tgtEl>
                                          <p:spTgt spid="476"/>
                                        </p:tgtEl>
                                      </p:cBhvr>
                                    </p:animEffect>
                                  </p:childTnLst>
                                </p:cTn>
                              </p:par>
                              <p:par>
                                <p:cTn id="136" presetID="10" presetClass="entr" presetSubtype="0" fill="hold" grpId="0" nodeType="withEffect">
                                  <p:stCondLst>
                                    <p:cond delay="250"/>
                                  </p:stCondLst>
                                  <p:childTnLst>
                                    <p:set>
                                      <p:cBhvr>
                                        <p:cTn id="137" dur="1" fill="hold">
                                          <p:stCondLst>
                                            <p:cond delay="0"/>
                                          </p:stCondLst>
                                        </p:cTn>
                                        <p:tgtEl>
                                          <p:spTgt spid="350"/>
                                        </p:tgtEl>
                                        <p:attrNameLst>
                                          <p:attrName>style.visibility</p:attrName>
                                        </p:attrNameLst>
                                      </p:cBhvr>
                                      <p:to>
                                        <p:strVal val="visible"/>
                                      </p:to>
                                    </p:set>
                                    <p:animEffect transition="in" filter="fade">
                                      <p:cBhvr>
                                        <p:cTn id="138" dur="500"/>
                                        <p:tgtEl>
                                          <p:spTgt spid="350"/>
                                        </p:tgtEl>
                                      </p:cBhvr>
                                    </p:animEffect>
                                  </p:childTnLst>
                                </p:cTn>
                              </p:par>
                              <p:par>
                                <p:cTn id="139" presetID="10" presetClass="entr" presetSubtype="0" fill="hold" grpId="0" nodeType="withEffect">
                                  <p:stCondLst>
                                    <p:cond delay="500"/>
                                  </p:stCondLst>
                                  <p:childTnLst>
                                    <p:set>
                                      <p:cBhvr>
                                        <p:cTn id="140" dur="1" fill="hold">
                                          <p:stCondLst>
                                            <p:cond delay="0"/>
                                          </p:stCondLst>
                                        </p:cTn>
                                        <p:tgtEl>
                                          <p:spTgt spid="457"/>
                                        </p:tgtEl>
                                        <p:attrNameLst>
                                          <p:attrName>style.visibility</p:attrName>
                                        </p:attrNameLst>
                                      </p:cBhvr>
                                      <p:to>
                                        <p:strVal val="visible"/>
                                      </p:to>
                                    </p:set>
                                    <p:animEffect transition="in" filter="fade">
                                      <p:cBhvr>
                                        <p:cTn id="141" dur="500"/>
                                        <p:tgtEl>
                                          <p:spTgt spid="457"/>
                                        </p:tgtEl>
                                      </p:cBhvr>
                                    </p:animEffect>
                                  </p:childTnLst>
                                </p:cTn>
                              </p:par>
                              <p:par>
                                <p:cTn id="142" presetID="10" presetClass="entr" presetSubtype="0" fill="hold" grpId="0" nodeType="withEffect">
                                  <p:stCondLst>
                                    <p:cond delay="750"/>
                                  </p:stCondLst>
                                  <p:childTnLst>
                                    <p:set>
                                      <p:cBhvr>
                                        <p:cTn id="143" dur="1" fill="hold">
                                          <p:stCondLst>
                                            <p:cond delay="0"/>
                                          </p:stCondLst>
                                        </p:cTn>
                                        <p:tgtEl>
                                          <p:spTgt spid="458"/>
                                        </p:tgtEl>
                                        <p:attrNameLst>
                                          <p:attrName>style.visibility</p:attrName>
                                        </p:attrNameLst>
                                      </p:cBhvr>
                                      <p:to>
                                        <p:strVal val="visible"/>
                                      </p:to>
                                    </p:set>
                                    <p:animEffect transition="in" filter="fade">
                                      <p:cBhvr>
                                        <p:cTn id="144" dur="500"/>
                                        <p:tgtEl>
                                          <p:spTgt spid="458"/>
                                        </p:tgtEl>
                                      </p:cBhvr>
                                    </p:animEffect>
                                  </p:childTnLst>
                                </p:cTn>
                              </p:par>
                              <p:par>
                                <p:cTn id="145" presetID="10" presetClass="entr" presetSubtype="0" fill="hold" grpId="0" nodeType="withEffect">
                                  <p:stCondLst>
                                    <p:cond delay="1000"/>
                                  </p:stCondLst>
                                  <p:childTnLst>
                                    <p:set>
                                      <p:cBhvr>
                                        <p:cTn id="146" dur="1" fill="hold">
                                          <p:stCondLst>
                                            <p:cond delay="0"/>
                                          </p:stCondLst>
                                        </p:cTn>
                                        <p:tgtEl>
                                          <p:spTgt spid="459"/>
                                        </p:tgtEl>
                                        <p:attrNameLst>
                                          <p:attrName>style.visibility</p:attrName>
                                        </p:attrNameLst>
                                      </p:cBhvr>
                                      <p:to>
                                        <p:strVal val="visible"/>
                                      </p:to>
                                    </p:set>
                                    <p:animEffect transition="in" filter="fade">
                                      <p:cBhvr>
                                        <p:cTn id="147" dur="500"/>
                                        <p:tgtEl>
                                          <p:spTgt spid="459"/>
                                        </p:tgtEl>
                                      </p:cBhvr>
                                    </p:animEffect>
                                  </p:childTnLst>
                                </p:cTn>
                              </p:par>
                              <p:par>
                                <p:cTn id="148" presetID="10" presetClass="entr" presetSubtype="0" fill="hold" nodeType="withEffect">
                                  <p:stCondLst>
                                    <p:cond delay="500"/>
                                  </p:stCondLst>
                                  <p:childTnLst>
                                    <p:set>
                                      <p:cBhvr>
                                        <p:cTn id="149" dur="1" fill="hold">
                                          <p:stCondLst>
                                            <p:cond delay="0"/>
                                          </p:stCondLst>
                                        </p:cTn>
                                        <p:tgtEl>
                                          <p:spTgt spid="437"/>
                                        </p:tgtEl>
                                        <p:attrNameLst>
                                          <p:attrName>style.visibility</p:attrName>
                                        </p:attrNameLst>
                                      </p:cBhvr>
                                      <p:to>
                                        <p:strVal val="visible"/>
                                      </p:to>
                                    </p:set>
                                    <p:animEffect transition="in" filter="fade">
                                      <p:cBhvr>
                                        <p:cTn id="150" dur="500"/>
                                        <p:tgtEl>
                                          <p:spTgt spid="437"/>
                                        </p:tgtEl>
                                      </p:cBhvr>
                                    </p:animEffect>
                                  </p:childTnLst>
                                </p:cTn>
                              </p:par>
                              <p:par>
                                <p:cTn id="151" presetID="10" presetClass="entr" presetSubtype="0" fill="hold" grpId="0" nodeType="withEffect">
                                  <p:stCondLst>
                                    <p:cond delay="500"/>
                                  </p:stCondLst>
                                  <p:childTnLst>
                                    <p:set>
                                      <p:cBhvr>
                                        <p:cTn id="152" dur="1" fill="hold">
                                          <p:stCondLst>
                                            <p:cond delay="0"/>
                                          </p:stCondLst>
                                        </p:cTn>
                                        <p:tgtEl>
                                          <p:spTgt spid="463"/>
                                        </p:tgtEl>
                                        <p:attrNameLst>
                                          <p:attrName>style.visibility</p:attrName>
                                        </p:attrNameLst>
                                      </p:cBhvr>
                                      <p:to>
                                        <p:strVal val="visible"/>
                                      </p:to>
                                    </p:set>
                                    <p:animEffect transition="in" filter="fade">
                                      <p:cBhvr>
                                        <p:cTn id="153" dur="500"/>
                                        <p:tgtEl>
                                          <p:spTgt spid="463"/>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479"/>
                                        </p:tgtEl>
                                        <p:attrNameLst>
                                          <p:attrName>style.visibility</p:attrName>
                                        </p:attrNameLst>
                                      </p:cBhvr>
                                      <p:to>
                                        <p:strVal val="visible"/>
                                      </p:to>
                                    </p:set>
                                    <p:animEffect transition="in" filter="fade">
                                      <p:cBhvr>
                                        <p:cTn id="156" dur="500"/>
                                        <p:tgtEl>
                                          <p:spTgt spid="479"/>
                                        </p:tgtEl>
                                      </p:cBhvr>
                                    </p:animEffect>
                                  </p:childTnLst>
                                </p:cTn>
                              </p:par>
                              <p:par>
                                <p:cTn id="157" presetID="10" presetClass="entr" presetSubtype="0" fill="hold" nodeType="withEffect">
                                  <p:stCondLst>
                                    <p:cond delay="1000"/>
                                  </p:stCondLst>
                                  <p:childTnLst>
                                    <p:set>
                                      <p:cBhvr>
                                        <p:cTn id="158" dur="1" fill="hold">
                                          <p:stCondLst>
                                            <p:cond delay="0"/>
                                          </p:stCondLst>
                                        </p:cTn>
                                        <p:tgtEl>
                                          <p:spTgt spid="433"/>
                                        </p:tgtEl>
                                        <p:attrNameLst>
                                          <p:attrName>style.visibility</p:attrName>
                                        </p:attrNameLst>
                                      </p:cBhvr>
                                      <p:to>
                                        <p:strVal val="visible"/>
                                      </p:to>
                                    </p:set>
                                    <p:animEffect transition="in" filter="fade">
                                      <p:cBhvr>
                                        <p:cTn id="159" dur="500"/>
                                        <p:tgtEl>
                                          <p:spTgt spid="433"/>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464"/>
                                        </p:tgtEl>
                                        <p:attrNameLst>
                                          <p:attrName>style.visibility</p:attrName>
                                        </p:attrNameLst>
                                      </p:cBhvr>
                                      <p:to>
                                        <p:strVal val="visible"/>
                                      </p:to>
                                    </p:set>
                                    <p:animEffect transition="in" filter="fade">
                                      <p:cBhvr>
                                        <p:cTn id="162" dur="500"/>
                                        <p:tgtEl>
                                          <p:spTgt spid="464"/>
                                        </p:tgtEl>
                                      </p:cBhvr>
                                    </p:animEffect>
                                  </p:childTnLst>
                                </p:cTn>
                              </p:par>
                              <p:par>
                                <p:cTn id="163" presetID="10" presetClass="entr" presetSubtype="0" fill="hold" nodeType="withEffect">
                                  <p:stCondLst>
                                    <p:cond delay="1250"/>
                                  </p:stCondLst>
                                  <p:childTnLst>
                                    <p:set>
                                      <p:cBhvr>
                                        <p:cTn id="164" dur="1" fill="hold">
                                          <p:stCondLst>
                                            <p:cond delay="0"/>
                                          </p:stCondLst>
                                        </p:cTn>
                                        <p:tgtEl>
                                          <p:spTgt spid="421"/>
                                        </p:tgtEl>
                                        <p:attrNameLst>
                                          <p:attrName>style.visibility</p:attrName>
                                        </p:attrNameLst>
                                      </p:cBhvr>
                                      <p:to>
                                        <p:strVal val="visible"/>
                                      </p:to>
                                    </p:set>
                                    <p:animEffect transition="in" filter="fade">
                                      <p:cBhvr>
                                        <p:cTn id="165" dur="500"/>
                                        <p:tgtEl>
                                          <p:spTgt spid="421"/>
                                        </p:tgtEl>
                                      </p:cBhvr>
                                    </p:animEffect>
                                  </p:childTnLst>
                                </p:cTn>
                              </p:par>
                              <p:par>
                                <p:cTn id="166" presetID="10" presetClass="entr" presetSubtype="0" fill="hold" grpId="0" nodeType="withEffect">
                                  <p:stCondLst>
                                    <p:cond delay="1250"/>
                                  </p:stCondLst>
                                  <p:childTnLst>
                                    <p:set>
                                      <p:cBhvr>
                                        <p:cTn id="167" dur="1" fill="hold">
                                          <p:stCondLst>
                                            <p:cond delay="0"/>
                                          </p:stCondLst>
                                        </p:cTn>
                                        <p:tgtEl>
                                          <p:spTgt spid="466"/>
                                        </p:tgtEl>
                                        <p:attrNameLst>
                                          <p:attrName>style.visibility</p:attrName>
                                        </p:attrNameLst>
                                      </p:cBhvr>
                                      <p:to>
                                        <p:strVal val="visible"/>
                                      </p:to>
                                    </p:set>
                                    <p:animEffect transition="in" filter="fade">
                                      <p:cBhvr>
                                        <p:cTn id="168" dur="500"/>
                                        <p:tgtEl>
                                          <p:spTgt spid="466"/>
                                        </p:tgtEl>
                                      </p:cBhvr>
                                    </p:animEffect>
                                  </p:childTnLst>
                                </p:cTn>
                              </p:par>
                              <p:par>
                                <p:cTn id="169" presetID="10" presetClass="entr" presetSubtype="0" fill="hold" nodeType="withEffect">
                                  <p:stCondLst>
                                    <p:cond delay="1500"/>
                                  </p:stCondLst>
                                  <p:childTnLst>
                                    <p:set>
                                      <p:cBhvr>
                                        <p:cTn id="170" dur="1" fill="hold">
                                          <p:stCondLst>
                                            <p:cond delay="0"/>
                                          </p:stCondLst>
                                        </p:cTn>
                                        <p:tgtEl>
                                          <p:spTgt spid="425"/>
                                        </p:tgtEl>
                                        <p:attrNameLst>
                                          <p:attrName>style.visibility</p:attrName>
                                        </p:attrNameLst>
                                      </p:cBhvr>
                                      <p:to>
                                        <p:strVal val="visible"/>
                                      </p:to>
                                    </p:set>
                                    <p:animEffect transition="in" filter="fade">
                                      <p:cBhvr>
                                        <p:cTn id="171" dur="500"/>
                                        <p:tgtEl>
                                          <p:spTgt spid="425"/>
                                        </p:tgtEl>
                                      </p:cBhvr>
                                    </p:animEffect>
                                  </p:childTnLst>
                                </p:cTn>
                              </p:par>
                              <p:par>
                                <p:cTn id="172" presetID="10" presetClass="entr" presetSubtype="0" fill="hold" grpId="0" nodeType="withEffect">
                                  <p:stCondLst>
                                    <p:cond delay="1500"/>
                                  </p:stCondLst>
                                  <p:childTnLst>
                                    <p:set>
                                      <p:cBhvr>
                                        <p:cTn id="173" dur="1" fill="hold">
                                          <p:stCondLst>
                                            <p:cond delay="0"/>
                                          </p:stCondLst>
                                        </p:cTn>
                                        <p:tgtEl>
                                          <p:spTgt spid="465"/>
                                        </p:tgtEl>
                                        <p:attrNameLst>
                                          <p:attrName>style.visibility</p:attrName>
                                        </p:attrNameLst>
                                      </p:cBhvr>
                                      <p:to>
                                        <p:strVal val="visible"/>
                                      </p:to>
                                    </p:set>
                                    <p:animEffect transition="in" filter="fade">
                                      <p:cBhvr>
                                        <p:cTn id="174" dur="500"/>
                                        <p:tgtEl>
                                          <p:spTgt spid="465"/>
                                        </p:tgtEl>
                                      </p:cBhvr>
                                    </p:animEffect>
                                  </p:childTnLst>
                                </p:cTn>
                              </p:par>
                              <p:par>
                                <p:cTn id="175" presetID="10" presetClass="entr" presetSubtype="0" fill="hold" grpId="0" nodeType="withEffect">
                                  <p:stCondLst>
                                    <p:cond delay="1500"/>
                                  </p:stCondLst>
                                  <p:childTnLst>
                                    <p:set>
                                      <p:cBhvr>
                                        <p:cTn id="176" dur="1" fill="hold">
                                          <p:stCondLst>
                                            <p:cond delay="0"/>
                                          </p:stCondLst>
                                        </p:cTn>
                                        <p:tgtEl>
                                          <p:spTgt spid="473"/>
                                        </p:tgtEl>
                                        <p:attrNameLst>
                                          <p:attrName>style.visibility</p:attrName>
                                        </p:attrNameLst>
                                      </p:cBhvr>
                                      <p:to>
                                        <p:strVal val="visible"/>
                                      </p:to>
                                    </p:set>
                                    <p:animEffect transition="in" filter="fade">
                                      <p:cBhvr>
                                        <p:cTn id="177" dur="500"/>
                                        <p:tgtEl>
                                          <p:spTgt spid="473"/>
                                        </p:tgtEl>
                                      </p:cBhvr>
                                    </p:animEffect>
                                  </p:childTnLst>
                                </p:cTn>
                              </p:par>
                              <p:par>
                                <p:cTn id="178" presetID="10" presetClass="entr" presetSubtype="0" fill="hold" grpId="0" nodeType="withEffect">
                                  <p:stCondLst>
                                    <p:cond delay="1500"/>
                                  </p:stCondLst>
                                  <p:childTnLst>
                                    <p:set>
                                      <p:cBhvr>
                                        <p:cTn id="179" dur="1" fill="hold">
                                          <p:stCondLst>
                                            <p:cond delay="0"/>
                                          </p:stCondLst>
                                        </p:cTn>
                                        <p:tgtEl>
                                          <p:spTgt spid="481"/>
                                        </p:tgtEl>
                                        <p:attrNameLst>
                                          <p:attrName>style.visibility</p:attrName>
                                        </p:attrNameLst>
                                      </p:cBhvr>
                                      <p:to>
                                        <p:strVal val="visible"/>
                                      </p:to>
                                    </p:set>
                                    <p:animEffect transition="in" filter="fade">
                                      <p:cBhvr>
                                        <p:cTn id="180" dur="500"/>
                                        <p:tgtEl>
                                          <p:spTgt spid="481"/>
                                        </p:tgtEl>
                                      </p:cBhvr>
                                    </p:animEffect>
                                  </p:childTnLst>
                                </p:cTn>
                              </p:par>
                              <p:par>
                                <p:cTn id="181" presetID="10" presetClass="entr" presetSubtype="0" fill="hold" grpId="0" nodeType="withEffect">
                                  <p:stCondLst>
                                    <p:cond delay="1500"/>
                                  </p:stCondLst>
                                  <p:childTnLst>
                                    <p:set>
                                      <p:cBhvr>
                                        <p:cTn id="182" dur="1" fill="hold">
                                          <p:stCondLst>
                                            <p:cond delay="0"/>
                                          </p:stCondLst>
                                        </p:cTn>
                                        <p:tgtEl>
                                          <p:spTgt spid="480"/>
                                        </p:tgtEl>
                                        <p:attrNameLst>
                                          <p:attrName>style.visibility</p:attrName>
                                        </p:attrNameLst>
                                      </p:cBhvr>
                                      <p:to>
                                        <p:strVal val="visible"/>
                                      </p:to>
                                    </p:set>
                                    <p:animEffect transition="in" filter="fade">
                                      <p:cBhvr>
                                        <p:cTn id="183" dur="500"/>
                                        <p:tgtEl>
                                          <p:spTgt spid="480"/>
                                        </p:tgtEl>
                                      </p:cBhvr>
                                    </p:animEffect>
                                  </p:childTnLst>
                                </p:cTn>
                              </p:par>
                              <p:par>
                                <p:cTn id="184" presetID="10" presetClass="entr" presetSubtype="0" fill="hold" nodeType="withEffect">
                                  <p:stCondLst>
                                    <p:cond delay="1750"/>
                                  </p:stCondLst>
                                  <p:childTnLst>
                                    <p:set>
                                      <p:cBhvr>
                                        <p:cTn id="185" dur="1" fill="hold">
                                          <p:stCondLst>
                                            <p:cond delay="0"/>
                                          </p:stCondLst>
                                        </p:cTn>
                                        <p:tgtEl>
                                          <p:spTgt spid="419"/>
                                        </p:tgtEl>
                                        <p:attrNameLst>
                                          <p:attrName>style.visibility</p:attrName>
                                        </p:attrNameLst>
                                      </p:cBhvr>
                                      <p:to>
                                        <p:strVal val="visible"/>
                                      </p:to>
                                    </p:set>
                                    <p:animEffect transition="in" filter="fade">
                                      <p:cBhvr>
                                        <p:cTn id="186" dur="500"/>
                                        <p:tgtEl>
                                          <p:spTgt spid="419"/>
                                        </p:tgtEl>
                                      </p:cBhvr>
                                    </p:animEffect>
                                  </p:childTnLst>
                                </p:cTn>
                              </p:par>
                              <p:par>
                                <p:cTn id="187" presetID="22" presetClass="entr" presetSubtype="4" fill="hold" grpId="0" nodeType="withEffect">
                                  <p:stCondLst>
                                    <p:cond delay="2000"/>
                                  </p:stCondLst>
                                  <p:childTnLst>
                                    <p:set>
                                      <p:cBhvr>
                                        <p:cTn id="188" dur="1" fill="hold">
                                          <p:stCondLst>
                                            <p:cond delay="0"/>
                                          </p:stCondLst>
                                        </p:cTn>
                                        <p:tgtEl>
                                          <p:spTgt spid="357"/>
                                        </p:tgtEl>
                                        <p:attrNameLst>
                                          <p:attrName>style.visibility</p:attrName>
                                        </p:attrNameLst>
                                      </p:cBhvr>
                                      <p:to>
                                        <p:strVal val="visible"/>
                                      </p:to>
                                    </p:set>
                                    <p:animEffect transition="in" filter="wipe(down)">
                                      <p:cBhvr>
                                        <p:cTn id="189" dur="500"/>
                                        <p:tgtEl>
                                          <p:spTgt spid="357"/>
                                        </p:tgtEl>
                                      </p:cBhvr>
                                    </p:animEffect>
                                  </p:childTnLst>
                                </p:cTn>
                              </p:par>
                              <p:par>
                                <p:cTn id="190" presetID="22" presetClass="entr" presetSubtype="4" fill="hold" grpId="0" nodeType="withEffect">
                                  <p:stCondLst>
                                    <p:cond delay="2250"/>
                                  </p:stCondLst>
                                  <p:childTnLst>
                                    <p:set>
                                      <p:cBhvr>
                                        <p:cTn id="191" dur="1" fill="hold">
                                          <p:stCondLst>
                                            <p:cond delay="0"/>
                                          </p:stCondLst>
                                        </p:cTn>
                                        <p:tgtEl>
                                          <p:spTgt spid="117"/>
                                        </p:tgtEl>
                                        <p:attrNameLst>
                                          <p:attrName>style.visibility</p:attrName>
                                        </p:attrNameLst>
                                      </p:cBhvr>
                                      <p:to>
                                        <p:strVal val="visible"/>
                                      </p:to>
                                    </p:set>
                                    <p:animEffect transition="in" filter="wipe(down)">
                                      <p:cBhvr>
                                        <p:cTn id="192" dur="500"/>
                                        <p:tgtEl>
                                          <p:spTgt spid="117"/>
                                        </p:tgtEl>
                                      </p:cBhvr>
                                    </p:animEffect>
                                  </p:childTnLst>
                                </p:cTn>
                              </p:par>
                              <p:par>
                                <p:cTn id="193" presetID="10" presetClass="entr" presetSubtype="0" fill="hold" grpId="0" nodeType="withEffect">
                                  <p:stCondLst>
                                    <p:cond delay="2250"/>
                                  </p:stCondLst>
                                  <p:childTnLst>
                                    <p:set>
                                      <p:cBhvr>
                                        <p:cTn id="194" dur="1" fill="hold">
                                          <p:stCondLst>
                                            <p:cond delay="0"/>
                                          </p:stCondLst>
                                        </p:cTn>
                                        <p:tgtEl>
                                          <p:spTgt spid="376"/>
                                        </p:tgtEl>
                                        <p:attrNameLst>
                                          <p:attrName>style.visibility</p:attrName>
                                        </p:attrNameLst>
                                      </p:cBhvr>
                                      <p:to>
                                        <p:strVal val="visible"/>
                                      </p:to>
                                    </p:set>
                                    <p:animEffect transition="in" filter="fade">
                                      <p:cBhvr>
                                        <p:cTn id="195" dur="500"/>
                                        <p:tgtEl>
                                          <p:spTgt spid="376"/>
                                        </p:tgtEl>
                                      </p:cBhvr>
                                    </p:animEffect>
                                  </p:childTnLst>
                                </p:cTn>
                              </p:par>
                            </p:childTnLst>
                          </p:cTn>
                        </p:par>
                        <p:par>
                          <p:cTn id="196" fill="hold">
                            <p:stCondLst>
                              <p:cond delay="3250"/>
                            </p:stCondLst>
                            <p:childTnLst>
                              <p:par>
                                <p:cTn id="197" presetID="10" presetClass="entr" presetSubtype="0" fill="hold" grpId="0" nodeType="afterEffect">
                                  <p:stCondLst>
                                    <p:cond delay="0"/>
                                  </p:stCondLst>
                                  <p:childTnLst>
                                    <p:set>
                                      <p:cBhvr>
                                        <p:cTn id="198" dur="1" fill="hold">
                                          <p:stCondLst>
                                            <p:cond delay="0"/>
                                          </p:stCondLst>
                                        </p:cTn>
                                        <p:tgtEl>
                                          <p:spTgt spid="513"/>
                                        </p:tgtEl>
                                        <p:attrNameLst>
                                          <p:attrName>style.visibility</p:attrName>
                                        </p:attrNameLst>
                                      </p:cBhvr>
                                      <p:to>
                                        <p:strVal val="visible"/>
                                      </p:to>
                                    </p:set>
                                    <p:animEffect transition="in" filter="fade">
                                      <p:cBhvr>
                                        <p:cTn id="199" dur="500"/>
                                        <p:tgtEl>
                                          <p:spTgt spid="513"/>
                                        </p:tgtEl>
                                      </p:cBhvr>
                                    </p:animEffect>
                                  </p:childTnLst>
                                </p:cTn>
                              </p:par>
                            </p:childTnLst>
                          </p:cTn>
                        </p:par>
                        <p:par>
                          <p:cTn id="200" fill="hold">
                            <p:stCondLst>
                              <p:cond delay="3750"/>
                            </p:stCondLst>
                            <p:childTnLst>
                              <p:par>
                                <p:cTn id="201" presetID="10" presetClass="entr" presetSubtype="0" fill="hold" grpId="0" nodeType="afterEffect">
                                  <p:stCondLst>
                                    <p:cond delay="0"/>
                                  </p:stCondLst>
                                  <p:childTnLst>
                                    <p:set>
                                      <p:cBhvr>
                                        <p:cTn id="202" dur="1" fill="hold">
                                          <p:stCondLst>
                                            <p:cond delay="0"/>
                                          </p:stCondLst>
                                        </p:cTn>
                                        <p:tgtEl>
                                          <p:spTgt spid="490"/>
                                        </p:tgtEl>
                                        <p:attrNameLst>
                                          <p:attrName>style.visibility</p:attrName>
                                        </p:attrNameLst>
                                      </p:cBhvr>
                                      <p:to>
                                        <p:strVal val="visible"/>
                                      </p:to>
                                    </p:set>
                                    <p:animEffect transition="in" filter="fade">
                                      <p:cBhvr>
                                        <p:cTn id="203"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457" grpId="0" animBg="1"/>
      <p:bldP spid="458" grpId="0" animBg="1"/>
      <p:bldP spid="459" grpId="0" animBg="1"/>
      <p:bldP spid="376" grpId="0"/>
      <p:bldP spid="4" grpId="0" animBg="1"/>
      <p:bldP spid="344" grpId="0" animBg="1"/>
      <p:bldP spid="117" grpId="0" animBg="1"/>
      <p:bldP spid="357" grpId="0" animBg="1"/>
      <p:bldP spid="345" grpId="0"/>
      <p:bldP spid="384" grpId="0"/>
      <p:bldP spid="400" grpId="0" animBg="1"/>
      <p:bldP spid="403" grpId="0" animBg="1"/>
      <p:bldP spid="409" grpId="0"/>
      <p:bldP spid="410" grpId="0"/>
      <p:bldP spid="414" grpId="0" animBg="1"/>
      <p:bldP spid="415" grpId="0" animBg="1"/>
      <p:bldP spid="416" grpId="0" animBg="1"/>
      <p:bldP spid="455" grpId="0" animBg="1"/>
      <p:bldP spid="460" grpId="0" animBg="1"/>
      <p:bldP spid="513" grpId="0" animBg="1"/>
      <p:bldP spid="465" grpId="0" animBg="1"/>
      <p:bldP spid="466" grpId="0" animBg="1"/>
      <p:bldP spid="464" grpId="0" animBg="1"/>
      <p:bldP spid="463" grpId="0" animBg="1"/>
      <p:bldP spid="462" grpId="0" animBg="1"/>
      <p:bldP spid="360" grpId="0" animBg="1"/>
      <p:bldP spid="467" grpId="0" animBg="1"/>
      <p:bldP spid="468" grpId="0" animBg="1"/>
      <p:bldP spid="469" grpId="0" animBg="1"/>
      <p:bldP spid="473" grpId="0" animBg="1"/>
      <p:bldP spid="480" grpId="0" animBg="1"/>
      <p:bldP spid="481" grpId="0" animBg="1"/>
      <p:bldP spid="476" grpId="0" animBg="1"/>
      <p:bldP spid="477" grpId="0" animBg="1"/>
      <p:bldP spid="478" grpId="0" animBg="1"/>
      <p:bldP spid="479" grpId="0" animBg="1"/>
      <p:bldP spid="490" grpId="0"/>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937759" y="1609430"/>
            <a:ext cx="6888119" cy="4851400"/>
          </a:xfrm>
          <a:prstGeom prst="rect">
            <a:avLst/>
          </a:prstGeom>
          <a:solidFill>
            <a:schemeClr val="accent1"/>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5280809" y="1838105"/>
            <a:ext cx="6400500" cy="707886"/>
          </a:xfrm>
          <a:prstGeom prst="rect">
            <a:avLst/>
          </a:prstGeom>
        </p:spPr>
        <p:txBody>
          <a:bodyPr wrap="square">
            <a:spAutoFit/>
          </a:bodyPr>
          <a:lstStyle/>
          <a:p>
            <a:pPr lvl="0" algn="ctr" defTabSz="913950" fontAlgn="base">
              <a:spcBef>
                <a:spcPts val="600"/>
              </a:spcBef>
              <a:spcAft>
                <a:spcPct val="0"/>
              </a:spcAft>
              <a:buSzPct val="90000"/>
              <a:defRPr/>
            </a:pPr>
            <a:r>
              <a:rPr lang="en-US" sz="2000" kern="0">
                <a:solidFill>
                  <a:srgbClr val="FFFFFF"/>
                </a:solidFill>
                <a:latin typeface="Segoe UI Semibold" panose="020B0702040204020203" pitchFamily="34" charset="0"/>
                <a:ea typeface="ＭＳ Ｐゴシック" charset="0"/>
                <a:cs typeface="Segoe UI Semibold" panose="020B0702040204020203" pitchFamily="34" charset="0"/>
              </a:rPr>
              <a:t>Apply Machine Learning and User and Entity Behavioral Analytics (UEBA) to identify</a:t>
            </a:r>
          </a:p>
        </p:txBody>
      </p:sp>
      <p:sp>
        <p:nvSpPr>
          <p:cNvPr id="20" name="Rectangle 19"/>
          <p:cNvSpPr/>
          <p:nvPr/>
        </p:nvSpPr>
        <p:spPr>
          <a:xfrm>
            <a:off x="489676" y="2008718"/>
            <a:ext cx="3370864" cy="21236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2000" kern="0">
                <a:gradFill>
                  <a:gsLst>
                    <a:gs pos="83000">
                      <a:schemeClr val="tx2"/>
                    </a:gs>
                    <a:gs pos="100000">
                      <a:schemeClr val="tx2"/>
                    </a:gs>
                  </a:gsLst>
                  <a:lin ang="5400000" scaled="1"/>
                </a:gradFill>
                <a:latin typeface="Segoe UI Semibold" panose="020B0702040204020203" pitchFamily="34" charset="0"/>
                <a:cs typeface="Segoe UI Semibold" panose="020B0702040204020203" pitchFamily="34" charset="0"/>
              </a:rPr>
              <a:t>Traditional approaches miss signals:</a:t>
            </a:r>
          </a:p>
          <a:p>
            <a:pPr marL="176213" marR="0" lvl="0" indent="-176213" fontAlgn="auto">
              <a:lnSpc>
                <a:spcPct val="100000"/>
              </a:lnSpc>
              <a:spcBef>
                <a:spcPts val="0"/>
              </a:spcBef>
              <a:spcAft>
                <a:spcPts val="600"/>
              </a:spcAft>
              <a:buClrTx/>
              <a:buSzTx/>
              <a:buFont typeface="Arial" panose="020B0604020202020204" pitchFamily="34" charset="0"/>
              <a:buChar char="•"/>
              <a:tabLst/>
              <a:defRPr/>
            </a:pPr>
            <a:r>
              <a:rPr lang="en-US" b="1" kern="0">
                <a:gradFill>
                  <a:gsLst>
                    <a:gs pos="83000">
                      <a:schemeClr val="tx2"/>
                    </a:gs>
                    <a:gs pos="100000">
                      <a:schemeClr val="tx2"/>
                    </a:gs>
                  </a:gsLst>
                  <a:lin ang="5400000" scaled="1"/>
                </a:gradFill>
                <a:latin typeface="+mj-lt"/>
                <a:cs typeface="Segoe UI Semilight" panose="020B0402040204020203" pitchFamily="34" charset="0"/>
              </a:rPr>
              <a:t>Too </a:t>
            </a:r>
            <a:r>
              <a:rPr lang="en-US" b="1" kern="0">
                <a:gradFill>
                  <a:gsLst>
                    <a:gs pos="83000">
                      <a:schemeClr val="tx2"/>
                    </a:gs>
                    <a:gs pos="100000">
                      <a:schemeClr val="tx2"/>
                    </a:gs>
                  </a:gsLst>
                  <a:lin ang="5400000" scaled="1"/>
                </a:gradFill>
                <a:latin typeface="+mj-lt"/>
                <a:cs typeface="Segoe UI Semibold" panose="020B0702040204020203" pitchFamily="34" charset="0"/>
              </a:rPr>
              <a:t>many users/entities</a:t>
            </a:r>
          </a:p>
          <a:p>
            <a:pPr marL="176213" marR="0" lvl="0" indent="-176213" fontAlgn="auto">
              <a:lnSpc>
                <a:spcPct val="100000"/>
              </a:lnSpc>
              <a:spcBef>
                <a:spcPts val="0"/>
              </a:spcBef>
              <a:spcAft>
                <a:spcPts val="600"/>
              </a:spcAft>
              <a:buClrTx/>
              <a:buSzTx/>
              <a:buFont typeface="Arial" panose="020B0604020202020204" pitchFamily="34" charset="0"/>
              <a:buChar char="•"/>
              <a:tabLst/>
              <a:defRPr/>
            </a:pPr>
            <a:r>
              <a:rPr lang="en-US" b="1" kern="0">
                <a:gradFill>
                  <a:gsLst>
                    <a:gs pos="83000">
                      <a:schemeClr val="tx2"/>
                    </a:gs>
                    <a:gs pos="100000">
                      <a:schemeClr val="tx2"/>
                    </a:gs>
                  </a:gsLst>
                  <a:lin ang="5400000" scaled="1"/>
                </a:gradFill>
                <a:latin typeface="+mj-lt"/>
                <a:cs typeface="Segoe UI Semibold" panose="020B0702040204020203" pitchFamily="34" charset="0"/>
              </a:rPr>
              <a:t>Too </a:t>
            </a:r>
            <a:r>
              <a:rPr lang="en-US" b="1" kern="0">
                <a:gradFill>
                  <a:gsLst>
                    <a:gs pos="83000">
                      <a:schemeClr val="tx2"/>
                    </a:gs>
                    <a:gs pos="100000">
                      <a:schemeClr val="tx2"/>
                    </a:gs>
                  </a:gsLst>
                  <a:lin ang="5400000" scaled="1"/>
                </a:gradFill>
                <a:latin typeface="+mj-lt"/>
                <a:cs typeface="Segoe UI Semilight" panose="020B0402040204020203" pitchFamily="34" charset="0"/>
              </a:rPr>
              <a:t>much variability</a:t>
            </a:r>
          </a:p>
          <a:p>
            <a:pPr marL="176213" marR="0" lvl="0" indent="-176213" fontAlgn="auto">
              <a:lnSpc>
                <a:spcPct val="100000"/>
              </a:lnSpc>
              <a:spcBef>
                <a:spcPts val="0"/>
              </a:spcBef>
              <a:spcAft>
                <a:spcPts val="600"/>
              </a:spcAft>
              <a:buClrTx/>
              <a:buSzTx/>
              <a:buFont typeface="Arial" panose="020B0604020202020204" pitchFamily="34" charset="0"/>
              <a:buChar char="•"/>
              <a:tabLst/>
              <a:defRPr/>
            </a:pPr>
            <a:r>
              <a:rPr lang="en-US" b="1" kern="0">
                <a:gradFill>
                  <a:gsLst>
                    <a:gs pos="83000">
                      <a:schemeClr val="tx2"/>
                    </a:gs>
                    <a:gs pos="100000">
                      <a:schemeClr val="tx2"/>
                    </a:gs>
                  </a:gsLst>
                  <a:lin ang="5400000" scaled="1"/>
                </a:gradFill>
                <a:latin typeface="+mj-lt"/>
                <a:cs typeface="Segoe UI Semilight" panose="020B0402040204020203" pitchFamily="34" charset="0"/>
              </a:rPr>
              <a:t>Too many events</a:t>
            </a:r>
          </a:p>
          <a:p>
            <a:pPr marL="176213" marR="0" lvl="0" indent="-176213" fontAlgn="auto">
              <a:lnSpc>
                <a:spcPct val="100000"/>
              </a:lnSpc>
              <a:spcBef>
                <a:spcPts val="0"/>
              </a:spcBef>
              <a:spcAft>
                <a:spcPts val="600"/>
              </a:spcAft>
              <a:buClrTx/>
              <a:buSzTx/>
              <a:buFont typeface="Arial" panose="020B0604020202020204" pitchFamily="34" charset="0"/>
              <a:buChar char="•"/>
              <a:tabLst/>
              <a:defRPr/>
            </a:pPr>
            <a:r>
              <a:rPr lang="en-US" b="1" kern="0">
                <a:gradFill>
                  <a:gsLst>
                    <a:gs pos="83000">
                      <a:schemeClr val="tx2"/>
                    </a:gs>
                    <a:gs pos="100000">
                      <a:schemeClr val="tx2"/>
                    </a:gs>
                  </a:gsLst>
                  <a:lin ang="5400000" scaled="1"/>
                </a:gradFill>
                <a:latin typeface="+mj-lt"/>
                <a:cs typeface="Segoe UI Semilight" panose="020B0402040204020203" pitchFamily="34" charset="0"/>
              </a:rPr>
              <a:t>High cost to store data</a:t>
            </a:r>
          </a:p>
        </p:txBody>
      </p:sp>
      <p:sp>
        <p:nvSpPr>
          <p:cNvPr id="21" name="Rectangle 20"/>
          <p:cNvSpPr/>
          <p:nvPr/>
        </p:nvSpPr>
        <p:spPr>
          <a:xfrm>
            <a:off x="5265984" y="2916323"/>
            <a:ext cx="6173159" cy="3170099"/>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wrap="square" tIns="182880" bIns="182880">
            <a:spAutoFit/>
          </a:bodyPr>
          <a:lstStyle/>
          <a:p>
            <a:pPr marL="174625" lvl="0" indent="-174625">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Users with leaked credentials </a:t>
            </a:r>
          </a:p>
          <a:p>
            <a:pPr marL="174625" indent="-174625">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Impossible travel to atypical locations </a:t>
            </a:r>
          </a:p>
          <a:p>
            <a:pPr marL="174625" lvl="0" indent="-174625">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Sign-ins from </a:t>
            </a:r>
          </a:p>
          <a:p>
            <a:pPr marL="685800" lvl="1" indent="-228600">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Anonymous IP addresses </a:t>
            </a:r>
          </a:p>
          <a:p>
            <a:pPr marL="685800" lvl="1" indent="-228600">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Unfamiliar locations</a:t>
            </a:r>
          </a:p>
          <a:p>
            <a:pPr marL="685800" lvl="1" indent="-228600">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Infected devices</a:t>
            </a:r>
          </a:p>
          <a:p>
            <a:pPr marL="174625" indent="-174625">
              <a:spcBef>
                <a:spcPts val="1200"/>
              </a:spcBef>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Abnormal access patterns (may be lateral movement)</a:t>
            </a:r>
          </a:p>
          <a:p>
            <a:pPr marL="174625" indent="-174625">
              <a:buFont typeface="Arial" panose="020B0604020202020204" pitchFamily="34" charset="0"/>
              <a:buChar char="•"/>
              <a:defRPr/>
            </a:pPr>
            <a:r>
              <a:rPr lang="en-US" b="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Correlate disparate events into high fidelity incidents</a:t>
            </a:r>
          </a:p>
          <a:p>
            <a:pPr marL="174625" indent="-174625">
              <a:spcBef>
                <a:spcPts val="1200"/>
              </a:spcBef>
              <a:buFont typeface="Arial" panose="020B0604020202020204" pitchFamily="34" charset="0"/>
              <a:buChar char="•"/>
              <a:defRPr/>
            </a:pPr>
            <a:r>
              <a:rPr lang="en-US" i="1" kern="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…and more</a:t>
            </a:r>
          </a:p>
        </p:txBody>
      </p:sp>
      <p:sp>
        <p:nvSpPr>
          <p:cNvPr id="6" name="Title 2"/>
          <p:cNvSpPr txBox="1">
            <a:spLocks/>
          </p:cNvSpPr>
          <p:nvPr/>
        </p:nvSpPr>
        <p:spPr>
          <a:xfrm>
            <a:off x="201528" y="78064"/>
            <a:ext cx="10295022"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1600" b="0" i="1" u="none" strike="noStrike" kern="1200" cap="none" spc="-100" normalizeH="0" baseline="0" noProof="0">
              <a:ln w="3175">
                <a:noFill/>
              </a:ln>
              <a:solidFill>
                <a:srgbClr val="00188F"/>
              </a:solidFill>
              <a:effectLst/>
              <a:uLnTx/>
              <a:uFillTx/>
              <a:latin typeface="Segoe UI Light"/>
              <a:ea typeface="+mn-ea"/>
              <a:cs typeface="Segoe UI" pitchFamily="34" charset="0"/>
            </a:endParaRPr>
          </a:p>
        </p:txBody>
      </p:sp>
      <p:sp>
        <p:nvSpPr>
          <p:cNvPr id="25" name="Rectangle 24"/>
          <p:cNvSpPr/>
          <p:nvPr/>
        </p:nvSpPr>
        <p:spPr>
          <a:xfrm rot="5400000">
            <a:off x="2055360" y="3554388"/>
            <a:ext cx="4256631" cy="10736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6" name="Group 125"/>
          <p:cNvGrpSpPr/>
          <p:nvPr/>
        </p:nvGrpSpPr>
        <p:grpSpPr>
          <a:xfrm rot="5400000">
            <a:off x="2218797" y="3702416"/>
            <a:ext cx="3929757" cy="777581"/>
            <a:chOff x="576032" y="1382877"/>
            <a:chExt cx="3836160" cy="759061"/>
          </a:xfrm>
        </p:grpSpPr>
        <p:sp>
          <p:nvSpPr>
            <p:cNvPr id="39" name="Rectangle 38"/>
            <p:cNvSpPr/>
            <p:nvPr/>
          </p:nvSpPr>
          <p:spPr>
            <a:xfrm>
              <a:off x="576032"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9"/>
            <p:cNvSpPr/>
            <p:nvPr/>
          </p:nvSpPr>
          <p:spPr>
            <a:xfrm>
              <a:off x="1347518"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40"/>
            <p:cNvSpPr/>
            <p:nvPr/>
          </p:nvSpPr>
          <p:spPr>
            <a:xfrm>
              <a:off x="768904"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2"/>
            <p:cNvSpPr/>
            <p:nvPr/>
          </p:nvSpPr>
          <p:spPr>
            <a:xfrm>
              <a:off x="576032"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134751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p:nvPr/>
          </p:nvSpPr>
          <p:spPr>
            <a:xfrm>
              <a:off x="76890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a:off x="961775"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p:nvPr/>
          </p:nvSpPr>
          <p:spPr>
            <a:xfrm>
              <a:off x="96177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1154647"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p:nvPr/>
          </p:nvSpPr>
          <p:spPr>
            <a:xfrm>
              <a:off x="576032"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p:nvPr/>
          </p:nvSpPr>
          <p:spPr>
            <a:xfrm>
              <a:off x="1347519"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p:nvPr/>
          </p:nvSpPr>
          <p:spPr>
            <a:xfrm>
              <a:off x="768904"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576032"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p:nvPr/>
          </p:nvSpPr>
          <p:spPr>
            <a:xfrm>
              <a:off x="1347519"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p:nvPr/>
          </p:nvSpPr>
          <p:spPr>
            <a:xfrm>
              <a:off x="768904"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96177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p:nvPr/>
          </p:nvSpPr>
          <p:spPr>
            <a:xfrm>
              <a:off x="96177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p:nvPr/>
          </p:nvSpPr>
          <p:spPr>
            <a:xfrm>
              <a:off x="1154647"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p:nvPr/>
          </p:nvSpPr>
          <p:spPr>
            <a:xfrm>
              <a:off x="1152911"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1"/>
            <p:cNvSpPr/>
            <p:nvPr/>
          </p:nvSpPr>
          <p:spPr>
            <a:xfrm>
              <a:off x="1540767"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2"/>
            <p:cNvSpPr/>
            <p:nvPr/>
          </p:nvSpPr>
          <p:spPr>
            <a:xfrm>
              <a:off x="2312253"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3"/>
            <p:cNvSpPr/>
            <p:nvPr/>
          </p:nvSpPr>
          <p:spPr>
            <a:xfrm>
              <a:off x="1733639"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p:nvPr/>
          </p:nvSpPr>
          <p:spPr>
            <a:xfrm>
              <a:off x="1540767"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p:nvPr/>
          </p:nvSpPr>
          <p:spPr>
            <a:xfrm>
              <a:off x="2312253"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p:nvPr/>
          </p:nvSpPr>
          <p:spPr>
            <a:xfrm>
              <a:off x="173363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68"/>
            <p:cNvSpPr/>
            <p:nvPr/>
          </p:nvSpPr>
          <p:spPr>
            <a:xfrm>
              <a:off x="1926510"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192650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0"/>
            <p:cNvSpPr/>
            <p:nvPr/>
          </p:nvSpPr>
          <p:spPr>
            <a:xfrm>
              <a:off x="2119382"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Rectangle 51"/>
            <p:cNvSpPr/>
            <p:nvPr/>
          </p:nvSpPr>
          <p:spPr>
            <a:xfrm>
              <a:off x="1540767"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2"/>
            <p:cNvSpPr/>
            <p:nvPr/>
          </p:nvSpPr>
          <p:spPr>
            <a:xfrm>
              <a:off x="2312254"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3"/>
            <p:cNvSpPr/>
            <p:nvPr/>
          </p:nvSpPr>
          <p:spPr>
            <a:xfrm>
              <a:off x="1733639"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540767"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2312254"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p:nvPr/>
          </p:nvSpPr>
          <p:spPr>
            <a:xfrm>
              <a:off x="1733639"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192651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8"/>
            <p:cNvSpPr/>
            <p:nvPr/>
          </p:nvSpPr>
          <p:spPr>
            <a:xfrm>
              <a:off x="192651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9"/>
            <p:cNvSpPr/>
            <p:nvPr/>
          </p:nvSpPr>
          <p:spPr>
            <a:xfrm>
              <a:off x="2119382"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0"/>
            <p:cNvSpPr/>
            <p:nvPr/>
          </p:nvSpPr>
          <p:spPr>
            <a:xfrm>
              <a:off x="2117646"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p:nvPr/>
          </p:nvSpPr>
          <p:spPr>
            <a:xfrm>
              <a:off x="2512183"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5"/>
            <p:cNvSpPr/>
            <p:nvPr/>
          </p:nvSpPr>
          <p:spPr>
            <a:xfrm>
              <a:off x="3283669"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2705055"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p:nvPr/>
          </p:nvSpPr>
          <p:spPr>
            <a:xfrm>
              <a:off x="328366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2705055"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91"/>
            <p:cNvSpPr/>
            <p:nvPr/>
          </p:nvSpPr>
          <p:spPr>
            <a:xfrm>
              <a:off x="2897926"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2"/>
            <p:cNvSpPr/>
            <p:nvPr/>
          </p:nvSpPr>
          <p:spPr>
            <a:xfrm>
              <a:off x="2897925"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3"/>
            <p:cNvSpPr/>
            <p:nvPr/>
          </p:nvSpPr>
          <p:spPr>
            <a:xfrm>
              <a:off x="309079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p:nvPr/>
          </p:nvSpPr>
          <p:spPr>
            <a:xfrm>
              <a:off x="2512183"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p:nvPr/>
          </p:nvSpPr>
          <p:spPr>
            <a:xfrm>
              <a:off x="328367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p:nvPr/>
          </p:nvSpPr>
          <p:spPr>
            <a:xfrm>
              <a:off x="270505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7"/>
            <p:cNvSpPr/>
            <p:nvPr/>
          </p:nvSpPr>
          <p:spPr>
            <a:xfrm>
              <a:off x="2512183"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p:nvPr/>
          </p:nvSpPr>
          <p:spPr>
            <a:xfrm>
              <a:off x="328367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p:nvPr/>
          </p:nvSpPr>
          <p:spPr>
            <a:xfrm>
              <a:off x="270505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p:nvPr/>
          </p:nvSpPr>
          <p:spPr>
            <a:xfrm>
              <a:off x="2897926"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p:nvPr/>
          </p:nvSpPr>
          <p:spPr>
            <a:xfrm>
              <a:off x="2897926"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p:nvPr/>
          </p:nvSpPr>
          <p:spPr>
            <a:xfrm>
              <a:off x="3090798"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p:nvPr/>
          </p:nvSpPr>
          <p:spPr>
            <a:xfrm>
              <a:off x="3089062"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7"/>
            <p:cNvSpPr/>
            <p:nvPr/>
          </p:nvSpPr>
          <p:spPr>
            <a:xfrm>
              <a:off x="3477078"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8"/>
            <p:cNvSpPr/>
            <p:nvPr/>
          </p:nvSpPr>
          <p:spPr>
            <a:xfrm>
              <a:off x="4248564"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09"/>
            <p:cNvSpPr/>
            <p:nvPr/>
          </p:nvSpPr>
          <p:spPr>
            <a:xfrm>
              <a:off x="3669950"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1"/>
            <p:cNvSpPr/>
            <p:nvPr/>
          </p:nvSpPr>
          <p:spPr>
            <a:xfrm>
              <a:off x="347707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2"/>
            <p:cNvSpPr/>
            <p:nvPr/>
          </p:nvSpPr>
          <p:spPr>
            <a:xfrm>
              <a:off x="424856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3"/>
            <p:cNvSpPr/>
            <p:nvPr/>
          </p:nvSpPr>
          <p:spPr>
            <a:xfrm>
              <a:off x="3669950"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4"/>
            <p:cNvSpPr/>
            <p:nvPr/>
          </p:nvSpPr>
          <p:spPr>
            <a:xfrm>
              <a:off x="3862821"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5"/>
            <p:cNvSpPr/>
            <p:nvPr/>
          </p:nvSpPr>
          <p:spPr>
            <a:xfrm>
              <a:off x="3862820"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6"/>
            <p:cNvSpPr/>
            <p:nvPr/>
          </p:nvSpPr>
          <p:spPr>
            <a:xfrm>
              <a:off x="4055693"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424856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99"/>
            <p:cNvSpPr/>
            <p:nvPr/>
          </p:nvSpPr>
          <p:spPr>
            <a:xfrm>
              <a:off x="366995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100"/>
            <p:cNvSpPr/>
            <p:nvPr/>
          </p:nvSpPr>
          <p:spPr>
            <a:xfrm>
              <a:off x="3477078"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1"/>
            <p:cNvSpPr/>
            <p:nvPr/>
          </p:nvSpPr>
          <p:spPr>
            <a:xfrm>
              <a:off x="424856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2"/>
            <p:cNvSpPr/>
            <p:nvPr/>
          </p:nvSpPr>
          <p:spPr>
            <a:xfrm>
              <a:off x="366995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3"/>
            <p:cNvSpPr/>
            <p:nvPr/>
          </p:nvSpPr>
          <p:spPr>
            <a:xfrm>
              <a:off x="3862821"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4"/>
            <p:cNvSpPr/>
            <p:nvPr/>
          </p:nvSpPr>
          <p:spPr>
            <a:xfrm>
              <a:off x="3862821"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5"/>
            <p:cNvSpPr/>
            <p:nvPr/>
          </p:nvSpPr>
          <p:spPr>
            <a:xfrm>
              <a:off x="4055693"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6"/>
            <p:cNvSpPr/>
            <p:nvPr/>
          </p:nvSpPr>
          <p:spPr>
            <a:xfrm>
              <a:off x="4053957"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Rounded Corners 118"/>
            <p:cNvSpPr/>
            <p:nvPr/>
          </p:nvSpPr>
          <p:spPr>
            <a:xfrm>
              <a:off x="2510924" y="1581697"/>
              <a:ext cx="164350" cy="163627"/>
            </a:xfrm>
            <a:prstGeom prst="roundRect">
              <a:avLst>
                <a:gd name="adj" fmla="val 283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a:off x="1150176" y="138287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0"/>
            <p:cNvSpPr/>
            <p:nvPr/>
          </p:nvSpPr>
          <p:spPr>
            <a:xfrm>
              <a:off x="2115813"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1"/>
            <p:cNvSpPr/>
            <p:nvPr/>
          </p:nvSpPr>
          <p:spPr>
            <a:xfrm>
              <a:off x="3087229"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22"/>
            <p:cNvSpPr/>
            <p:nvPr/>
          </p:nvSpPr>
          <p:spPr>
            <a:xfrm>
              <a:off x="4052124"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Rectangle 123"/>
            <p:cNvSpPr/>
            <p:nvPr/>
          </p:nvSpPr>
          <p:spPr>
            <a:xfrm>
              <a:off x="3473655" y="1775673"/>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9" name="Text Placeholder 3"/>
          <p:cNvSpPr txBox="1">
            <a:spLocks/>
          </p:cNvSpPr>
          <p:nvPr/>
        </p:nvSpPr>
        <p:spPr>
          <a:xfrm>
            <a:off x="3646857" y="1964297"/>
            <a:ext cx="1073636" cy="4253818"/>
          </a:xfrm>
          <a:prstGeom prst="rect">
            <a:avLst/>
          </a:prstGeom>
          <a:solidFill>
            <a:srgbClr val="00BCF2">
              <a:alpha val="65000"/>
            </a:srgbClr>
          </a:solidFill>
        </p:spPr>
        <p:txBody>
          <a:bodyPr vert="horz" lIns="182758" tIns="137068" rIns="91379" bIns="45690"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marL="0" marR="0" lvl="0" indent="0" defTabSz="913677" eaLnBrk="1" fontAlgn="auto" latinLnBrk="0" hangingPunct="1">
              <a:lnSpc>
                <a:spcPct val="120000"/>
              </a:lnSpc>
              <a:spcBef>
                <a:spcPts val="0"/>
              </a:spcBef>
              <a:spcAft>
                <a:spcPts val="0"/>
              </a:spcAft>
              <a:buClrTx/>
              <a:buSzTx/>
              <a:buFontTx/>
              <a:buNone/>
              <a:tabLst/>
              <a:defRPr/>
            </a:pPr>
            <a:r>
              <a:rPr kumimoji="0" lang="en-US" sz="2398" b="1" i="0" u="none" strike="noStrike" kern="80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568" b="1" i="1" u="none" strike="noStrike" kern="80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p:txBody>
      </p:sp>
      <p:grpSp>
        <p:nvGrpSpPr>
          <p:cNvPr id="213" name="Group 212"/>
          <p:cNvGrpSpPr/>
          <p:nvPr/>
        </p:nvGrpSpPr>
        <p:grpSpPr>
          <a:xfrm>
            <a:off x="3646857" y="1962891"/>
            <a:ext cx="1073636" cy="4256631"/>
            <a:chOff x="3838151" y="1421091"/>
            <a:chExt cx="1073636" cy="4256631"/>
          </a:xfrm>
        </p:grpSpPr>
        <p:sp>
          <p:nvSpPr>
            <p:cNvPr id="131" name="Rectangle 130"/>
            <p:cNvSpPr/>
            <p:nvPr/>
          </p:nvSpPr>
          <p:spPr>
            <a:xfrm rot="5400000">
              <a:off x="2246653" y="3012589"/>
              <a:ext cx="4256631" cy="1073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32" name="Group 131"/>
            <p:cNvGrpSpPr/>
            <p:nvPr/>
          </p:nvGrpSpPr>
          <p:grpSpPr>
            <a:xfrm rot="5400000">
              <a:off x="2408347" y="3138339"/>
              <a:ext cx="3929757" cy="777581"/>
              <a:chOff x="576032" y="1382877"/>
              <a:chExt cx="3836160" cy="759061"/>
            </a:xfrm>
          </p:grpSpPr>
          <p:sp>
            <p:nvSpPr>
              <p:cNvPr id="133" name="Rectangle 132"/>
              <p:cNvSpPr/>
              <p:nvPr/>
            </p:nvSpPr>
            <p:spPr>
              <a:xfrm>
                <a:off x="576032"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33"/>
              <p:cNvSpPr/>
              <p:nvPr/>
            </p:nvSpPr>
            <p:spPr>
              <a:xfrm>
                <a:off x="1347518"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34"/>
              <p:cNvSpPr/>
              <p:nvPr/>
            </p:nvSpPr>
            <p:spPr>
              <a:xfrm>
                <a:off x="768904"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Rectangle 135"/>
              <p:cNvSpPr/>
              <p:nvPr/>
            </p:nvSpPr>
            <p:spPr>
              <a:xfrm>
                <a:off x="576032"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134751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Rectangle 137"/>
              <p:cNvSpPr/>
              <p:nvPr/>
            </p:nvSpPr>
            <p:spPr>
              <a:xfrm>
                <a:off x="76890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Rectangle 138"/>
              <p:cNvSpPr/>
              <p:nvPr/>
            </p:nvSpPr>
            <p:spPr>
              <a:xfrm>
                <a:off x="961775"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96177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154647"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576032"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Rectangle 142"/>
              <p:cNvSpPr/>
              <p:nvPr/>
            </p:nvSpPr>
            <p:spPr>
              <a:xfrm>
                <a:off x="1347519"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768904"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576032"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347519"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Rectangle 146"/>
              <p:cNvSpPr/>
              <p:nvPr/>
            </p:nvSpPr>
            <p:spPr>
              <a:xfrm>
                <a:off x="768904"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Rectangle 147"/>
              <p:cNvSpPr/>
              <p:nvPr/>
            </p:nvSpPr>
            <p:spPr>
              <a:xfrm>
                <a:off x="96177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Rectangle 148"/>
              <p:cNvSpPr/>
              <p:nvPr/>
            </p:nvSpPr>
            <p:spPr>
              <a:xfrm>
                <a:off x="96177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Rectangle 149"/>
              <p:cNvSpPr/>
              <p:nvPr/>
            </p:nvSpPr>
            <p:spPr>
              <a:xfrm>
                <a:off x="1154647"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Rectangle 150"/>
              <p:cNvSpPr/>
              <p:nvPr/>
            </p:nvSpPr>
            <p:spPr>
              <a:xfrm>
                <a:off x="1152911"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a:off x="1540767"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a:off x="2312253"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Rectangle 153"/>
              <p:cNvSpPr/>
              <p:nvPr/>
            </p:nvSpPr>
            <p:spPr>
              <a:xfrm>
                <a:off x="1733639"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Rectangle 154"/>
              <p:cNvSpPr/>
              <p:nvPr/>
            </p:nvSpPr>
            <p:spPr>
              <a:xfrm>
                <a:off x="1540767"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Rectangle 155"/>
              <p:cNvSpPr/>
              <p:nvPr/>
            </p:nvSpPr>
            <p:spPr>
              <a:xfrm>
                <a:off x="2312253"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Rectangle 156"/>
              <p:cNvSpPr/>
              <p:nvPr/>
            </p:nvSpPr>
            <p:spPr>
              <a:xfrm>
                <a:off x="173363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Rectangle 157"/>
              <p:cNvSpPr/>
              <p:nvPr/>
            </p:nvSpPr>
            <p:spPr>
              <a:xfrm>
                <a:off x="1926510"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Rectangle 158"/>
              <p:cNvSpPr/>
              <p:nvPr/>
            </p:nvSpPr>
            <p:spPr>
              <a:xfrm>
                <a:off x="192650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Rectangle 159"/>
              <p:cNvSpPr/>
              <p:nvPr/>
            </p:nvSpPr>
            <p:spPr>
              <a:xfrm>
                <a:off x="2119382"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Rectangle 160"/>
              <p:cNvSpPr/>
              <p:nvPr/>
            </p:nvSpPr>
            <p:spPr>
              <a:xfrm>
                <a:off x="1540767"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Rectangle 161"/>
              <p:cNvSpPr/>
              <p:nvPr/>
            </p:nvSpPr>
            <p:spPr>
              <a:xfrm>
                <a:off x="2312254"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Rectangle 162"/>
              <p:cNvSpPr/>
              <p:nvPr/>
            </p:nvSpPr>
            <p:spPr>
              <a:xfrm>
                <a:off x="1733639"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Rectangle 163"/>
              <p:cNvSpPr/>
              <p:nvPr/>
            </p:nvSpPr>
            <p:spPr>
              <a:xfrm>
                <a:off x="1540767"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Rectangle 164"/>
              <p:cNvSpPr/>
              <p:nvPr/>
            </p:nvSpPr>
            <p:spPr>
              <a:xfrm>
                <a:off x="2312254"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Rectangle 165"/>
              <p:cNvSpPr/>
              <p:nvPr/>
            </p:nvSpPr>
            <p:spPr>
              <a:xfrm>
                <a:off x="1733639"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Rectangle 166"/>
              <p:cNvSpPr/>
              <p:nvPr/>
            </p:nvSpPr>
            <p:spPr>
              <a:xfrm>
                <a:off x="192651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Rectangle 167"/>
              <p:cNvSpPr/>
              <p:nvPr/>
            </p:nvSpPr>
            <p:spPr>
              <a:xfrm>
                <a:off x="192651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Rectangle 168"/>
              <p:cNvSpPr/>
              <p:nvPr/>
            </p:nvSpPr>
            <p:spPr>
              <a:xfrm>
                <a:off x="2119382"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Rectangle 169"/>
              <p:cNvSpPr/>
              <p:nvPr/>
            </p:nvSpPr>
            <p:spPr>
              <a:xfrm>
                <a:off x="2117646"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Rectangle 170"/>
              <p:cNvSpPr/>
              <p:nvPr/>
            </p:nvSpPr>
            <p:spPr>
              <a:xfrm>
                <a:off x="2512183"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Rectangle 171"/>
              <p:cNvSpPr/>
              <p:nvPr/>
            </p:nvSpPr>
            <p:spPr>
              <a:xfrm>
                <a:off x="3283669"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Rectangle 172"/>
              <p:cNvSpPr/>
              <p:nvPr/>
            </p:nvSpPr>
            <p:spPr>
              <a:xfrm>
                <a:off x="2705055"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Rectangle 173"/>
              <p:cNvSpPr/>
              <p:nvPr/>
            </p:nvSpPr>
            <p:spPr>
              <a:xfrm>
                <a:off x="3283669"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Rectangle 174"/>
              <p:cNvSpPr/>
              <p:nvPr/>
            </p:nvSpPr>
            <p:spPr>
              <a:xfrm>
                <a:off x="2705055"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Rectangle 175"/>
              <p:cNvSpPr/>
              <p:nvPr/>
            </p:nvSpPr>
            <p:spPr>
              <a:xfrm>
                <a:off x="2897926"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Rectangle 176"/>
              <p:cNvSpPr/>
              <p:nvPr/>
            </p:nvSpPr>
            <p:spPr>
              <a:xfrm>
                <a:off x="2897925"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Rectangle 177"/>
              <p:cNvSpPr/>
              <p:nvPr/>
            </p:nvSpPr>
            <p:spPr>
              <a:xfrm>
                <a:off x="309079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Rectangle 178"/>
              <p:cNvSpPr/>
              <p:nvPr/>
            </p:nvSpPr>
            <p:spPr>
              <a:xfrm>
                <a:off x="2512183"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Rectangle 179"/>
              <p:cNvSpPr/>
              <p:nvPr/>
            </p:nvSpPr>
            <p:spPr>
              <a:xfrm>
                <a:off x="328367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Rectangle 180"/>
              <p:cNvSpPr/>
              <p:nvPr/>
            </p:nvSpPr>
            <p:spPr>
              <a:xfrm>
                <a:off x="270505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Rectangle 181"/>
              <p:cNvSpPr/>
              <p:nvPr/>
            </p:nvSpPr>
            <p:spPr>
              <a:xfrm>
                <a:off x="2512183"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Rectangle 182"/>
              <p:cNvSpPr/>
              <p:nvPr/>
            </p:nvSpPr>
            <p:spPr>
              <a:xfrm>
                <a:off x="328367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Rectangle 183"/>
              <p:cNvSpPr/>
              <p:nvPr/>
            </p:nvSpPr>
            <p:spPr>
              <a:xfrm>
                <a:off x="270505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Rectangle 184"/>
              <p:cNvSpPr/>
              <p:nvPr/>
            </p:nvSpPr>
            <p:spPr>
              <a:xfrm>
                <a:off x="2897926"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Rectangle 185"/>
              <p:cNvSpPr/>
              <p:nvPr/>
            </p:nvSpPr>
            <p:spPr>
              <a:xfrm>
                <a:off x="2897926"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Rectangle 186"/>
              <p:cNvSpPr/>
              <p:nvPr/>
            </p:nvSpPr>
            <p:spPr>
              <a:xfrm>
                <a:off x="3090798"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Rectangle 187"/>
              <p:cNvSpPr/>
              <p:nvPr/>
            </p:nvSpPr>
            <p:spPr>
              <a:xfrm>
                <a:off x="3089062"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Rectangle 188"/>
              <p:cNvSpPr/>
              <p:nvPr/>
            </p:nvSpPr>
            <p:spPr>
              <a:xfrm>
                <a:off x="3477078"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Rectangle 189"/>
              <p:cNvSpPr/>
              <p:nvPr/>
            </p:nvSpPr>
            <p:spPr>
              <a:xfrm>
                <a:off x="4248564"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Rectangle 190"/>
              <p:cNvSpPr/>
              <p:nvPr/>
            </p:nvSpPr>
            <p:spPr>
              <a:xfrm>
                <a:off x="3669950"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Rectangle 191"/>
              <p:cNvSpPr/>
              <p:nvPr/>
            </p:nvSpPr>
            <p:spPr>
              <a:xfrm>
                <a:off x="3477078"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Rectangle 192"/>
              <p:cNvSpPr/>
              <p:nvPr/>
            </p:nvSpPr>
            <p:spPr>
              <a:xfrm>
                <a:off x="4248564"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Rectangle 193"/>
              <p:cNvSpPr/>
              <p:nvPr/>
            </p:nvSpPr>
            <p:spPr>
              <a:xfrm>
                <a:off x="3669950"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Rectangle 194"/>
              <p:cNvSpPr/>
              <p:nvPr/>
            </p:nvSpPr>
            <p:spPr>
              <a:xfrm>
                <a:off x="3862821" y="1383391"/>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Rectangle 195"/>
              <p:cNvSpPr/>
              <p:nvPr/>
            </p:nvSpPr>
            <p:spPr>
              <a:xfrm>
                <a:off x="3862820"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Rectangle 196"/>
              <p:cNvSpPr/>
              <p:nvPr/>
            </p:nvSpPr>
            <p:spPr>
              <a:xfrm>
                <a:off x="4055693" y="158169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Rectangle 197"/>
              <p:cNvSpPr/>
              <p:nvPr/>
            </p:nvSpPr>
            <p:spPr>
              <a:xfrm>
                <a:off x="4248565"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Rectangle 198"/>
              <p:cNvSpPr/>
              <p:nvPr/>
            </p:nvSpPr>
            <p:spPr>
              <a:xfrm>
                <a:off x="3669950"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Rectangle 199"/>
              <p:cNvSpPr/>
              <p:nvPr/>
            </p:nvSpPr>
            <p:spPr>
              <a:xfrm>
                <a:off x="3477078"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Rectangle 200"/>
              <p:cNvSpPr/>
              <p:nvPr/>
            </p:nvSpPr>
            <p:spPr>
              <a:xfrm>
                <a:off x="4248565"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Rectangle 201"/>
              <p:cNvSpPr/>
              <p:nvPr/>
            </p:nvSpPr>
            <p:spPr>
              <a:xfrm>
                <a:off x="3669950"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Rectangle 202"/>
              <p:cNvSpPr/>
              <p:nvPr/>
            </p:nvSpPr>
            <p:spPr>
              <a:xfrm>
                <a:off x="3862821"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Rectangle 203"/>
              <p:cNvSpPr/>
              <p:nvPr/>
            </p:nvSpPr>
            <p:spPr>
              <a:xfrm>
                <a:off x="3862821"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Rectangle 204"/>
              <p:cNvSpPr/>
              <p:nvPr/>
            </p:nvSpPr>
            <p:spPr>
              <a:xfrm>
                <a:off x="4055693" y="1978311"/>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Rectangle 205"/>
              <p:cNvSpPr/>
              <p:nvPr/>
            </p:nvSpPr>
            <p:spPr>
              <a:xfrm>
                <a:off x="4053957" y="1780004"/>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Rectangle: Rounded Corners 206"/>
              <p:cNvSpPr/>
              <p:nvPr/>
            </p:nvSpPr>
            <p:spPr>
              <a:xfrm>
                <a:off x="2510924" y="1581697"/>
                <a:ext cx="164350" cy="163627"/>
              </a:xfrm>
              <a:prstGeom prst="roundRect">
                <a:avLst>
                  <a:gd name="adj" fmla="val 283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Rectangle 207"/>
              <p:cNvSpPr/>
              <p:nvPr/>
            </p:nvSpPr>
            <p:spPr>
              <a:xfrm>
                <a:off x="1150176" y="1382877"/>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Rectangle 208"/>
              <p:cNvSpPr/>
              <p:nvPr/>
            </p:nvSpPr>
            <p:spPr>
              <a:xfrm>
                <a:off x="2115813"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3087229"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Rectangle 210"/>
              <p:cNvSpPr/>
              <p:nvPr/>
            </p:nvSpPr>
            <p:spPr>
              <a:xfrm>
                <a:off x="4052124" y="1383390"/>
                <a:ext cx="163628" cy="16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Rectangle 211"/>
              <p:cNvSpPr/>
              <p:nvPr/>
            </p:nvSpPr>
            <p:spPr>
              <a:xfrm>
                <a:off x="3473655" y="1775673"/>
                <a:ext cx="163627" cy="163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705" y="3899841"/>
            <a:ext cx="294023" cy="289429"/>
          </a:xfrm>
          <a:prstGeom prst="rect">
            <a:avLst/>
          </a:prstGeom>
        </p:spPr>
      </p:pic>
      <p:grpSp>
        <p:nvGrpSpPr>
          <p:cNvPr id="10" name="Group 9">
            <a:extLst>
              <a:ext uri="{FF2B5EF4-FFF2-40B4-BE49-F238E27FC236}">
                <a16:creationId xmlns:a16="http://schemas.microsoft.com/office/drawing/2014/main" id="{E4F3A499-E2D5-42C4-858C-1B8221E8F800}"/>
              </a:ext>
            </a:extLst>
          </p:cNvPr>
          <p:cNvGrpSpPr/>
          <p:nvPr/>
        </p:nvGrpSpPr>
        <p:grpSpPr>
          <a:xfrm>
            <a:off x="489676" y="4653797"/>
            <a:ext cx="2566831" cy="1569661"/>
            <a:chOff x="124961" y="5677193"/>
            <a:chExt cx="2566831" cy="1569661"/>
          </a:xfrm>
        </p:grpSpPr>
        <p:sp>
          <p:nvSpPr>
            <p:cNvPr id="4" name="Rectangle 3">
              <a:extLst>
                <a:ext uri="{FF2B5EF4-FFF2-40B4-BE49-F238E27FC236}">
                  <a16:creationId xmlns:a16="http://schemas.microsoft.com/office/drawing/2014/main" id="{E7D31EEE-6EE3-4A54-9D24-F5BD59A307BD}"/>
                </a:ext>
              </a:extLst>
            </p:cNvPr>
            <p:cNvSpPr/>
            <p:nvPr/>
          </p:nvSpPr>
          <p:spPr>
            <a:xfrm>
              <a:off x="124961" y="5677194"/>
              <a:ext cx="2566831" cy="1569660"/>
            </a:xfrm>
            <a:prstGeom prst="rect">
              <a:avLst/>
            </a:prstGeom>
            <a:solidFill>
              <a:schemeClr val="bg1">
                <a:lumMod val="95000"/>
              </a:schemeClr>
            </a:solidFill>
          </p:spPr>
          <p:txBody>
            <a:bodyPr wrap="square" tIns="91440" bIns="91440">
              <a:spAutoFit/>
            </a:bodyPr>
            <a:lstStyle/>
            <a:p>
              <a:pPr marL="63500"/>
              <a:r>
                <a:rPr lang="en-US" b="1">
                  <a:gradFill>
                    <a:gsLst>
                      <a:gs pos="0">
                        <a:schemeClr val="accent1"/>
                      </a:gs>
                      <a:gs pos="100000">
                        <a:schemeClr val="accent1"/>
                      </a:gs>
                    </a:gsLst>
                    <a:lin ang="5400000" scaled="0"/>
                  </a:gradFill>
                </a:rPr>
                <a:t>KEY LEARNING</a:t>
              </a:r>
            </a:p>
            <a:p>
              <a:pPr marL="63500"/>
              <a:r>
                <a:rPr lang="en-US" i="1">
                  <a:gradFill>
                    <a:gsLst>
                      <a:gs pos="0">
                        <a:schemeClr val="tx1"/>
                      </a:gs>
                      <a:gs pos="100000">
                        <a:schemeClr val="tx2"/>
                      </a:gs>
                    </a:gsLst>
                    <a:lin ang="5400000" scaled="0"/>
                  </a:gradFill>
                  <a:latin typeface="Calibri" panose="020F0502020204030204" pitchFamily="34" charset="0"/>
                </a:rPr>
                <a:t>Time wasted on false positives kept our defenders from working on true positives</a:t>
              </a:r>
              <a:endParaRPr lang="en-US" i="1">
                <a:gradFill>
                  <a:gsLst>
                    <a:gs pos="0">
                      <a:schemeClr val="tx1"/>
                    </a:gs>
                    <a:gs pos="100000">
                      <a:schemeClr val="tx2"/>
                    </a:gs>
                  </a:gsLst>
                  <a:lin ang="5400000" scaled="0"/>
                </a:gradFill>
              </a:endParaRPr>
            </a:p>
          </p:txBody>
        </p:sp>
        <p:sp>
          <p:nvSpPr>
            <p:cNvPr id="5" name="TextBox 4">
              <a:extLst>
                <a:ext uri="{FF2B5EF4-FFF2-40B4-BE49-F238E27FC236}">
                  <a16:creationId xmlns:a16="http://schemas.microsoft.com/office/drawing/2014/main" id="{B332D68F-2A37-4B71-B842-7EFFA97C381A}"/>
                </a:ext>
              </a:extLst>
            </p:cNvPr>
            <p:cNvSpPr txBox="1"/>
            <p:nvPr/>
          </p:nvSpPr>
          <p:spPr>
            <a:xfrm>
              <a:off x="124961" y="5677193"/>
              <a:ext cx="184731" cy="369332"/>
            </a:xfrm>
            <a:prstGeom prst="rect">
              <a:avLst/>
            </a:prstGeom>
            <a:noFill/>
          </p:spPr>
          <p:txBody>
            <a:bodyPr wrap="none" rtlCol="0">
              <a:spAutoFit/>
            </a:bodyPr>
            <a:lstStyle/>
            <a:p>
              <a:endParaRPr lang="en-US" b="1">
                <a:gradFill>
                  <a:gsLst>
                    <a:gs pos="0">
                      <a:schemeClr val="accent1"/>
                    </a:gs>
                    <a:gs pos="100000">
                      <a:schemeClr val="accent1"/>
                    </a:gs>
                  </a:gsLst>
                  <a:lin ang="5400000" scaled="0"/>
                </a:gradFill>
              </a:endParaRPr>
            </a:p>
          </p:txBody>
        </p:sp>
      </p:grpSp>
      <p:sp>
        <p:nvSpPr>
          <p:cNvPr id="8" name="Title 7">
            <a:extLst>
              <a:ext uri="{FF2B5EF4-FFF2-40B4-BE49-F238E27FC236}">
                <a16:creationId xmlns:a16="http://schemas.microsoft.com/office/drawing/2014/main" id="{B135D865-002F-4730-899F-2A12B16FE92A}"/>
              </a:ext>
            </a:extLst>
          </p:cNvPr>
          <p:cNvSpPr>
            <a:spLocks noGrp="1"/>
          </p:cNvSpPr>
          <p:nvPr>
            <p:ph type="title"/>
          </p:nvPr>
        </p:nvSpPr>
        <p:spPr>
          <a:xfrm>
            <a:off x="588263" y="457201"/>
            <a:ext cx="11018520" cy="1169551"/>
          </a:xfrm>
        </p:spPr>
        <p:txBody>
          <a:bodyPr/>
          <a:lstStyle/>
          <a:p>
            <a:pPr lvl="0"/>
            <a:r>
              <a:rPr lang="en-US"/>
              <a:t>Find the signal in the noise</a:t>
            </a:r>
            <a:br>
              <a:rPr lang="en-US"/>
            </a:br>
            <a:r>
              <a:rPr lang="en-US" sz="2000" b="0"/>
              <a:t>Automate Detection of External Attacks and Insider Threats</a:t>
            </a:r>
            <a:br>
              <a:rPr lang="en-US" sz="2000" b="0"/>
            </a:br>
            <a:endParaRPr lang="en-US" sz="2000" b="0"/>
          </a:p>
        </p:txBody>
      </p:sp>
      <p:sp>
        <p:nvSpPr>
          <p:cNvPr id="214" name="Rectangle 213">
            <a:extLst>
              <a:ext uri="{FF2B5EF4-FFF2-40B4-BE49-F238E27FC236}">
                <a16:creationId xmlns:a16="http://schemas.microsoft.com/office/drawing/2014/main" id="{5C3AB693-E0A3-4653-9F9E-6EC7F254C12A}"/>
              </a:ext>
            </a:extLst>
          </p:cNvPr>
          <p:cNvSpPr/>
          <p:nvPr/>
        </p:nvSpPr>
        <p:spPr bwMode="auto">
          <a:xfrm>
            <a:off x="10486833" y="0"/>
            <a:ext cx="1705167" cy="63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DESIGN</a:t>
            </a:r>
          </a:p>
        </p:txBody>
      </p:sp>
    </p:spTree>
    <p:extLst>
      <p:ext uri="{BB962C8B-B14F-4D97-AF65-F5344CB8AC3E}">
        <p14:creationId xmlns:p14="http://schemas.microsoft.com/office/powerpoint/2010/main" val="409929829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500"/>
                                            <p:tgtEl>
                                              <p:spTgt spid="20">
                                                <p:txEl>
                                                  <p:pRg st="1" end="1"/>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xEl>
                                                  <p:pRg st="2" end="2"/>
                                                </p:txEl>
                                              </p:spTgt>
                                            </p:tgtEl>
                                            <p:attrNameLst>
                                              <p:attrName>style.visibility</p:attrName>
                                            </p:attrNameLst>
                                          </p:cBhvr>
                                          <p:to>
                                            <p:strVal val="visible"/>
                                          </p:to>
                                        </p:set>
                                        <p:animEffect transition="in" filter="fade">
                                          <p:cBhvr>
                                            <p:cTn id="10" dur="500"/>
                                            <p:tgtEl>
                                              <p:spTgt spid="20">
                                                <p:txEl>
                                                  <p:pRg st="2" end="2"/>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xEl>
                                                  <p:pRg st="3" end="3"/>
                                                </p:txEl>
                                              </p:spTgt>
                                            </p:tgtEl>
                                            <p:attrNameLst>
                                              <p:attrName>style.visibility</p:attrName>
                                            </p:attrNameLst>
                                          </p:cBhvr>
                                          <p:to>
                                            <p:strVal val="visible"/>
                                          </p:to>
                                        </p:set>
                                        <p:animEffect transition="in" filter="fade">
                                          <p:cBhvr>
                                            <p:cTn id="13" dur="500"/>
                                            <p:tgtEl>
                                              <p:spTgt spid="20">
                                                <p:txEl>
                                                  <p:pRg st="3" end="3"/>
                                                </p:txEl>
                                              </p:spTgt>
                                            </p:tgtEl>
                                          </p:cBhvr>
                                        </p:animEffect>
                                      </p:childTnLst>
                                    </p:cTn>
                                  </p:par>
                                  <p:par>
                                    <p:cTn id="14" presetID="10" presetClass="entr" presetSubtype="0" fill="hold" nodeType="withEffect">
                                      <p:stCondLst>
                                        <p:cond delay="750"/>
                                      </p:stCondLst>
                                      <p:childTnLst>
                                        <p:set>
                                          <p:cBhvr>
                                            <p:cTn id="15" dur="1" fill="hold">
                                              <p:stCondLst>
                                                <p:cond delay="0"/>
                                              </p:stCondLst>
                                            </p:cTn>
                                            <p:tgtEl>
                                              <p:spTgt spid="20">
                                                <p:txEl>
                                                  <p:pRg st="4" end="4"/>
                                                </p:txEl>
                                              </p:spTgt>
                                            </p:tgtEl>
                                            <p:attrNameLst>
                                              <p:attrName>style.visibility</p:attrName>
                                            </p:attrNameLst>
                                          </p:cBhvr>
                                          <p:to>
                                            <p:strVal val="visible"/>
                                          </p:to>
                                        </p:set>
                                        <p:animEffect transition="in" filter="fade">
                                          <p:cBhvr>
                                            <p:cTn id="16" dur="500"/>
                                            <p:tgtEl>
                                              <p:spTgt spid="20">
                                                <p:txEl>
                                                  <p:pRg st="4" end="4"/>
                                                </p:txEl>
                                              </p:spTgt>
                                            </p:tgtEl>
                                          </p:cBhvr>
                                        </p:animEffect>
                                      </p:childTnLst>
                                    </p:cTn>
                                  </p:par>
                                </p:childTnLst>
                              </p:cTn>
                            </p:par>
                            <p:par>
                              <p:cTn id="17" fill="hold">
                                <p:stCondLst>
                                  <p:cond delay="125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up)">
                                          <p:cBhvr>
                                            <p:cTn id="27" dur="500"/>
                                            <p:tgtEl>
                                              <p:spTgt spid="129"/>
                                            </p:tgtEl>
                                          </p:cBhvr>
                                        </p:animEffect>
                                      </p:childTnLst>
                                    </p:cTn>
                                  </p:par>
                                  <p:par>
                                    <p:cTn id="28" presetID="10" presetClass="entr" presetSubtype="0" fill="hold" nodeType="withEffect">
                                      <p:stCondLst>
                                        <p:cond delay="25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42" presetClass="path" presetSubtype="0" fill="hold" nodeType="withEffect" p14:presetBounceEnd="43000">
                                      <p:stCondLst>
                                        <p:cond delay="250"/>
                                      </p:stCondLst>
                                      <p:childTnLst>
                                        <p:animMotion origin="layout" path="M -2.91667E-6 0.03797 L -2.91667E-6 -4.81481E-6 " pathEditMode="relative" rAng="0" ptsTypes="AA" p14:bounceEnd="43000">
                                          <p:cBhvr>
                                            <p:cTn id="32" dur="500" fill="hold"/>
                                            <p:tgtEl>
                                              <p:spTgt spid="130"/>
                                            </p:tgtEl>
                                            <p:attrNameLst>
                                              <p:attrName>ppt_x</p:attrName>
                                              <p:attrName>ppt_y</p:attrName>
                                            </p:attrNameLst>
                                          </p:cBhvr>
                                          <p:rCtr x="0" y="-1898"/>
                                        </p:animMotion>
                                      </p:childTnLst>
                                    </p:cTn>
                                  </p:par>
                                  <p:par>
                                    <p:cTn id="33" presetID="22" presetClass="exit" presetSubtype="1" fill="hold" grpId="1" nodeType="withEffect">
                                      <p:stCondLst>
                                        <p:cond delay="500"/>
                                      </p:stCondLst>
                                      <p:childTnLst>
                                        <p:animEffect transition="out" filter="wipe(up)">
                                          <p:cBhvr>
                                            <p:cTn id="34" dur="500"/>
                                            <p:tgtEl>
                                              <p:spTgt spid="129"/>
                                            </p:tgtEl>
                                          </p:cBhvr>
                                        </p:animEffect>
                                        <p:set>
                                          <p:cBhvr>
                                            <p:cTn id="35" dur="1" fill="hold">
                                              <p:stCondLst>
                                                <p:cond delay="499"/>
                                              </p:stCondLst>
                                            </p:cTn>
                                            <p:tgtEl>
                                              <p:spTgt spid="129"/>
                                            </p:tgtEl>
                                            <p:attrNameLst>
                                              <p:attrName>style.visibility</p:attrName>
                                            </p:attrNameLst>
                                          </p:cBhvr>
                                          <p:to>
                                            <p:strVal val="hidden"/>
                                          </p:to>
                                        </p:se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213"/>
                                            </p:tgtEl>
                                            <p:attrNameLst>
                                              <p:attrName>style.visibility</p:attrName>
                                            </p:attrNameLst>
                                          </p:cBhvr>
                                          <p:to>
                                            <p:strVal val="visible"/>
                                          </p:to>
                                        </p:se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par>
                              <p:cTn id="50" fill="hold">
                                <p:stCondLst>
                                  <p:cond delay="2000"/>
                                </p:stCondLst>
                                <p:childTnLst>
                                  <p:par>
                                    <p:cTn id="51" presetID="10" presetClass="entr" presetSubtype="0" fill="hold" nodeType="afterEffect">
                                      <p:stCondLst>
                                        <p:cond delay="25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21">
                                                <p:txEl>
                                                  <p:pRg st="1" end="1"/>
                                                </p:txEl>
                                              </p:spTgt>
                                            </p:tgtEl>
                                            <p:attrNameLst>
                                              <p:attrName>style.visibility</p:attrName>
                                            </p:attrNameLst>
                                          </p:cBhvr>
                                          <p:to>
                                            <p:strVal val="visible"/>
                                          </p:to>
                                        </p:set>
                                        <p:animEffect transition="in" filter="fade">
                                          <p:cBhvr>
                                            <p:cTn id="57" dur="500"/>
                                            <p:tgtEl>
                                              <p:spTgt spid="21">
                                                <p:txEl>
                                                  <p:pRg st="1" end="1"/>
                                                </p:txEl>
                                              </p:spTgt>
                                            </p:tgtEl>
                                          </p:cBhvr>
                                        </p:animEffect>
                                      </p:childTnLst>
                                    </p:cTn>
                                  </p:par>
                                </p:childTnLst>
                              </p:cTn>
                            </p:par>
                            <p:par>
                              <p:cTn id="58" fill="hold">
                                <p:stCondLst>
                                  <p:cond delay="3250"/>
                                </p:stCondLst>
                                <p:childTnLst>
                                  <p:par>
                                    <p:cTn id="59" presetID="10" presetClass="entr" presetSubtype="0" fill="hold" nodeType="afterEffect">
                                      <p:stCondLst>
                                        <p:cond delay="0"/>
                                      </p:stCondLst>
                                      <p:childTnLst>
                                        <p:set>
                                          <p:cBhvr>
                                            <p:cTn id="60" dur="1" fill="hold">
                                              <p:stCondLst>
                                                <p:cond delay="0"/>
                                              </p:stCondLst>
                                            </p:cTn>
                                            <p:tgtEl>
                                              <p:spTgt spid="21">
                                                <p:txEl>
                                                  <p:pRg st="2" end="2"/>
                                                </p:txEl>
                                              </p:spTgt>
                                            </p:tgtEl>
                                            <p:attrNameLst>
                                              <p:attrName>style.visibility</p:attrName>
                                            </p:attrNameLst>
                                          </p:cBhvr>
                                          <p:to>
                                            <p:strVal val="visible"/>
                                          </p:to>
                                        </p:set>
                                        <p:animEffect transition="in" filter="fade">
                                          <p:cBhvr>
                                            <p:cTn id="61" dur="500"/>
                                            <p:tgtEl>
                                              <p:spTgt spid="21">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xEl>
                                                  <p:pRg st="3" end="3"/>
                                                </p:txEl>
                                              </p:spTgt>
                                            </p:tgtEl>
                                            <p:attrNameLst>
                                              <p:attrName>style.visibility</p:attrName>
                                            </p:attrNameLst>
                                          </p:cBhvr>
                                          <p:to>
                                            <p:strVal val="visible"/>
                                          </p:to>
                                        </p:set>
                                        <p:animEffect transition="in" filter="fade">
                                          <p:cBhvr>
                                            <p:cTn id="64" dur="500"/>
                                            <p:tgtEl>
                                              <p:spTgt spid="21">
                                                <p:txEl>
                                                  <p:pRg st="3" end="3"/>
                                                </p:txEl>
                                              </p:spTgt>
                                            </p:tgtEl>
                                          </p:cBhvr>
                                        </p:animEffect>
                                      </p:childTnLst>
                                    </p:cTn>
                                  </p:par>
                                </p:childTnLst>
                              </p:cTn>
                            </p:par>
                            <p:par>
                              <p:cTn id="65" fill="hold">
                                <p:stCondLst>
                                  <p:cond delay="3750"/>
                                </p:stCondLst>
                                <p:childTnLst>
                                  <p:par>
                                    <p:cTn id="66" presetID="10" presetClass="entr" presetSubtype="0" fill="hold" nodeType="afterEffect">
                                      <p:stCondLst>
                                        <p:cond delay="0"/>
                                      </p:stCondLst>
                                      <p:childTnLst>
                                        <p:set>
                                          <p:cBhvr>
                                            <p:cTn id="67" dur="1" fill="hold">
                                              <p:stCondLst>
                                                <p:cond delay="0"/>
                                              </p:stCondLst>
                                            </p:cTn>
                                            <p:tgtEl>
                                              <p:spTgt spid="21">
                                                <p:txEl>
                                                  <p:pRg st="4" end="4"/>
                                                </p:txEl>
                                              </p:spTgt>
                                            </p:tgtEl>
                                            <p:attrNameLst>
                                              <p:attrName>style.visibility</p:attrName>
                                            </p:attrNameLst>
                                          </p:cBhvr>
                                          <p:to>
                                            <p:strVal val="visible"/>
                                          </p:to>
                                        </p:set>
                                        <p:animEffect transition="in" filter="fade">
                                          <p:cBhvr>
                                            <p:cTn id="68" dur="500"/>
                                            <p:tgtEl>
                                              <p:spTgt spid="21">
                                                <p:txEl>
                                                  <p:pRg st="4" end="4"/>
                                                </p:txEl>
                                              </p:spTgt>
                                            </p:tgtEl>
                                          </p:cBhvr>
                                        </p:animEffect>
                                      </p:childTnLst>
                                    </p:cTn>
                                  </p:par>
                                </p:childTnLst>
                              </p:cTn>
                            </p:par>
                            <p:par>
                              <p:cTn id="69" fill="hold">
                                <p:stCondLst>
                                  <p:cond delay="4250"/>
                                </p:stCondLst>
                                <p:childTnLst>
                                  <p:par>
                                    <p:cTn id="70" presetID="10" presetClass="entr" presetSubtype="0" fill="hold" nodeType="afterEffect">
                                      <p:stCondLst>
                                        <p:cond delay="0"/>
                                      </p:stCondLst>
                                      <p:childTnLst>
                                        <p:set>
                                          <p:cBhvr>
                                            <p:cTn id="71" dur="1" fill="hold">
                                              <p:stCondLst>
                                                <p:cond delay="0"/>
                                              </p:stCondLst>
                                            </p:cTn>
                                            <p:tgtEl>
                                              <p:spTgt spid="21">
                                                <p:txEl>
                                                  <p:pRg st="5" end="5"/>
                                                </p:txEl>
                                              </p:spTgt>
                                            </p:tgtEl>
                                            <p:attrNameLst>
                                              <p:attrName>style.visibility</p:attrName>
                                            </p:attrNameLst>
                                          </p:cBhvr>
                                          <p:to>
                                            <p:strVal val="visible"/>
                                          </p:to>
                                        </p:set>
                                        <p:animEffect transition="in" filter="fade">
                                          <p:cBhvr>
                                            <p:cTn id="72" dur="500"/>
                                            <p:tgtEl>
                                              <p:spTgt spid="21">
                                                <p:txEl>
                                                  <p:pRg st="5" end="5"/>
                                                </p:txEl>
                                              </p:spTgt>
                                            </p:tgtEl>
                                          </p:cBhvr>
                                        </p:animEffect>
                                      </p:childTnLst>
                                    </p:cTn>
                                  </p:par>
                                </p:childTnLst>
                              </p:cTn>
                            </p:par>
                            <p:par>
                              <p:cTn id="73" fill="hold">
                                <p:stCondLst>
                                  <p:cond delay="4750"/>
                                </p:stCondLst>
                                <p:childTnLst>
                                  <p:par>
                                    <p:cTn id="74" presetID="10" presetClass="entr" presetSubtype="0" fill="hold" nodeType="afterEffect">
                                      <p:stCondLst>
                                        <p:cond delay="0"/>
                                      </p:stCondLst>
                                      <p:childTnLst>
                                        <p:set>
                                          <p:cBhvr>
                                            <p:cTn id="75" dur="1" fill="hold">
                                              <p:stCondLst>
                                                <p:cond delay="0"/>
                                              </p:stCondLst>
                                            </p:cTn>
                                            <p:tgtEl>
                                              <p:spTgt spid="21">
                                                <p:txEl>
                                                  <p:pRg st="6" end="6"/>
                                                </p:txEl>
                                              </p:spTgt>
                                            </p:tgtEl>
                                            <p:attrNameLst>
                                              <p:attrName>style.visibility</p:attrName>
                                            </p:attrNameLst>
                                          </p:cBhvr>
                                          <p:to>
                                            <p:strVal val="visible"/>
                                          </p:to>
                                        </p:set>
                                        <p:animEffect transition="in" filter="fade">
                                          <p:cBhvr>
                                            <p:cTn id="76" dur="500"/>
                                            <p:tgtEl>
                                              <p:spTgt spid="21">
                                                <p:txEl>
                                                  <p:pRg st="6" end="6"/>
                                                </p:txEl>
                                              </p:spTgt>
                                            </p:tgtEl>
                                          </p:cBhvr>
                                        </p:animEffect>
                                      </p:childTnLst>
                                    </p:cTn>
                                  </p:par>
                                </p:childTnLst>
                              </p:cTn>
                            </p:par>
                            <p:par>
                              <p:cTn id="77" fill="hold">
                                <p:stCondLst>
                                  <p:cond delay="5250"/>
                                </p:stCondLst>
                                <p:childTnLst>
                                  <p:par>
                                    <p:cTn id="78" presetID="10" presetClass="entr" presetSubtype="0" fill="hold" nodeType="afterEffect">
                                      <p:stCondLst>
                                        <p:cond delay="0"/>
                                      </p:stCondLst>
                                      <p:childTnLst>
                                        <p:set>
                                          <p:cBhvr>
                                            <p:cTn id="79" dur="1" fill="hold">
                                              <p:stCondLst>
                                                <p:cond delay="0"/>
                                              </p:stCondLst>
                                            </p:cTn>
                                            <p:tgtEl>
                                              <p:spTgt spid="21">
                                                <p:txEl>
                                                  <p:pRg st="7" end="7"/>
                                                </p:txEl>
                                              </p:spTgt>
                                            </p:tgtEl>
                                            <p:attrNameLst>
                                              <p:attrName>style.visibility</p:attrName>
                                            </p:attrNameLst>
                                          </p:cBhvr>
                                          <p:to>
                                            <p:strVal val="visible"/>
                                          </p:to>
                                        </p:set>
                                        <p:animEffect transition="in" filter="fade">
                                          <p:cBhvr>
                                            <p:cTn id="80" dur="500"/>
                                            <p:tgtEl>
                                              <p:spTgt spid="21">
                                                <p:txEl>
                                                  <p:pRg st="7" end="7"/>
                                                </p:txEl>
                                              </p:spTgt>
                                            </p:tgtEl>
                                          </p:cBhvr>
                                        </p:animEffect>
                                      </p:childTnLst>
                                    </p:cTn>
                                  </p:par>
                                </p:childTnLst>
                              </p:cTn>
                            </p:par>
                            <p:par>
                              <p:cTn id="81" fill="hold">
                                <p:stCondLst>
                                  <p:cond delay="5750"/>
                                </p:stCondLst>
                                <p:childTnLst>
                                  <p:par>
                                    <p:cTn id="82" presetID="10" presetClass="entr" presetSubtype="0" fill="hold" nodeType="afterEffect">
                                      <p:stCondLst>
                                        <p:cond delay="0"/>
                                      </p:stCondLst>
                                      <p:childTnLst>
                                        <p:set>
                                          <p:cBhvr>
                                            <p:cTn id="83" dur="1" fill="hold">
                                              <p:stCondLst>
                                                <p:cond delay="0"/>
                                              </p:stCondLst>
                                            </p:cTn>
                                            <p:tgtEl>
                                              <p:spTgt spid="21">
                                                <p:txEl>
                                                  <p:pRg st="8" end="8"/>
                                                </p:txEl>
                                              </p:spTgt>
                                            </p:tgtEl>
                                            <p:attrNameLst>
                                              <p:attrName>style.visibility</p:attrName>
                                            </p:attrNameLst>
                                          </p:cBhvr>
                                          <p:to>
                                            <p:strVal val="visible"/>
                                          </p:to>
                                        </p:set>
                                        <p:animEffect transition="in" filter="fade">
                                          <p:cBhvr>
                                            <p:cTn id="84"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1" grpId="0" animBg="1"/>
          <p:bldP spid="129" grpId="0" animBg="1"/>
          <p:bldP spid="12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500"/>
                                            <p:tgtEl>
                                              <p:spTgt spid="20">
                                                <p:txEl>
                                                  <p:pRg st="1" end="1"/>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xEl>
                                                  <p:pRg st="2" end="2"/>
                                                </p:txEl>
                                              </p:spTgt>
                                            </p:tgtEl>
                                            <p:attrNameLst>
                                              <p:attrName>style.visibility</p:attrName>
                                            </p:attrNameLst>
                                          </p:cBhvr>
                                          <p:to>
                                            <p:strVal val="visible"/>
                                          </p:to>
                                        </p:set>
                                        <p:animEffect transition="in" filter="fade">
                                          <p:cBhvr>
                                            <p:cTn id="10" dur="500"/>
                                            <p:tgtEl>
                                              <p:spTgt spid="20">
                                                <p:txEl>
                                                  <p:pRg st="2" end="2"/>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xEl>
                                                  <p:pRg st="3" end="3"/>
                                                </p:txEl>
                                              </p:spTgt>
                                            </p:tgtEl>
                                            <p:attrNameLst>
                                              <p:attrName>style.visibility</p:attrName>
                                            </p:attrNameLst>
                                          </p:cBhvr>
                                          <p:to>
                                            <p:strVal val="visible"/>
                                          </p:to>
                                        </p:set>
                                        <p:animEffect transition="in" filter="fade">
                                          <p:cBhvr>
                                            <p:cTn id="13" dur="500"/>
                                            <p:tgtEl>
                                              <p:spTgt spid="20">
                                                <p:txEl>
                                                  <p:pRg st="3" end="3"/>
                                                </p:txEl>
                                              </p:spTgt>
                                            </p:tgtEl>
                                          </p:cBhvr>
                                        </p:animEffect>
                                      </p:childTnLst>
                                    </p:cTn>
                                  </p:par>
                                  <p:par>
                                    <p:cTn id="14" presetID="10" presetClass="entr" presetSubtype="0" fill="hold" nodeType="withEffect">
                                      <p:stCondLst>
                                        <p:cond delay="750"/>
                                      </p:stCondLst>
                                      <p:childTnLst>
                                        <p:set>
                                          <p:cBhvr>
                                            <p:cTn id="15" dur="1" fill="hold">
                                              <p:stCondLst>
                                                <p:cond delay="0"/>
                                              </p:stCondLst>
                                            </p:cTn>
                                            <p:tgtEl>
                                              <p:spTgt spid="20">
                                                <p:txEl>
                                                  <p:pRg st="4" end="4"/>
                                                </p:txEl>
                                              </p:spTgt>
                                            </p:tgtEl>
                                            <p:attrNameLst>
                                              <p:attrName>style.visibility</p:attrName>
                                            </p:attrNameLst>
                                          </p:cBhvr>
                                          <p:to>
                                            <p:strVal val="visible"/>
                                          </p:to>
                                        </p:set>
                                        <p:animEffect transition="in" filter="fade">
                                          <p:cBhvr>
                                            <p:cTn id="16" dur="500"/>
                                            <p:tgtEl>
                                              <p:spTgt spid="20">
                                                <p:txEl>
                                                  <p:pRg st="4" end="4"/>
                                                </p:txEl>
                                              </p:spTgt>
                                            </p:tgtEl>
                                          </p:cBhvr>
                                        </p:animEffect>
                                      </p:childTnLst>
                                    </p:cTn>
                                  </p:par>
                                </p:childTnLst>
                              </p:cTn>
                            </p:par>
                            <p:par>
                              <p:cTn id="17" fill="hold">
                                <p:stCondLst>
                                  <p:cond delay="125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up)">
                                          <p:cBhvr>
                                            <p:cTn id="27" dur="500"/>
                                            <p:tgtEl>
                                              <p:spTgt spid="129"/>
                                            </p:tgtEl>
                                          </p:cBhvr>
                                        </p:animEffect>
                                      </p:childTnLst>
                                    </p:cTn>
                                  </p:par>
                                  <p:par>
                                    <p:cTn id="28" presetID="10" presetClass="entr" presetSubtype="0" fill="hold" nodeType="withEffect">
                                      <p:stCondLst>
                                        <p:cond delay="25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42" presetClass="path" presetSubtype="0" fill="hold" nodeType="withEffect">
                                      <p:stCondLst>
                                        <p:cond delay="250"/>
                                      </p:stCondLst>
                                      <p:childTnLst>
                                        <p:animMotion origin="layout" path="M -2.91667E-6 0.03797 L -2.91667E-6 -4.81481E-6 " pathEditMode="relative" rAng="0" ptsTypes="AA">
                                          <p:cBhvr>
                                            <p:cTn id="32" dur="500" fill="hold"/>
                                            <p:tgtEl>
                                              <p:spTgt spid="130"/>
                                            </p:tgtEl>
                                            <p:attrNameLst>
                                              <p:attrName>ppt_x</p:attrName>
                                              <p:attrName>ppt_y</p:attrName>
                                            </p:attrNameLst>
                                          </p:cBhvr>
                                          <p:rCtr x="0" y="-1898"/>
                                        </p:animMotion>
                                      </p:childTnLst>
                                    </p:cTn>
                                  </p:par>
                                  <p:par>
                                    <p:cTn id="33" presetID="22" presetClass="exit" presetSubtype="1" fill="hold" grpId="1" nodeType="withEffect">
                                      <p:stCondLst>
                                        <p:cond delay="500"/>
                                      </p:stCondLst>
                                      <p:childTnLst>
                                        <p:animEffect transition="out" filter="wipe(up)">
                                          <p:cBhvr>
                                            <p:cTn id="34" dur="500"/>
                                            <p:tgtEl>
                                              <p:spTgt spid="129"/>
                                            </p:tgtEl>
                                          </p:cBhvr>
                                        </p:animEffect>
                                        <p:set>
                                          <p:cBhvr>
                                            <p:cTn id="35" dur="1" fill="hold">
                                              <p:stCondLst>
                                                <p:cond delay="499"/>
                                              </p:stCondLst>
                                            </p:cTn>
                                            <p:tgtEl>
                                              <p:spTgt spid="129"/>
                                            </p:tgtEl>
                                            <p:attrNameLst>
                                              <p:attrName>style.visibility</p:attrName>
                                            </p:attrNameLst>
                                          </p:cBhvr>
                                          <p:to>
                                            <p:strVal val="hidden"/>
                                          </p:to>
                                        </p:se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213"/>
                                            </p:tgtEl>
                                            <p:attrNameLst>
                                              <p:attrName>style.visibility</p:attrName>
                                            </p:attrNameLst>
                                          </p:cBhvr>
                                          <p:to>
                                            <p:strVal val="visible"/>
                                          </p:to>
                                        </p:se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par>
                              <p:cTn id="50" fill="hold">
                                <p:stCondLst>
                                  <p:cond delay="2000"/>
                                </p:stCondLst>
                                <p:childTnLst>
                                  <p:par>
                                    <p:cTn id="51" presetID="10" presetClass="entr" presetSubtype="0" fill="hold" nodeType="afterEffect">
                                      <p:stCondLst>
                                        <p:cond delay="25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21">
                                                <p:txEl>
                                                  <p:pRg st="1" end="1"/>
                                                </p:txEl>
                                              </p:spTgt>
                                            </p:tgtEl>
                                            <p:attrNameLst>
                                              <p:attrName>style.visibility</p:attrName>
                                            </p:attrNameLst>
                                          </p:cBhvr>
                                          <p:to>
                                            <p:strVal val="visible"/>
                                          </p:to>
                                        </p:set>
                                        <p:animEffect transition="in" filter="fade">
                                          <p:cBhvr>
                                            <p:cTn id="57" dur="500"/>
                                            <p:tgtEl>
                                              <p:spTgt spid="21">
                                                <p:txEl>
                                                  <p:pRg st="1" end="1"/>
                                                </p:txEl>
                                              </p:spTgt>
                                            </p:tgtEl>
                                          </p:cBhvr>
                                        </p:animEffect>
                                      </p:childTnLst>
                                    </p:cTn>
                                  </p:par>
                                </p:childTnLst>
                              </p:cTn>
                            </p:par>
                            <p:par>
                              <p:cTn id="58" fill="hold">
                                <p:stCondLst>
                                  <p:cond delay="3250"/>
                                </p:stCondLst>
                                <p:childTnLst>
                                  <p:par>
                                    <p:cTn id="59" presetID="10" presetClass="entr" presetSubtype="0" fill="hold" nodeType="afterEffect">
                                      <p:stCondLst>
                                        <p:cond delay="0"/>
                                      </p:stCondLst>
                                      <p:childTnLst>
                                        <p:set>
                                          <p:cBhvr>
                                            <p:cTn id="60" dur="1" fill="hold">
                                              <p:stCondLst>
                                                <p:cond delay="0"/>
                                              </p:stCondLst>
                                            </p:cTn>
                                            <p:tgtEl>
                                              <p:spTgt spid="21">
                                                <p:txEl>
                                                  <p:pRg st="2" end="2"/>
                                                </p:txEl>
                                              </p:spTgt>
                                            </p:tgtEl>
                                            <p:attrNameLst>
                                              <p:attrName>style.visibility</p:attrName>
                                            </p:attrNameLst>
                                          </p:cBhvr>
                                          <p:to>
                                            <p:strVal val="visible"/>
                                          </p:to>
                                        </p:set>
                                        <p:animEffect transition="in" filter="fade">
                                          <p:cBhvr>
                                            <p:cTn id="61" dur="500"/>
                                            <p:tgtEl>
                                              <p:spTgt spid="21">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xEl>
                                                  <p:pRg st="3" end="3"/>
                                                </p:txEl>
                                              </p:spTgt>
                                            </p:tgtEl>
                                            <p:attrNameLst>
                                              <p:attrName>style.visibility</p:attrName>
                                            </p:attrNameLst>
                                          </p:cBhvr>
                                          <p:to>
                                            <p:strVal val="visible"/>
                                          </p:to>
                                        </p:set>
                                        <p:animEffect transition="in" filter="fade">
                                          <p:cBhvr>
                                            <p:cTn id="64" dur="500"/>
                                            <p:tgtEl>
                                              <p:spTgt spid="21">
                                                <p:txEl>
                                                  <p:pRg st="3" end="3"/>
                                                </p:txEl>
                                              </p:spTgt>
                                            </p:tgtEl>
                                          </p:cBhvr>
                                        </p:animEffect>
                                      </p:childTnLst>
                                    </p:cTn>
                                  </p:par>
                                </p:childTnLst>
                              </p:cTn>
                            </p:par>
                            <p:par>
                              <p:cTn id="65" fill="hold">
                                <p:stCondLst>
                                  <p:cond delay="3750"/>
                                </p:stCondLst>
                                <p:childTnLst>
                                  <p:par>
                                    <p:cTn id="66" presetID="10" presetClass="entr" presetSubtype="0" fill="hold" nodeType="afterEffect">
                                      <p:stCondLst>
                                        <p:cond delay="0"/>
                                      </p:stCondLst>
                                      <p:childTnLst>
                                        <p:set>
                                          <p:cBhvr>
                                            <p:cTn id="67" dur="1" fill="hold">
                                              <p:stCondLst>
                                                <p:cond delay="0"/>
                                              </p:stCondLst>
                                            </p:cTn>
                                            <p:tgtEl>
                                              <p:spTgt spid="21">
                                                <p:txEl>
                                                  <p:pRg st="4" end="4"/>
                                                </p:txEl>
                                              </p:spTgt>
                                            </p:tgtEl>
                                            <p:attrNameLst>
                                              <p:attrName>style.visibility</p:attrName>
                                            </p:attrNameLst>
                                          </p:cBhvr>
                                          <p:to>
                                            <p:strVal val="visible"/>
                                          </p:to>
                                        </p:set>
                                        <p:animEffect transition="in" filter="fade">
                                          <p:cBhvr>
                                            <p:cTn id="68" dur="500"/>
                                            <p:tgtEl>
                                              <p:spTgt spid="21">
                                                <p:txEl>
                                                  <p:pRg st="4" end="4"/>
                                                </p:txEl>
                                              </p:spTgt>
                                            </p:tgtEl>
                                          </p:cBhvr>
                                        </p:animEffect>
                                      </p:childTnLst>
                                    </p:cTn>
                                  </p:par>
                                </p:childTnLst>
                              </p:cTn>
                            </p:par>
                            <p:par>
                              <p:cTn id="69" fill="hold">
                                <p:stCondLst>
                                  <p:cond delay="4250"/>
                                </p:stCondLst>
                                <p:childTnLst>
                                  <p:par>
                                    <p:cTn id="70" presetID="10" presetClass="entr" presetSubtype="0" fill="hold" nodeType="afterEffect">
                                      <p:stCondLst>
                                        <p:cond delay="0"/>
                                      </p:stCondLst>
                                      <p:childTnLst>
                                        <p:set>
                                          <p:cBhvr>
                                            <p:cTn id="71" dur="1" fill="hold">
                                              <p:stCondLst>
                                                <p:cond delay="0"/>
                                              </p:stCondLst>
                                            </p:cTn>
                                            <p:tgtEl>
                                              <p:spTgt spid="21">
                                                <p:txEl>
                                                  <p:pRg st="5" end="5"/>
                                                </p:txEl>
                                              </p:spTgt>
                                            </p:tgtEl>
                                            <p:attrNameLst>
                                              <p:attrName>style.visibility</p:attrName>
                                            </p:attrNameLst>
                                          </p:cBhvr>
                                          <p:to>
                                            <p:strVal val="visible"/>
                                          </p:to>
                                        </p:set>
                                        <p:animEffect transition="in" filter="fade">
                                          <p:cBhvr>
                                            <p:cTn id="72" dur="500"/>
                                            <p:tgtEl>
                                              <p:spTgt spid="21">
                                                <p:txEl>
                                                  <p:pRg st="5" end="5"/>
                                                </p:txEl>
                                              </p:spTgt>
                                            </p:tgtEl>
                                          </p:cBhvr>
                                        </p:animEffect>
                                      </p:childTnLst>
                                    </p:cTn>
                                  </p:par>
                                </p:childTnLst>
                              </p:cTn>
                            </p:par>
                            <p:par>
                              <p:cTn id="73" fill="hold">
                                <p:stCondLst>
                                  <p:cond delay="4750"/>
                                </p:stCondLst>
                                <p:childTnLst>
                                  <p:par>
                                    <p:cTn id="74" presetID="10" presetClass="entr" presetSubtype="0" fill="hold" nodeType="afterEffect">
                                      <p:stCondLst>
                                        <p:cond delay="0"/>
                                      </p:stCondLst>
                                      <p:childTnLst>
                                        <p:set>
                                          <p:cBhvr>
                                            <p:cTn id="75" dur="1" fill="hold">
                                              <p:stCondLst>
                                                <p:cond delay="0"/>
                                              </p:stCondLst>
                                            </p:cTn>
                                            <p:tgtEl>
                                              <p:spTgt spid="21">
                                                <p:txEl>
                                                  <p:pRg st="6" end="6"/>
                                                </p:txEl>
                                              </p:spTgt>
                                            </p:tgtEl>
                                            <p:attrNameLst>
                                              <p:attrName>style.visibility</p:attrName>
                                            </p:attrNameLst>
                                          </p:cBhvr>
                                          <p:to>
                                            <p:strVal val="visible"/>
                                          </p:to>
                                        </p:set>
                                        <p:animEffect transition="in" filter="fade">
                                          <p:cBhvr>
                                            <p:cTn id="76" dur="500"/>
                                            <p:tgtEl>
                                              <p:spTgt spid="21">
                                                <p:txEl>
                                                  <p:pRg st="6" end="6"/>
                                                </p:txEl>
                                              </p:spTgt>
                                            </p:tgtEl>
                                          </p:cBhvr>
                                        </p:animEffect>
                                      </p:childTnLst>
                                    </p:cTn>
                                  </p:par>
                                </p:childTnLst>
                              </p:cTn>
                            </p:par>
                            <p:par>
                              <p:cTn id="77" fill="hold">
                                <p:stCondLst>
                                  <p:cond delay="5250"/>
                                </p:stCondLst>
                                <p:childTnLst>
                                  <p:par>
                                    <p:cTn id="78" presetID="10" presetClass="entr" presetSubtype="0" fill="hold" nodeType="afterEffect">
                                      <p:stCondLst>
                                        <p:cond delay="0"/>
                                      </p:stCondLst>
                                      <p:childTnLst>
                                        <p:set>
                                          <p:cBhvr>
                                            <p:cTn id="79" dur="1" fill="hold">
                                              <p:stCondLst>
                                                <p:cond delay="0"/>
                                              </p:stCondLst>
                                            </p:cTn>
                                            <p:tgtEl>
                                              <p:spTgt spid="21">
                                                <p:txEl>
                                                  <p:pRg st="7" end="7"/>
                                                </p:txEl>
                                              </p:spTgt>
                                            </p:tgtEl>
                                            <p:attrNameLst>
                                              <p:attrName>style.visibility</p:attrName>
                                            </p:attrNameLst>
                                          </p:cBhvr>
                                          <p:to>
                                            <p:strVal val="visible"/>
                                          </p:to>
                                        </p:set>
                                        <p:animEffect transition="in" filter="fade">
                                          <p:cBhvr>
                                            <p:cTn id="80" dur="500"/>
                                            <p:tgtEl>
                                              <p:spTgt spid="21">
                                                <p:txEl>
                                                  <p:pRg st="7" end="7"/>
                                                </p:txEl>
                                              </p:spTgt>
                                            </p:tgtEl>
                                          </p:cBhvr>
                                        </p:animEffect>
                                      </p:childTnLst>
                                    </p:cTn>
                                  </p:par>
                                </p:childTnLst>
                              </p:cTn>
                            </p:par>
                            <p:par>
                              <p:cTn id="81" fill="hold">
                                <p:stCondLst>
                                  <p:cond delay="5750"/>
                                </p:stCondLst>
                                <p:childTnLst>
                                  <p:par>
                                    <p:cTn id="82" presetID="10" presetClass="entr" presetSubtype="0" fill="hold" nodeType="afterEffect">
                                      <p:stCondLst>
                                        <p:cond delay="0"/>
                                      </p:stCondLst>
                                      <p:childTnLst>
                                        <p:set>
                                          <p:cBhvr>
                                            <p:cTn id="83" dur="1" fill="hold">
                                              <p:stCondLst>
                                                <p:cond delay="0"/>
                                              </p:stCondLst>
                                            </p:cTn>
                                            <p:tgtEl>
                                              <p:spTgt spid="21">
                                                <p:txEl>
                                                  <p:pRg st="8" end="8"/>
                                                </p:txEl>
                                              </p:spTgt>
                                            </p:tgtEl>
                                            <p:attrNameLst>
                                              <p:attrName>style.visibility</p:attrName>
                                            </p:attrNameLst>
                                          </p:cBhvr>
                                          <p:to>
                                            <p:strVal val="visible"/>
                                          </p:to>
                                        </p:set>
                                        <p:animEffect transition="in" filter="fade">
                                          <p:cBhvr>
                                            <p:cTn id="84"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1" grpId="0" animBg="1"/>
          <p:bldP spid="129" grpId="0" animBg="1"/>
          <p:bldP spid="129" grpId="1" animBg="1"/>
        </p:bldLst>
      </p:timing>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879" y="-5739"/>
            <a:ext cx="11653523" cy="896552"/>
          </a:xfrm>
          <a:prstGeom prst="rect">
            <a:avLst/>
          </a:prstGeom>
        </p:spPr>
        <p:txBody>
          <a:bodyPr vert="horz" lIns="146304" tIns="91440" rIns="91440" bIns="91440" rtlCol="0" anchor="ctr" anchorCtr="0">
            <a:noAutofit/>
          </a:bodyPr>
          <a:lstStyle>
            <a:lvl1pPr algn="l" defTabSz="685739" rtl="0" eaLnBrk="1" latinLnBrk="0" hangingPunct="1">
              <a:lnSpc>
                <a:spcPct val="90000"/>
              </a:lnSpc>
              <a:spcBef>
                <a:spcPct val="0"/>
              </a:spcBef>
              <a:buNone/>
              <a:defRPr sz="3971" kern="1200" spc="-74" baseline="0">
                <a:solidFill>
                  <a:schemeClr val="tx1"/>
                </a:solidFill>
                <a:latin typeface="+mj-lt"/>
                <a:ea typeface="+mj-ea"/>
                <a:cs typeface="+mj-cs"/>
              </a:defRPr>
            </a:lvl1pPr>
          </a:lstStyle>
          <a:p>
            <a:pPr marL="0" marR="0" lvl="0" indent="0" algn="l" defTabSz="685739"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74" normalizeH="0" baseline="0" noProof="0">
              <a:ln>
                <a:noFill/>
              </a:ln>
              <a:solidFill>
                <a:srgbClr val="002050"/>
              </a:solidFill>
              <a:effectLst/>
              <a:uLnTx/>
              <a:uFillTx/>
              <a:latin typeface="Segoe UI Light"/>
              <a:ea typeface="+mj-ea"/>
              <a:cs typeface="+mj-cs"/>
            </a:endParaRPr>
          </a:p>
        </p:txBody>
      </p:sp>
      <p:sp>
        <p:nvSpPr>
          <p:cNvPr id="3" name="Rounded Rectangle 2"/>
          <p:cNvSpPr/>
          <p:nvPr/>
        </p:nvSpPr>
        <p:spPr>
          <a:xfrm>
            <a:off x="8966785" y="3890889"/>
            <a:ext cx="2622536" cy="1034365"/>
          </a:xfrm>
          <a:prstGeom prst="roundRect">
            <a:avLst>
              <a:gd name="adj" fmla="val 0"/>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600"/>
              </a:spcAft>
            </a:pPr>
            <a:r>
              <a:rPr lang="en-US" sz="1400" b="1" kern="0">
                <a:gradFill>
                  <a:gsLst>
                    <a:gs pos="0">
                      <a:schemeClr val="accent1"/>
                    </a:gs>
                    <a:gs pos="100000">
                      <a:schemeClr val="accent1"/>
                    </a:gs>
                  </a:gsLst>
                  <a:lin ang="5400000" scaled="0"/>
                </a:gradFill>
                <a:cs typeface="Segoe UI" pitchFamily="34" charset="0"/>
              </a:rPr>
              <a:t>NO KNOWN ADVERSARY</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Immediate threat </a:t>
            </a:r>
            <a:br>
              <a:rPr lang="en-US" sz="1400" kern="0">
                <a:gradFill>
                  <a:gsLst>
                    <a:gs pos="0">
                      <a:schemeClr val="tx1"/>
                    </a:gs>
                    <a:gs pos="100000">
                      <a:schemeClr val="tx1"/>
                    </a:gs>
                  </a:gsLst>
                  <a:lin ang="5400000" scaled="0"/>
                </a:gradFill>
                <a:cs typeface="Segoe UI" pitchFamily="34" charset="0"/>
              </a:rPr>
            </a:br>
            <a:r>
              <a:rPr lang="en-US" sz="1400" kern="0">
                <a:gradFill>
                  <a:gsLst>
                    <a:gs pos="0">
                      <a:schemeClr val="tx1"/>
                    </a:gs>
                    <a:gs pos="100000">
                      <a:schemeClr val="tx1"/>
                    </a:gs>
                  </a:gsLst>
                  <a:lin ang="5400000" scaled="0"/>
                </a:gradFill>
                <a:cs typeface="Segoe UI" pitchFamily="34" charset="0"/>
              </a:rPr>
              <a:t>is evicted</a:t>
            </a:r>
          </a:p>
        </p:txBody>
      </p:sp>
      <p:sp>
        <p:nvSpPr>
          <p:cNvPr id="17" name="Rectangle 16">
            <a:hlinkClick r:id="rId3"/>
          </p:cNvPr>
          <p:cNvSpPr/>
          <p:nvPr/>
        </p:nvSpPr>
        <p:spPr bwMode="auto">
          <a:xfrm>
            <a:off x="7037816" y="1202731"/>
            <a:ext cx="4551505" cy="1713027"/>
          </a:xfrm>
          <a:prstGeom prst="rect">
            <a:avLst/>
          </a:prstGeom>
          <a:solidFill>
            <a:schemeClr val="bg1">
              <a:lumMod val="95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chemeClr val="accent1"/>
                    </a:gs>
                    <a:gs pos="100000">
                      <a:schemeClr val="accent1"/>
                    </a:gs>
                  </a:gsLst>
                  <a:lin ang="5400000" scaled="0"/>
                </a:gradFill>
                <a:cs typeface="Segoe UI" pitchFamily="34" charset="0"/>
              </a:rPr>
              <a:t>COMPROMISE RECOVERY</a:t>
            </a:r>
          </a:p>
          <a:p>
            <a:pPr marL="114300">
              <a:spcBef>
                <a:spcPts val="600"/>
              </a:spcBef>
              <a:defRPr/>
            </a:pPr>
            <a:r>
              <a:rPr lang="en-US" sz="1400" kern="0">
                <a:gradFill>
                  <a:gsLst>
                    <a:gs pos="0">
                      <a:schemeClr val="tx1"/>
                    </a:gs>
                    <a:gs pos="100000">
                      <a:schemeClr val="tx1"/>
                    </a:gs>
                  </a:gsLst>
                  <a:lin ang="5400000" scaled="0"/>
                </a:gradFill>
                <a:cs typeface="Segoe UI" pitchFamily="34" charset="0"/>
              </a:rPr>
              <a:t>Develop and Execute a Recovery plan to:</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Rapidly Evict attacker</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Perform Critical Hardening (Limited)</a:t>
            </a:r>
          </a:p>
          <a:p>
            <a:pPr marL="341313"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a:gradFill>
                  <a:gsLst>
                    <a:gs pos="0">
                      <a:schemeClr val="tx1"/>
                    </a:gs>
                    <a:gs pos="100000">
                      <a:schemeClr val="tx1"/>
                    </a:gs>
                  </a:gsLst>
                  <a:lin ang="5400000" scaled="0"/>
                </a:gradFill>
                <a:latin typeface="+mj-lt"/>
                <a:cs typeface="Segoe UI" pitchFamily="34" charset="0"/>
              </a:rPr>
              <a:t>Set up Tactical Monitoring</a:t>
            </a:r>
          </a:p>
        </p:txBody>
      </p:sp>
      <p:sp>
        <p:nvSpPr>
          <p:cNvPr id="28" name="Rectangle 27"/>
          <p:cNvSpPr/>
          <p:nvPr/>
        </p:nvSpPr>
        <p:spPr>
          <a:xfrm>
            <a:off x="588262" y="5040456"/>
            <a:ext cx="2853564" cy="1592145"/>
          </a:xfrm>
          <a:prstGeom prst="rect">
            <a:avLst/>
          </a:prstGeom>
          <a:solidFill>
            <a:schemeClr val="bg1"/>
          </a:solidFill>
          <a:ln w="28575" cap="flat" cmpd="sng" algn="ctr">
            <a:noFill/>
            <a:prstDash val="solid"/>
          </a:ln>
          <a:effectLst/>
        </p:spPr>
        <p:txBody>
          <a:bodyPr rtlCol="0" anchor="ctr"/>
          <a:lstStyle/>
          <a:p>
            <a:pPr marL="400050" lvl="0" indent="-228600" defTabSz="914400">
              <a:buFont typeface="+mj-lt"/>
              <a:buAutoNum type="arabicPeriod"/>
              <a:defRPr/>
            </a:pPr>
            <a:r>
              <a:rPr lang="en-US" sz="1000" b="1" kern="0">
                <a:gradFill>
                  <a:gsLst>
                    <a:gs pos="1250">
                      <a:schemeClr val="bg1">
                        <a:lumMod val="75000"/>
                      </a:schemeClr>
                    </a:gs>
                    <a:gs pos="100000">
                      <a:schemeClr val="bg1">
                        <a:lumMod val="75000"/>
                      </a:schemeClr>
                    </a:gs>
                  </a:gsLst>
                  <a:lin ang="5400000" scaled="0"/>
                </a:gradFill>
                <a:latin typeface="Segoe UI"/>
              </a:rPr>
              <a:t>Maximize Visibility</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Internal </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External</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Reduce manual steps (and errors)</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Integrate</a:t>
            </a:r>
          </a:p>
          <a:p>
            <a:pPr marL="628650" lvl="1" indent="-228600" defTabSz="1070684">
              <a:buFont typeface="+mj-lt"/>
              <a:buAutoNum type="alphaLcPeriod"/>
              <a:defRPr/>
            </a:pPr>
            <a:r>
              <a:rPr lang="en-US" sz="1000" b="1" kern="0">
                <a:gradFill>
                  <a:gsLst>
                    <a:gs pos="1250">
                      <a:schemeClr val="bg1">
                        <a:lumMod val="75000"/>
                      </a:schemeClr>
                    </a:gs>
                    <a:gs pos="100000">
                      <a:schemeClr val="bg1">
                        <a:lumMod val="75000"/>
                      </a:schemeClr>
                    </a:gs>
                  </a:gsLst>
                  <a:lin ang="5400000" scaled="0"/>
                </a:gradFill>
                <a:latin typeface="Segoe UI"/>
              </a:rPr>
              <a:t>Automate</a:t>
            </a:r>
          </a:p>
          <a:p>
            <a:pPr marL="400050" indent="-228600">
              <a:buFont typeface="+mj-lt"/>
              <a:buAutoNum type="arabicPeriod"/>
              <a:defRPr/>
            </a:pPr>
            <a:r>
              <a:rPr lang="en-US" sz="1100" b="1" kern="0">
                <a:gradFill>
                  <a:gsLst>
                    <a:gs pos="1250">
                      <a:schemeClr val="tx1"/>
                    </a:gs>
                    <a:gs pos="100000">
                      <a:schemeClr val="tx1"/>
                    </a:gs>
                  </a:gsLst>
                  <a:lin ang="5400000" scaled="0"/>
                </a:gradFill>
                <a:latin typeface="Segoe UI"/>
              </a:rPr>
              <a:t>Maximize human analyst impact</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Deep expertise and intelligence</a:t>
            </a:r>
          </a:p>
          <a:p>
            <a:pPr marL="628650" lvl="1" indent="-228600" defTabSz="1070684">
              <a:buFont typeface="+mj-lt"/>
              <a:buAutoNum type="alphaLcPeriod"/>
              <a:defRPr/>
            </a:pPr>
            <a:r>
              <a:rPr lang="en-US" sz="1000" b="1" kern="0">
                <a:gradFill>
                  <a:gsLst>
                    <a:gs pos="1250">
                      <a:schemeClr val="tx1"/>
                    </a:gs>
                    <a:gs pos="100000">
                      <a:schemeClr val="tx1"/>
                    </a:gs>
                  </a:gsLst>
                  <a:lin ang="5400000" scaled="0"/>
                </a:gradFill>
                <a:latin typeface="Segoe UI"/>
              </a:rPr>
              <a:t>Continuous Learning</a:t>
            </a:r>
          </a:p>
        </p:txBody>
      </p:sp>
      <p:sp>
        <p:nvSpPr>
          <p:cNvPr id="12" name="Rectangle 11">
            <a:hlinkClick r:id="rId4"/>
          </p:cNvPr>
          <p:cNvSpPr/>
          <p:nvPr/>
        </p:nvSpPr>
        <p:spPr bwMode="auto">
          <a:xfrm>
            <a:off x="588262" y="3618055"/>
            <a:ext cx="5580205" cy="1156093"/>
          </a:xfrm>
          <a:prstGeom prst="rect">
            <a:avLst/>
          </a:prstGeom>
          <a:solidFill>
            <a:schemeClr val="bg1">
              <a:lumMod val="9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ts val="300"/>
              </a:spcAft>
              <a:defRPr/>
            </a:pPr>
            <a:r>
              <a:rPr lang="en-US" sz="1400" b="1" kern="0">
                <a:gradFill>
                  <a:gsLst>
                    <a:gs pos="0">
                      <a:schemeClr val="tx2"/>
                    </a:gs>
                    <a:gs pos="100000">
                      <a:schemeClr val="tx2"/>
                    </a:gs>
                  </a:gsLst>
                  <a:lin ang="5400000" scaled="0"/>
                </a:gradFill>
                <a:cs typeface="Segoe UI" pitchFamily="34" charset="0"/>
              </a:rPr>
              <a:t>CYBERSECURITY OPERATIONS SERVICE (COS)</a:t>
            </a:r>
          </a:p>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Proactive engagement to hunt for adversary presence </a:t>
            </a:r>
          </a:p>
        </p:txBody>
      </p:sp>
      <p:grpSp>
        <p:nvGrpSpPr>
          <p:cNvPr id="41" name="Group 40"/>
          <p:cNvGrpSpPr/>
          <p:nvPr/>
        </p:nvGrpSpPr>
        <p:grpSpPr>
          <a:xfrm>
            <a:off x="3652737" y="5040456"/>
            <a:ext cx="3239509" cy="1592145"/>
            <a:chOff x="6260715" y="469281"/>
            <a:chExt cx="3147983" cy="1420756"/>
          </a:xfrm>
        </p:grpSpPr>
        <p:sp>
          <p:nvSpPr>
            <p:cNvPr id="42" name="Hexagon 41">
              <a:hlinkClick r:id="rId5"/>
            </p:cNvPr>
            <p:cNvSpPr/>
            <p:nvPr/>
          </p:nvSpPr>
          <p:spPr>
            <a:xfrm>
              <a:off x="6260715" y="469281"/>
              <a:ext cx="3147983" cy="1420756"/>
            </a:xfrm>
            <a:prstGeom prst="hexagon">
              <a:avLst>
                <a:gd name="adj" fmla="val 0"/>
                <a:gd name="vf" fmla="val 115470"/>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lIns="27432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100" b="1" kern="0">
                  <a:gradFill>
                    <a:gsLst>
                      <a:gs pos="0">
                        <a:schemeClr val="tx2"/>
                      </a:gs>
                      <a:gs pos="100000">
                        <a:schemeClr val="tx2"/>
                      </a:gs>
                    </a:gsLst>
                    <a:lin ang="5400000" scaled="0"/>
                  </a:gradFill>
                </a:rPr>
                <a:t>Learnings and Recommendations</a:t>
              </a:r>
            </a:p>
            <a:p>
              <a:pPr marL="0" marR="0" lvl="0" indent="0" defTabSz="914400" eaLnBrk="1" fontAlgn="auto" latinLnBrk="0" hangingPunct="1">
                <a:lnSpc>
                  <a:spcPct val="100000"/>
                </a:lnSpc>
                <a:spcBef>
                  <a:spcPts val="0"/>
                </a:spcBef>
                <a:spcAft>
                  <a:spcPts val="0"/>
                </a:spcAft>
                <a:buClrTx/>
                <a:buSzTx/>
                <a:buFontTx/>
                <a:buNone/>
                <a:tabLst/>
                <a:defRPr/>
              </a:pPr>
              <a:r>
                <a:rPr lang="en-US" sz="1100" i="1" kern="0">
                  <a:gradFill>
                    <a:gsLst>
                      <a:gs pos="0">
                        <a:schemeClr val="tx2"/>
                      </a:gs>
                      <a:gs pos="100000">
                        <a:schemeClr val="tx2"/>
                      </a:gs>
                    </a:gsLst>
                    <a:lin ang="5400000" scaled="0"/>
                  </a:gradFill>
                </a:rPr>
                <a:t>Microsoft, EY, Edelman, Orrick</a:t>
              </a:r>
              <a:br>
                <a:rPr lang="en-US" sz="1100" kern="0">
                  <a:gradFill>
                    <a:gsLst>
                      <a:gs pos="0">
                        <a:schemeClr val="tx2"/>
                      </a:gs>
                      <a:gs pos="100000">
                        <a:schemeClr val="tx2"/>
                      </a:gs>
                    </a:gsLst>
                    <a:lin ang="5400000" scaled="0"/>
                  </a:gradFill>
                </a:rPr>
              </a:br>
              <a:endParaRPr lang="en-US" sz="1100" kern="0">
                <a:gradFill>
                  <a:gsLst>
                    <a:gs pos="0">
                      <a:schemeClr val="tx2"/>
                    </a:gs>
                    <a:gs pos="100000">
                      <a:schemeClr val="tx2"/>
                    </a:gs>
                  </a:gsLst>
                  <a:lin ang="5400000" scaled="0"/>
                </a:gra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1100" kern="0">
                  <a:gradFill>
                    <a:gsLst>
                      <a:gs pos="0">
                        <a:schemeClr val="tx2"/>
                      </a:gs>
                      <a:gs pos="100000">
                        <a:schemeClr val="tx2"/>
                      </a:gs>
                    </a:gsLst>
                    <a:lin ang="5400000" scaled="0"/>
                  </a:gradFill>
                </a:rPr>
                <a:t>Incident Response Reference Guide  </a:t>
              </a:r>
              <a:r>
                <a:rPr lang="en-US" sz="1100" kern="0">
                  <a:gradFill>
                    <a:gsLst>
                      <a:gs pos="0">
                        <a:schemeClr val="tx2"/>
                      </a:gs>
                      <a:gs pos="100000">
                        <a:schemeClr val="tx2"/>
                      </a:gs>
                    </a:gsLst>
                    <a:lin ang="5400000" scaled="0"/>
                  </a:gradFill>
                  <a:hlinkClick r:id="rId6"/>
                </a:rPr>
                <a:t>http://aka.ms/IRRG</a:t>
              </a:r>
              <a:r>
                <a:rPr lang="en-US" sz="1100" kern="0">
                  <a:gradFill>
                    <a:gsLst>
                      <a:gs pos="0">
                        <a:schemeClr val="tx2"/>
                      </a:gs>
                      <a:gs pos="100000">
                        <a:schemeClr val="tx2"/>
                      </a:gs>
                    </a:gsLst>
                    <a:lin ang="5400000" scaled="0"/>
                  </a:gradFill>
                </a:rPr>
                <a:t> </a:t>
              </a:r>
              <a:endParaRPr kumimoji="0" lang="en-US" sz="1100" b="0" i="0" u="none" strike="noStrike" kern="0" cap="none" spc="0" normalizeH="0" baseline="0" noProof="0">
                <a:ln>
                  <a:noFill/>
                </a:ln>
                <a:gradFill>
                  <a:gsLst>
                    <a:gs pos="0">
                      <a:schemeClr val="tx2"/>
                    </a:gs>
                    <a:gs pos="100000">
                      <a:schemeClr val="tx2"/>
                    </a:gs>
                  </a:gsLst>
                  <a:lin ang="5400000" scaled="0"/>
                </a:gradFill>
                <a:effectLst/>
                <a:uLnTx/>
                <a:uFillTx/>
              </a:endParaRPr>
            </a:p>
          </p:txBody>
        </p:sp>
        <p:pic>
          <p:nvPicPr>
            <p:cNvPr id="43" name="Picture 3" descr="\\MAGNUM\Projects\Microsoft\Cloud Power FY12\Design\ICONS_PNG\Document.png"/>
            <p:cNvPicPr>
              <a:picLocks noChangeAspect="1" noChangeArrowheads="1"/>
            </p:cNvPicPr>
            <p:nvPr/>
          </p:nvPicPr>
          <p:blipFill>
            <a:blip r:embed="rId7" cstate="print">
              <a:biLevel thresh="75000"/>
            </a:blip>
            <a:stretch>
              <a:fillRect/>
            </a:stretch>
          </p:blipFill>
          <p:spPr bwMode="auto">
            <a:xfrm>
              <a:off x="6324000" y="935744"/>
              <a:ext cx="443512" cy="443512"/>
            </a:xfrm>
            <a:prstGeom prst="rect">
              <a:avLst/>
            </a:prstGeom>
            <a:noFill/>
          </p:spPr>
        </p:pic>
      </p:grpSp>
      <p:sp>
        <p:nvSpPr>
          <p:cNvPr id="5" name="Rectangle 4">
            <a:hlinkClick r:id="rId3"/>
          </p:cNvPr>
          <p:cNvSpPr/>
          <p:nvPr/>
        </p:nvSpPr>
        <p:spPr bwMode="auto">
          <a:xfrm flipH="1">
            <a:off x="588262" y="1202731"/>
            <a:ext cx="5580204" cy="960603"/>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defRPr/>
            </a:pPr>
            <a:r>
              <a:rPr lang="en-US" sz="1400" b="1" kern="0">
                <a:gradFill>
                  <a:gsLst>
                    <a:gs pos="0">
                      <a:srgbClr val="E81123"/>
                    </a:gs>
                    <a:gs pos="100000">
                      <a:srgbClr val="E81123"/>
                    </a:gs>
                  </a:gsLst>
                  <a:lin ang="5400000" scaled="0"/>
                </a:gradFill>
                <a:ea typeface="Segoe UI" pitchFamily="34" charset="0"/>
                <a:cs typeface="Segoe UI" pitchFamily="34" charset="0"/>
              </a:rPr>
              <a:t>INCIDENT RESPONSE (IR)</a:t>
            </a:r>
          </a:p>
          <a:p>
            <a:pPr marL="114300" marR="0" lvl="0" defTabSz="914400" eaLnBrk="1" fontAlgn="auto" latinLnBrk="0" hangingPunct="1">
              <a:lnSpc>
                <a:spcPct val="100000"/>
              </a:lnSpc>
              <a:spcBef>
                <a:spcPts val="300"/>
              </a:spcBef>
              <a:spcAft>
                <a:spcPts val="0"/>
              </a:spcAft>
              <a:buClrTx/>
              <a:buSzTx/>
              <a:buFontTx/>
              <a:buNone/>
              <a:tabLst/>
              <a:defRPr/>
            </a:pP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Discreet onsite engagement to investigate,</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b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b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identify affected systems,</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and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report</a:t>
            </a:r>
            <a:r>
              <a:rPr kumimoji="0" lang="en-US" sz="1400" b="0" i="0" u="none" strike="noStrike" kern="0" cap="none" normalizeH="0" noProof="0">
                <a:ln>
                  <a:noFill/>
                </a:ln>
                <a:gradFill>
                  <a:gsLst>
                    <a:gs pos="0">
                      <a:schemeClr val="tx1"/>
                    </a:gs>
                    <a:gs pos="100000">
                      <a:schemeClr val="tx1"/>
                    </a:gs>
                  </a:gsLst>
                  <a:lin ang="5400000" scaled="0"/>
                </a:gradFill>
                <a:effectLst/>
                <a:uLnTx/>
                <a:uFillTx/>
                <a:ea typeface="Segoe UI" pitchFamily="34" charset="0"/>
                <a:cs typeface="Segoe UI" pitchFamily="34" charset="0"/>
              </a:rPr>
              <a:t> </a:t>
            </a:r>
            <a:r>
              <a:rPr kumimoji="0" lang="en-US" sz="1400" b="0" i="0" u="none" strike="noStrike" kern="0" cap="none" normalizeH="0" baseline="0" noProof="0">
                <a:ln>
                  <a:noFill/>
                </a:ln>
                <a:gradFill>
                  <a:gsLst>
                    <a:gs pos="0">
                      <a:schemeClr val="tx1"/>
                    </a:gs>
                    <a:gs pos="100000">
                      <a:schemeClr val="tx1"/>
                    </a:gs>
                  </a:gsLst>
                  <a:lin ang="5400000" scaled="0"/>
                </a:gradFill>
                <a:effectLst/>
                <a:uLnTx/>
                <a:uFillTx/>
                <a:ea typeface="Segoe UI" pitchFamily="34" charset="0"/>
                <a:cs typeface="Segoe UI" pitchFamily="34" charset="0"/>
              </a:rPr>
              <a:t>findings</a:t>
            </a:r>
          </a:p>
        </p:txBody>
      </p:sp>
      <p:sp>
        <p:nvSpPr>
          <p:cNvPr id="6" name="Title 5">
            <a:extLst>
              <a:ext uri="{FF2B5EF4-FFF2-40B4-BE49-F238E27FC236}">
                <a16:creationId xmlns:a16="http://schemas.microsoft.com/office/drawing/2014/main" id="{6EE899F1-0567-4BB2-A6BB-BA09C6EA262E}"/>
              </a:ext>
            </a:extLst>
          </p:cNvPr>
          <p:cNvSpPr>
            <a:spLocks noGrp="1"/>
          </p:cNvSpPr>
          <p:nvPr>
            <p:ph type="title"/>
          </p:nvPr>
        </p:nvSpPr>
        <p:spPr/>
        <p:txBody>
          <a:bodyPr/>
          <a:lstStyle/>
          <a:p>
            <a:r>
              <a:rPr lang="en-US"/>
              <a:t>Microsoft incident response services</a:t>
            </a:r>
          </a:p>
        </p:txBody>
      </p:sp>
      <p:sp>
        <p:nvSpPr>
          <p:cNvPr id="36" name="Rectangle 35">
            <a:extLst>
              <a:ext uri="{FF2B5EF4-FFF2-40B4-BE49-F238E27FC236}">
                <a16:creationId xmlns:a16="http://schemas.microsoft.com/office/drawing/2014/main" id="{A1C138BC-812D-4E3D-9A70-8D3E768DD5BC}"/>
              </a:ext>
            </a:extLst>
          </p:cNvPr>
          <p:cNvSpPr/>
          <p:nvPr/>
        </p:nvSpPr>
        <p:spPr bwMode="auto">
          <a:xfrm>
            <a:off x="10486833" y="0"/>
            <a:ext cx="1705167" cy="63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DESIGN</a:t>
            </a:r>
          </a:p>
        </p:txBody>
      </p:sp>
      <p:cxnSp>
        <p:nvCxnSpPr>
          <p:cNvPr id="15" name="Straight Arrow Connector 14">
            <a:extLst>
              <a:ext uri="{FF2B5EF4-FFF2-40B4-BE49-F238E27FC236}">
                <a16:creationId xmlns:a16="http://schemas.microsoft.com/office/drawing/2014/main" id="{C5BD766B-E8A3-4F79-88E0-9AE0E07135FF}"/>
              </a:ext>
            </a:extLst>
          </p:cNvPr>
          <p:cNvCxnSpPr>
            <a:cxnSpLocks/>
          </p:cNvCxnSpPr>
          <p:nvPr/>
        </p:nvCxnSpPr>
        <p:spPr>
          <a:xfrm>
            <a:off x="6168466" y="1664916"/>
            <a:ext cx="723780"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9" name="Group 8">
            <a:extLst>
              <a:ext uri="{FF2B5EF4-FFF2-40B4-BE49-F238E27FC236}">
                <a16:creationId xmlns:a16="http://schemas.microsoft.com/office/drawing/2014/main" id="{8DB62AD3-E110-45B4-907A-21BE10869FBB}"/>
              </a:ext>
            </a:extLst>
          </p:cNvPr>
          <p:cNvGrpSpPr/>
          <p:nvPr/>
        </p:nvGrpSpPr>
        <p:grpSpPr>
          <a:xfrm>
            <a:off x="10233402" y="2915758"/>
            <a:ext cx="516834" cy="934895"/>
            <a:chOff x="10233402" y="2915758"/>
            <a:chExt cx="516834" cy="934895"/>
          </a:xfrm>
        </p:grpSpPr>
        <p:cxnSp>
          <p:nvCxnSpPr>
            <p:cNvPr id="44" name="Straight Arrow Connector 43">
              <a:extLst>
                <a:ext uri="{FF2B5EF4-FFF2-40B4-BE49-F238E27FC236}">
                  <a16:creationId xmlns:a16="http://schemas.microsoft.com/office/drawing/2014/main" id="{8AD053E4-898A-4595-95B5-2D9CDFB1F0F2}"/>
                </a:ext>
              </a:extLst>
            </p:cNvPr>
            <p:cNvCxnSpPr>
              <a:cxnSpLocks/>
            </p:cNvCxnSpPr>
            <p:nvPr/>
          </p:nvCxnSpPr>
          <p:spPr>
            <a:xfrm rot="5400000">
              <a:off x="10016151" y="3383206"/>
              <a:ext cx="934895"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1C358FDF-7FA8-4E89-8A31-69602934FFBA}"/>
                </a:ext>
              </a:extLst>
            </p:cNvPr>
            <p:cNvSpPr/>
            <p:nvPr/>
          </p:nvSpPr>
          <p:spPr bwMode="auto">
            <a:xfrm>
              <a:off x="10233402" y="3070990"/>
              <a:ext cx="516834" cy="51683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45" name="check 3" title="Icon of a checkmark with a circle around it">
              <a:extLst>
                <a:ext uri="{FF2B5EF4-FFF2-40B4-BE49-F238E27FC236}">
                  <a16:creationId xmlns:a16="http://schemas.microsoft.com/office/drawing/2014/main" id="{B36EC8B3-EA78-4A9C-B4D2-21D96EE3433D}"/>
                </a:ext>
              </a:extLst>
            </p:cNvPr>
            <p:cNvSpPr>
              <a:spLocks noChangeAspect="1" noEditPoints="1"/>
            </p:cNvSpPr>
            <p:nvPr/>
          </p:nvSpPr>
          <p:spPr bwMode="auto">
            <a:xfrm>
              <a:off x="10299651" y="315235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EAEAEA"/>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a:p>
          </p:txBody>
        </p:sp>
      </p:grpSp>
      <p:sp>
        <p:nvSpPr>
          <p:cNvPr id="37" name="Rectangle 36">
            <a:hlinkClick r:id="rId3"/>
          </p:cNvPr>
          <p:cNvSpPr/>
          <p:nvPr/>
        </p:nvSpPr>
        <p:spPr bwMode="auto">
          <a:xfrm>
            <a:off x="3935841" y="2395477"/>
            <a:ext cx="1812079" cy="692378"/>
          </a:xfrm>
          <a:prstGeom prst="rect">
            <a:avLst/>
          </a:prstGeom>
          <a:solidFill>
            <a:schemeClr val="bg1">
              <a:lumMod val="95000"/>
            </a:schemeClr>
          </a:solid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rgbClr val="E81123"/>
                    </a:gs>
                    <a:gs pos="100000">
                      <a:srgbClr val="E81123"/>
                    </a:gs>
                  </a:gsLst>
                  <a:lin ang="5400000" scaled="0"/>
                </a:gradFill>
                <a:cs typeface="Segoe UI" pitchFamily="34" charset="0"/>
              </a:rPr>
              <a:t>EXISTING INVESTIGATION</a:t>
            </a:r>
          </a:p>
        </p:txBody>
      </p:sp>
      <p:cxnSp>
        <p:nvCxnSpPr>
          <p:cNvPr id="46" name="Straight Arrow Connector 45">
            <a:extLst>
              <a:ext uri="{FF2B5EF4-FFF2-40B4-BE49-F238E27FC236}">
                <a16:creationId xmlns:a16="http://schemas.microsoft.com/office/drawing/2014/main" id="{61E09050-476F-43F7-9557-7EF81F327765}"/>
              </a:ext>
            </a:extLst>
          </p:cNvPr>
          <p:cNvCxnSpPr>
            <a:cxnSpLocks/>
          </p:cNvCxnSpPr>
          <p:nvPr/>
        </p:nvCxnSpPr>
        <p:spPr>
          <a:xfrm>
            <a:off x="5747920" y="2799408"/>
            <a:ext cx="1144326" cy="0"/>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7" name="Group 6">
            <a:extLst>
              <a:ext uri="{FF2B5EF4-FFF2-40B4-BE49-F238E27FC236}">
                <a16:creationId xmlns:a16="http://schemas.microsoft.com/office/drawing/2014/main" id="{C0D17AC6-CD76-4772-B861-57FCE671752B}"/>
              </a:ext>
            </a:extLst>
          </p:cNvPr>
          <p:cNvGrpSpPr/>
          <p:nvPr/>
        </p:nvGrpSpPr>
        <p:grpSpPr>
          <a:xfrm>
            <a:off x="588262" y="2163334"/>
            <a:ext cx="2607276" cy="907656"/>
            <a:chOff x="588262" y="2163334"/>
            <a:chExt cx="2607276" cy="907656"/>
          </a:xfrm>
        </p:grpSpPr>
        <p:sp>
          <p:nvSpPr>
            <p:cNvPr id="2" name="Rectangle 1"/>
            <p:cNvSpPr/>
            <p:nvPr/>
          </p:nvSpPr>
          <p:spPr>
            <a:xfrm>
              <a:off x="588262" y="2395477"/>
              <a:ext cx="2607276" cy="675513"/>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b="1" kern="0">
                  <a:gradFill>
                    <a:gsLst>
                      <a:gs pos="0">
                        <a:schemeClr val="accent2"/>
                      </a:gs>
                      <a:gs pos="100000">
                        <a:schemeClr val="accent2"/>
                      </a:gs>
                    </a:gsLst>
                    <a:lin ang="5400000" scaled="0"/>
                  </a:gradFill>
                  <a:cs typeface="Segoe UI" pitchFamily="34" charset="0"/>
                </a:rPr>
                <a:t>ALREADY ‘ON RETAINER’ </a:t>
              </a:r>
              <a:br>
                <a:rPr lang="en-US" sz="1400" b="1" kern="0">
                  <a:gradFill>
                    <a:gsLst>
                      <a:gs pos="0">
                        <a:schemeClr val="accent2"/>
                      </a:gs>
                      <a:gs pos="100000">
                        <a:schemeClr val="accent2"/>
                      </a:gs>
                    </a:gsLst>
                    <a:lin ang="5400000" scaled="0"/>
                  </a:gradFill>
                  <a:cs typeface="Segoe UI" pitchFamily="34" charset="0"/>
                </a:rPr>
              </a:br>
              <a:r>
                <a:rPr lang="en-US" sz="1400" b="1" kern="0">
                  <a:gradFill>
                    <a:gsLst>
                      <a:gs pos="0">
                        <a:schemeClr val="accent2"/>
                      </a:gs>
                      <a:gs pos="100000">
                        <a:schemeClr val="accent2"/>
                      </a:gs>
                    </a:gsLst>
                    <a:lin ang="5400000" scaled="0"/>
                  </a:gradFill>
                  <a:cs typeface="Segoe UI" pitchFamily="34" charset="0"/>
                </a:rPr>
                <a:t>WITH PREMIER SUPPORT</a:t>
              </a:r>
            </a:p>
          </p:txBody>
        </p:sp>
        <p:cxnSp>
          <p:nvCxnSpPr>
            <p:cNvPr id="50" name="Straight Arrow Connector 49">
              <a:extLst>
                <a:ext uri="{FF2B5EF4-FFF2-40B4-BE49-F238E27FC236}">
                  <a16:creationId xmlns:a16="http://schemas.microsoft.com/office/drawing/2014/main" id="{BEB586F2-5A5C-4667-BCA8-D8F1E1366187}"/>
                </a:ext>
              </a:extLst>
            </p:cNvPr>
            <p:cNvCxnSpPr>
              <a:cxnSpLocks/>
            </p:cNvCxnSpPr>
            <p:nvPr/>
          </p:nvCxnSpPr>
          <p:spPr>
            <a:xfrm flipV="1">
              <a:off x="1805707" y="2163334"/>
              <a:ext cx="0" cy="21862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cxnSp>
        <p:nvCxnSpPr>
          <p:cNvPr id="51" name="Straight Arrow Connector 50">
            <a:extLst>
              <a:ext uri="{FF2B5EF4-FFF2-40B4-BE49-F238E27FC236}">
                <a16:creationId xmlns:a16="http://schemas.microsoft.com/office/drawing/2014/main" id="{B31BC8C9-BCC9-4382-8BCA-3099AE6F8AAD}"/>
              </a:ext>
            </a:extLst>
          </p:cNvPr>
          <p:cNvCxnSpPr>
            <a:cxnSpLocks/>
          </p:cNvCxnSpPr>
          <p:nvPr/>
        </p:nvCxnSpPr>
        <p:spPr>
          <a:xfrm>
            <a:off x="6168467" y="4196101"/>
            <a:ext cx="514348" cy="0"/>
          </a:xfrm>
          <a:prstGeom prst="straightConnector1">
            <a:avLst/>
          </a:prstGeom>
          <a:ln w="38100">
            <a:solidFill>
              <a:schemeClr val="tx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FFD38376-AA01-4622-9F9E-A15206677AD5}"/>
              </a:ext>
            </a:extLst>
          </p:cNvPr>
          <p:cNvGrpSpPr/>
          <p:nvPr/>
        </p:nvGrpSpPr>
        <p:grpSpPr>
          <a:xfrm>
            <a:off x="7145870" y="2984481"/>
            <a:ext cx="452368" cy="749478"/>
            <a:chOff x="7145870" y="2984481"/>
            <a:chExt cx="452368" cy="749478"/>
          </a:xfrm>
        </p:grpSpPr>
        <p:cxnSp>
          <p:nvCxnSpPr>
            <p:cNvPr id="53" name="Straight Arrow Connector 52">
              <a:extLst>
                <a:ext uri="{FF2B5EF4-FFF2-40B4-BE49-F238E27FC236}">
                  <a16:creationId xmlns:a16="http://schemas.microsoft.com/office/drawing/2014/main" id="{64F905DB-C78C-469C-9FE5-B619EF34F0D4}"/>
                </a:ext>
              </a:extLst>
            </p:cNvPr>
            <p:cNvCxnSpPr>
              <a:cxnSpLocks/>
              <a:stCxn id="4" idx="0"/>
            </p:cNvCxnSpPr>
            <p:nvPr/>
          </p:nvCxnSpPr>
          <p:spPr>
            <a:xfrm flipH="1" flipV="1">
              <a:off x="7368175" y="2984481"/>
              <a:ext cx="13448" cy="749478"/>
            </a:xfrm>
            <a:prstGeom prst="straightConnector1">
              <a:avLst/>
            </a:prstGeom>
            <a:ln w="38100">
              <a:solidFill>
                <a:srgbClr val="E81123"/>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C2A6E04D-A9C7-4036-9358-9587E84F7F3F}"/>
                </a:ext>
              </a:extLst>
            </p:cNvPr>
            <p:cNvSpPr/>
            <p:nvPr/>
          </p:nvSpPr>
          <p:spPr>
            <a:xfrm>
              <a:off x="7145870" y="3201413"/>
              <a:ext cx="452368" cy="307777"/>
            </a:xfrm>
            <a:prstGeom prst="rect">
              <a:avLst/>
            </a:prstGeom>
            <a:solidFill>
              <a:srgbClr val="EAEAEA"/>
            </a:solidFill>
          </p:spPr>
          <p:txBody>
            <a:bodyPr wrap="none">
              <a:spAutoFit/>
            </a:bodyPr>
            <a:lstStyle/>
            <a:p>
              <a:r>
                <a:rPr lang="en-US" sz="1400" b="1" kern="0" spc="-100">
                  <a:gradFill>
                    <a:gsLst>
                      <a:gs pos="0">
                        <a:srgbClr val="E81123"/>
                      </a:gs>
                      <a:gs pos="100000">
                        <a:srgbClr val="E81123"/>
                      </a:gs>
                    </a:gsLst>
                    <a:lin ang="5400000" scaled="0"/>
                  </a:gradFill>
                  <a:cs typeface="Segoe UI" pitchFamily="34" charset="0"/>
                </a:rPr>
                <a:t>YES</a:t>
              </a:r>
              <a:endParaRPr lang="en-US" sz="1400"/>
            </a:p>
          </p:txBody>
        </p:sp>
      </p:grpSp>
      <p:grpSp>
        <p:nvGrpSpPr>
          <p:cNvPr id="13" name="Group 12">
            <a:extLst>
              <a:ext uri="{FF2B5EF4-FFF2-40B4-BE49-F238E27FC236}">
                <a16:creationId xmlns:a16="http://schemas.microsoft.com/office/drawing/2014/main" id="{0DC9F56C-0285-4D49-BB85-12C7D0C3AAC9}"/>
              </a:ext>
            </a:extLst>
          </p:cNvPr>
          <p:cNvGrpSpPr/>
          <p:nvPr/>
        </p:nvGrpSpPr>
        <p:grpSpPr>
          <a:xfrm>
            <a:off x="8078925" y="4134677"/>
            <a:ext cx="766904" cy="286232"/>
            <a:chOff x="8078925" y="4134677"/>
            <a:chExt cx="766904" cy="286232"/>
          </a:xfrm>
        </p:grpSpPr>
        <p:cxnSp>
          <p:nvCxnSpPr>
            <p:cNvPr id="55" name="Straight Arrow Connector 54">
              <a:extLst>
                <a:ext uri="{FF2B5EF4-FFF2-40B4-BE49-F238E27FC236}">
                  <a16:creationId xmlns:a16="http://schemas.microsoft.com/office/drawing/2014/main" id="{901FA0DA-4691-45F2-821F-16DF88F31663}"/>
                </a:ext>
              </a:extLst>
            </p:cNvPr>
            <p:cNvCxnSpPr>
              <a:cxnSpLocks/>
            </p:cNvCxnSpPr>
            <p:nvPr/>
          </p:nvCxnSpPr>
          <p:spPr>
            <a:xfrm>
              <a:off x="8078925" y="4277730"/>
              <a:ext cx="766904" cy="0"/>
            </a:xfrm>
            <a:prstGeom prst="straightConnector1">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8571D04F-097F-4286-AE6A-54A1A1CD3C08}"/>
                </a:ext>
              </a:extLst>
            </p:cNvPr>
            <p:cNvSpPr/>
            <p:nvPr/>
          </p:nvSpPr>
          <p:spPr>
            <a:xfrm>
              <a:off x="8183151" y="4134677"/>
              <a:ext cx="424824" cy="286232"/>
            </a:xfrm>
            <a:prstGeom prst="rect">
              <a:avLst/>
            </a:prstGeom>
            <a:solidFill>
              <a:srgbClr val="EAEAEA"/>
            </a:solidFill>
          </p:spPr>
          <p:txBody>
            <a:bodyPr wrap="square" lIns="0" rIns="0">
              <a:spAutoFit/>
            </a:bodyPr>
            <a:lstStyle/>
            <a:p>
              <a:pPr algn="ctr" defTabSz="914102" fontAlgn="base">
                <a:lnSpc>
                  <a:spcPct val="90000"/>
                </a:lnSpc>
                <a:spcBef>
                  <a:spcPct val="0"/>
                </a:spcBef>
                <a:spcAft>
                  <a:spcPct val="0"/>
                </a:spcAft>
                <a:defRPr/>
              </a:pPr>
              <a:r>
                <a:rPr lang="en-US" sz="1400" b="1" kern="0" spc="-100">
                  <a:gradFill>
                    <a:gsLst>
                      <a:gs pos="0">
                        <a:schemeClr val="accent1"/>
                      </a:gs>
                      <a:gs pos="100000">
                        <a:schemeClr val="accent1"/>
                      </a:gs>
                    </a:gsLst>
                    <a:lin ang="5400000" scaled="0"/>
                  </a:gradFill>
                  <a:cs typeface="Segoe UI" pitchFamily="34" charset="0"/>
                </a:rPr>
                <a:t>NO</a:t>
              </a:r>
            </a:p>
          </p:txBody>
        </p:sp>
      </p:grpSp>
      <p:cxnSp>
        <p:nvCxnSpPr>
          <p:cNvPr id="58" name="Connector: Elbow 57">
            <a:extLst>
              <a:ext uri="{FF2B5EF4-FFF2-40B4-BE49-F238E27FC236}">
                <a16:creationId xmlns:a16="http://schemas.microsoft.com/office/drawing/2014/main" id="{E0A6AB3F-6F83-4CB0-BB01-AD7C42EA5526}"/>
              </a:ext>
            </a:extLst>
          </p:cNvPr>
          <p:cNvCxnSpPr>
            <a:cxnSpLocks/>
            <a:stCxn id="3" idx="2"/>
          </p:cNvCxnSpPr>
          <p:nvPr/>
        </p:nvCxnSpPr>
        <p:spPr>
          <a:xfrm rot="16200000" flipH="1">
            <a:off x="10680863" y="4522444"/>
            <a:ext cx="759932" cy="1565552"/>
          </a:xfrm>
          <a:prstGeom prst="bentConnector2">
            <a:avLst/>
          </a:prstGeom>
          <a:ln w="38100">
            <a:solidFill>
              <a:schemeClr val="accent1"/>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FB9A5261-F84A-4061-A300-C82620239541}"/>
              </a:ext>
            </a:extLst>
          </p:cNvPr>
          <p:cNvGrpSpPr/>
          <p:nvPr/>
        </p:nvGrpSpPr>
        <p:grpSpPr>
          <a:xfrm>
            <a:off x="7627617" y="5283165"/>
            <a:ext cx="2672034" cy="835441"/>
            <a:chOff x="7627617" y="5283165"/>
            <a:chExt cx="2672034" cy="835441"/>
          </a:xfrm>
        </p:grpSpPr>
        <p:sp>
          <p:nvSpPr>
            <p:cNvPr id="54" name="Rectangle 53"/>
            <p:cNvSpPr/>
            <p:nvPr/>
          </p:nvSpPr>
          <p:spPr>
            <a:xfrm>
              <a:off x="7627617" y="5283165"/>
              <a:ext cx="2326028" cy="835441"/>
            </a:xfrm>
            <a:prstGeom prst="rect">
              <a:avLst/>
            </a:prstGeom>
            <a:solidFill>
              <a:schemeClr val="bg1">
                <a:lumMod val="95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defTabSz="914102" fontAlgn="base">
                <a:lnSpc>
                  <a:spcPct val="90000"/>
                </a:lnSpc>
                <a:spcBef>
                  <a:spcPct val="0"/>
                </a:spcBef>
                <a:spcAft>
                  <a:spcPct val="0"/>
                </a:spcAft>
              </a:pPr>
              <a:r>
                <a:rPr lang="en-US" sz="1400" kern="0">
                  <a:gradFill>
                    <a:gsLst>
                      <a:gs pos="0">
                        <a:schemeClr val="tx1"/>
                      </a:gs>
                      <a:gs pos="100000">
                        <a:schemeClr val="tx1"/>
                      </a:gs>
                    </a:gsLst>
                    <a:lin ang="5400000" scaled="0"/>
                  </a:gradFill>
                  <a:cs typeface="Segoe UI" pitchFamily="34" charset="0"/>
                </a:rPr>
                <a:t>Feed learnings into strategic security and modernization plans</a:t>
              </a:r>
            </a:p>
          </p:txBody>
        </p:sp>
        <p:cxnSp>
          <p:nvCxnSpPr>
            <p:cNvPr id="61" name="Straight Arrow Connector 60">
              <a:extLst>
                <a:ext uri="{FF2B5EF4-FFF2-40B4-BE49-F238E27FC236}">
                  <a16:creationId xmlns:a16="http://schemas.microsoft.com/office/drawing/2014/main" id="{CC964EE6-3CE9-491D-855B-B6983FB0EA7A}"/>
                </a:ext>
              </a:extLst>
            </p:cNvPr>
            <p:cNvCxnSpPr>
              <a:cxnSpLocks/>
            </p:cNvCxnSpPr>
            <p:nvPr/>
          </p:nvCxnSpPr>
          <p:spPr>
            <a:xfrm>
              <a:off x="9953645" y="5456806"/>
              <a:ext cx="346006" cy="0"/>
            </a:xfrm>
            <a:prstGeom prst="straightConnector1">
              <a:avLst/>
            </a:prstGeom>
            <a:ln w="38100">
              <a:solidFill>
                <a:schemeClr val="accent2"/>
              </a:solidFill>
              <a:headEnd type="none" w="med" len="sm"/>
              <a:tailEnd type="oval" w="med" len="med"/>
            </a:ln>
            <a:effectLst/>
          </p:spPr>
          <p:style>
            <a:lnRef idx="1">
              <a:schemeClr val="accent2"/>
            </a:lnRef>
            <a:fillRef idx="0">
              <a:schemeClr val="accent2"/>
            </a:fillRef>
            <a:effectRef idx="0">
              <a:schemeClr val="accent2"/>
            </a:effectRef>
            <a:fontRef idx="minor">
              <a:schemeClr val="tx1"/>
            </a:fontRef>
          </p:style>
        </p:cxnSp>
      </p:grpSp>
      <p:sp>
        <p:nvSpPr>
          <p:cNvPr id="33" name="Isosceles Triangle 32">
            <a:extLst>
              <a:ext uri="{FF2B5EF4-FFF2-40B4-BE49-F238E27FC236}">
                <a16:creationId xmlns:a16="http://schemas.microsoft.com/office/drawing/2014/main" id="{EF32B649-8E0E-4BF0-B7BE-7070933C6B58}"/>
              </a:ext>
            </a:extLst>
          </p:cNvPr>
          <p:cNvSpPr/>
          <p:nvPr/>
        </p:nvSpPr>
        <p:spPr bwMode="black">
          <a:xfrm rot="5400000">
            <a:off x="656984" y="6084381"/>
            <a:ext cx="143886" cy="95532"/>
          </a:xfrm>
          <a:prstGeom prst="triangle">
            <a:avLst/>
          </a:prstGeom>
          <a:solidFill>
            <a:schemeClr val="accent1"/>
          </a:solidFill>
          <a:ln>
            <a:noFill/>
          </a:ln>
          <a:extLst/>
        </p:spPr>
        <p:txBody>
          <a:bodyPr vert="horz" wrap="square" lIns="69953" tIns="34976" rIns="69953" bIns="3497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ndParaRPr>
          </a:p>
        </p:txBody>
      </p:sp>
      <p:grpSp>
        <p:nvGrpSpPr>
          <p:cNvPr id="30" name="Group 29"/>
          <p:cNvGrpSpPr/>
          <p:nvPr/>
        </p:nvGrpSpPr>
        <p:grpSpPr>
          <a:xfrm>
            <a:off x="6699483" y="3733959"/>
            <a:ext cx="1337384" cy="1144336"/>
            <a:chOff x="6274343" y="5164432"/>
            <a:chExt cx="1159280" cy="991940"/>
          </a:xfrm>
          <a:solidFill>
            <a:schemeClr val="bg1"/>
          </a:solidFill>
        </p:grpSpPr>
        <p:sp>
          <p:nvSpPr>
            <p:cNvPr id="4" name="Oval 3"/>
            <p:cNvSpPr/>
            <p:nvPr/>
          </p:nvSpPr>
          <p:spPr>
            <a:xfrm>
              <a:off x="6355369" y="5164432"/>
              <a:ext cx="1020541" cy="991940"/>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45720"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ea typeface="Segoe UI Symbol" panose="020B0502040204020203" pitchFamily="34" charset="0"/>
                <a:cs typeface="Segoe UI" panose="020B0502040204020203" pitchFamily="34" charset="0"/>
              </a:endParaRPr>
            </a:p>
          </p:txBody>
        </p:sp>
        <p:sp>
          <p:nvSpPr>
            <p:cNvPr id="29" name="Rectangle 28"/>
            <p:cNvSpPr/>
            <p:nvPr/>
          </p:nvSpPr>
          <p:spPr>
            <a:xfrm>
              <a:off x="6274343" y="5431665"/>
              <a:ext cx="1159280" cy="453541"/>
            </a:xfrm>
            <a:prstGeom prst="rect">
              <a:avLst/>
            </a:prstGeom>
            <a:noFill/>
            <a:ln w="38100">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normalizeH="0" baseline="0" noProof="0">
                  <a:ln>
                    <a:noFill/>
                  </a:ln>
                  <a:gradFill>
                    <a:gsLst>
                      <a:gs pos="0">
                        <a:schemeClr val="tx2"/>
                      </a:gs>
                      <a:gs pos="100000">
                        <a:schemeClr val="tx2"/>
                      </a:gs>
                    </a:gsLst>
                    <a:lin ang="5400000" scaled="0"/>
                  </a:gradFill>
                  <a:effectLst/>
                  <a:uLnTx/>
                  <a:uFillTx/>
                  <a:latin typeface="+mj-lt"/>
                </a:rPr>
                <a:t>Attacker Present?</a:t>
              </a:r>
            </a:p>
          </p:txBody>
        </p:sp>
      </p:grpSp>
    </p:spTree>
    <p:extLst>
      <p:ext uri="{BB962C8B-B14F-4D97-AF65-F5344CB8AC3E}">
        <p14:creationId xmlns:p14="http://schemas.microsoft.com/office/powerpoint/2010/main" val="73186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500"/>
                                        <p:tgtEl>
                                          <p:spTgt spid="58"/>
                                        </p:tgtEl>
                                      </p:cBhvr>
                                    </p:animEffect>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1000"/>
                            </p:stCondLst>
                            <p:childTnLst>
                              <p:par>
                                <p:cTn id="54" presetID="53" presetClass="entr" presetSubtype="16"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par>
                                <p:cTn id="63" presetID="26" presetClass="emph" presetSubtype="0" fill="hold" grpId="1" nodeType="withEffect">
                                  <p:stCondLst>
                                    <p:cond delay="750"/>
                                  </p:stCondLst>
                                  <p:childTnLst>
                                    <p:animEffect transition="out" filter="fade">
                                      <p:cBhvr>
                                        <p:cTn id="64" dur="500" tmFilter="0, 0; .2, .5; .8, .5; 1, 0"/>
                                        <p:tgtEl>
                                          <p:spTgt spid="17"/>
                                        </p:tgtEl>
                                      </p:cBhvr>
                                    </p:animEffect>
                                    <p:animScale>
                                      <p:cBhvr>
                                        <p:cTn id="65" dur="250" autoRev="1" fill="hold"/>
                                        <p:tgtEl>
                                          <p:spTgt spid="17"/>
                                        </p:tgtEl>
                                      </p:cBhvr>
                                      <p:by x="105000" y="105000"/>
                                    </p:animScale>
                                  </p:childTnLst>
                                </p:cTn>
                              </p:par>
                            </p:childTnLst>
                          </p:cTn>
                        </p:par>
                        <p:par>
                          <p:cTn id="66" fill="hold">
                            <p:stCondLst>
                              <p:cond delay="2750"/>
                            </p:stCondLst>
                            <p:childTnLst>
                              <p:par>
                                <p:cTn id="67" presetID="26" presetClass="emph" presetSubtype="0" fill="hold" nodeType="after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par>
                                <p:cTn id="70" presetID="26" presetClass="emph" presetSubtype="0" fill="hold" grpId="1" nodeType="withEffect">
                                  <p:stCondLst>
                                    <p:cond delay="0"/>
                                  </p:stCondLst>
                                  <p:childTnLst>
                                    <p:animEffect transition="out" filter="fade">
                                      <p:cBhvr>
                                        <p:cTn id="71" dur="500" tmFilter="0, 0; .2, .5; .8, .5; 1, 0"/>
                                        <p:tgtEl>
                                          <p:spTgt spid="3"/>
                                        </p:tgtEl>
                                      </p:cBhvr>
                                    </p:animEffect>
                                    <p:animScale>
                                      <p:cBhvr>
                                        <p:cTn id="72" dur="250" autoRev="1" fill="hold"/>
                                        <p:tgtEl>
                                          <p:spTgt spid="3"/>
                                        </p:tgtEl>
                                      </p:cBhvr>
                                      <p:by x="105000" y="105000"/>
                                    </p:animScale>
                                  </p:childTnLst>
                                </p:cTn>
                              </p:par>
                            </p:childTnLst>
                          </p:cTn>
                        </p:par>
                        <p:par>
                          <p:cTn id="73" fill="hold">
                            <p:stCondLst>
                              <p:cond delay="3250"/>
                            </p:stCondLst>
                            <p:childTnLst>
                              <p:par>
                                <p:cTn id="74" presetID="26" presetClass="emph" presetSubtype="0" fill="hold" nodeType="afterEffect">
                                  <p:stCondLst>
                                    <p:cond delay="0"/>
                                  </p:stCondLst>
                                  <p:childTnLst>
                                    <p:animEffect transition="out" filter="fade">
                                      <p:cBhvr>
                                        <p:cTn id="75" dur="500" tmFilter="0, 0; .2, .5; .8, .5; 1, 0"/>
                                        <p:tgtEl>
                                          <p:spTgt spid="58"/>
                                        </p:tgtEl>
                                      </p:cBhvr>
                                    </p:animEffect>
                                    <p:animScale>
                                      <p:cBhvr>
                                        <p:cTn id="76" dur="250" autoRev="1" fill="hold"/>
                                        <p:tgtEl>
                                          <p:spTgt spid="58"/>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3750"/>
                            </p:stCondLst>
                            <p:childTnLst>
                              <p:par>
                                <p:cTn id="81" presetID="26" presetClass="emph" presetSubtype="0" fill="hold" nodeType="afterEffect">
                                  <p:stCondLst>
                                    <p:cond delay="0"/>
                                  </p:stCondLst>
                                  <p:childTnLst>
                                    <p:animEffect transition="out" filter="fade">
                                      <p:cBhvr>
                                        <p:cTn id="82" dur="500" tmFilter="0, 0; .2, .5; .8, .5; 1, 0"/>
                                        <p:tgtEl>
                                          <p:spTgt spid="30"/>
                                        </p:tgtEl>
                                      </p:cBhvr>
                                    </p:animEffect>
                                    <p:animScale>
                                      <p:cBhvr>
                                        <p:cTn id="83" dur="250" autoRev="1" fill="hold"/>
                                        <p:tgtEl>
                                          <p:spTgt spid="30"/>
                                        </p:tgtEl>
                                      </p:cBhvr>
                                      <p:by x="105000" y="105000"/>
                                    </p:animScale>
                                  </p:childTnLst>
                                </p:cTn>
                              </p:par>
                            </p:childTnLst>
                          </p:cTn>
                        </p:par>
                        <p:par>
                          <p:cTn id="84" fill="hold">
                            <p:stCondLst>
                              <p:cond delay="4250"/>
                            </p:stCondLst>
                            <p:childTnLst>
                              <p:par>
                                <p:cTn id="85" presetID="22" presetClass="entr" presetSubtype="8"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par>
                          <p:cTn id="88" fill="hold">
                            <p:stCondLst>
                              <p:cond delay="4750"/>
                            </p:stCondLst>
                            <p:childTnLst>
                              <p:par>
                                <p:cTn id="89" presetID="26" presetClass="emph" presetSubtype="0" fill="hold" grpId="2" nodeType="afterEffect">
                                  <p:stCondLst>
                                    <p:cond delay="0"/>
                                  </p:stCondLst>
                                  <p:childTnLst>
                                    <p:animEffect transition="out" filter="fade">
                                      <p:cBhvr>
                                        <p:cTn id="90" dur="500" tmFilter="0, 0; .2, .5; .8, .5; 1, 0"/>
                                        <p:tgtEl>
                                          <p:spTgt spid="3"/>
                                        </p:tgtEl>
                                      </p:cBhvr>
                                    </p:animEffect>
                                    <p:animScale>
                                      <p:cBhvr>
                                        <p:cTn id="91" dur="250" autoRev="1" fill="hold"/>
                                        <p:tgtEl>
                                          <p:spTgt spid="3"/>
                                        </p:tgtEl>
                                      </p:cBhvr>
                                      <p:by x="105000" y="105000"/>
                                    </p:animScale>
                                  </p:childTnLst>
                                </p:cTn>
                              </p:par>
                            </p:childTnLst>
                          </p:cTn>
                        </p:par>
                        <p:par>
                          <p:cTn id="92" fill="hold">
                            <p:stCondLst>
                              <p:cond delay="5250"/>
                            </p:stCondLst>
                            <p:childTnLst>
                              <p:par>
                                <p:cTn id="93" presetID="26" presetClass="emph" presetSubtype="0" fill="hold" nodeType="afterEffect">
                                  <p:stCondLst>
                                    <p:cond delay="0"/>
                                  </p:stCondLst>
                                  <p:childTnLst>
                                    <p:animEffect transition="out" filter="fade">
                                      <p:cBhvr>
                                        <p:cTn id="94" dur="500" tmFilter="0, 0; .2, .5; .8, .5; 1, 0"/>
                                        <p:tgtEl>
                                          <p:spTgt spid="58"/>
                                        </p:tgtEl>
                                      </p:cBhvr>
                                    </p:animEffect>
                                    <p:animScale>
                                      <p:cBhvr>
                                        <p:cTn id="95" dur="250" autoRev="1" fill="hold"/>
                                        <p:tgtEl>
                                          <p:spTgt spid="58"/>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10"/>
                                        </p:tgtEl>
                                      </p:cBhvr>
                                    </p:animEffect>
                                    <p:animScale>
                                      <p:cBhvr>
                                        <p:cTn id="98" dur="250" autoRev="1" fill="hold"/>
                                        <p:tgtEl>
                                          <p:spTgt spid="10"/>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7" grpId="0" animBg="1"/>
      <p:bldP spid="17" grpId="1" animBg="1"/>
      <p:bldP spid="12" grpId="0" animBg="1"/>
      <p:bldP spid="37" grpId="0" animBg="1"/>
    </p:bld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7936-1A93-4558-A693-7FFF11AD260E}"/>
              </a:ext>
            </a:extLst>
          </p:cNvPr>
          <p:cNvSpPr>
            <a:spLocks noGrp="1"/>
          </p:cNvSpPr>
          <p:nvPr>
            <p:ph type="title"/>
          </p:nvPr>
        </p:nvSpPr>
        <p:spPr/>
        <p:txBody>
          <a:bodyPr/>
          <a:lstStyle/>
          <a:p>
            <a:r>
              <a:rPr lang="en-US"/>
              <a:t>Office 365 Threat Intelligence</a:t>
            </a:r>
          </a:p>
        </p:txBody>
      </p:sp>
      <p:sp>
        <p:nvSpPr>
          <p:cNvPr id="3" name="TextBox 2">
            <a:extLst>
              <a:ext uri="{FF2B5EF4-FFF2-40B4-BE49-F238E27FC236}">
                <a16:creationId xmlns:a16="http://schemas.microsoft.com/office/drawing/2014/main" id="{23929810-0BDB-4CDC-8D1F-EB4828FD9A56}"/>
              </a:ext>
            </a:extLst>
          </p:cNvPr>
          <p:cNvSpPr txBox="1"/>
          <p:nvPr/>
        </p:nvSpPr>
        <p:spPr>
          <a:xfrm>
            <a:off x="2282332" y="1715437"/>
            <a:ext cx="1887504"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Dashboard</a:t>
            </a:r>
          </a:p>
        </p:txBody>
      </p:sp>
      <p:sp>
        <p:nvSpPr>
          <p:cNvPr id="4" name="TextBox 3">
            <a:extLst>
              <a:ext uri="{FF2B5EF4-FFF2-40B4-BE49-F238E27FC236}">
                <a16:creationId xmlns:a16="http://schemas.microsoft.com/office/drawing/2014/main" id="{C57BD67B-A328-4090-860A-C33B66119209}"/>
              </a:ext>
            </a:extLst>
          </p:cNvPr>
          <p:cNvSpPr txBox="1"/>
          <p:nvPr/>
        </p:nvSpPr>
        <p:spPr>
          <a:xfrm>
            <a:off x="7763891" y="1715437"/>
            <a:ext cx="250074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Threat Explorer</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C15121CA-71B6-4203-9CAC-E0FA54218C8D}"/>
                  </a:ext>
                </a:extLst>
              </p:cNvPr>
              <p:cNvGraphicFramePr>
                <a:graphicFrameLocks noChangeAspect="1"/>
              </p:cNvGraphicFramePr>
              <p:nvPr>
                <p:extLst>
                  <p:ext uri="{D42A27DB-BD31-4B8C-83A1-F6EECF244321}">
                    <p14:modId xmlns:p14="http://schemas.microsoft.com/office/powerpoint/2010/main" val="2322547825"/>
                  </p:ext>
                </p:extLst>
              </p:nvPr>
            </p:nvGraphicFramePr>
            <p:xfrm>
              <a:off x="588263" y="2343300"/>
              <a:ext cx="5275642" cy="2967549"/>
            </p:xfrm>
            <a:graphic>
              <a:graphicData uri="http://schemas.microsoft.com/office/powerpoint/2016/slidezoom">
                <pslz:sldZm>
                  <pslz:sldZmObj sldId="615" cId="2604696725">
                    <pslz:zmPr id="{92293A22-C382-4181-B13D-8F7ACBC36C99}" transitionDur="1000">
                      <p166:blipFill xmlns:p166="http://schemas.microsoft.com/office/powerpoint/2016/6/main">
                        <a:blip r:embed="rId3"/>
                        <a:stretch>
                          <a:fillRect/>
                        </a:stretch>
                      </p166:blipFill>
                      <p166:spPr xmlns:p166="http://schemas.microsoft.com/office/powerpoint/2016/6/main">
                        <a:xfrm>
                          <a:off x="0" y="0"/>
                          <a:ext cx="5275642" cy="2967549"/>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C15121CA-71B6-4203-9CAC-E0FA54218C8D}"/>
                  </a:ext>
                </a:extLst>
              </p:cNvPr>
              <p:cNvPicPr>
                <a:picLocks noGrp="1" noRot="1" noChangeAspect="1" noMove="1" noResize="1" noEditPoints="1" noAdjustHandles="1" noChangeArrowheads="1" noChangeShapeType="1"/>
              </p:cNvPicPr>
              <p:nvPr/>
            </p:nvPicPr>
            <p:blipFill>
              <a:blip r:embed="rId5"/>
              <a:stretch>
                <a:fillRect/>
              </a:stretch>
            </p:blipFill>
            <p:spPr>
              <a:xfrm>
                <a:off x="588263" y="2343300"/>
                <a:ext cx="5275642" cy="2967549"/>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B8C9388-7D46-462F-8F05-FA152F9BD6B9}"/>
                  </a:ext>
                </a:extLst>
              </p:cNvPr>
              <p:cNvGraphicFramePr>
                <a:graphicFrameLocks noChangeAspect="1"/>
              </p:cNvGraphicFramePr>
              <p:nvPr>
                <p:extLst>
                  <p:ext uri="{D42A27DB-BD31-4B8C-83A1-F6EECF244321}">
                    <p14:modId xmlns:p14="http://schemas.microsoft.com/office/powerpoint/2010/main" val="732572909"/>
                  </p:ext>
                </p:extLst>
              </p:nvPr>
            </p:nvGraphicFramePr>
            <p:xfrm>
              <a:off x="6455762" y="2343301"/>
              <a:ext cx="2500749" cy="1406671"/>
            </p:xfrm>
            <a:graphic>
              <a:graphicData uri="http://schemas.microsoft.com/office/powerpoint/2016/slidezoom">
                <pslz:sldZm>
                  <pslz:sldZmObj sldId="617" cId="2029235818">
                    <pslz:zmPr id="{86200C24-85A1-44CA-BF87-C8C483BBD348}" transitionDur="1000">
                      <p166:blipFill xmlns:p166="http://schemas.microsoft.com/office/powerpoint/2016/6/main">
                        <a:blip r:embed="rId6"/>
                        <a:stretch>
                          <a:fillRect/>
                        </a:stretch>
                      </p166:blipFill>
                      <p166:spPr xmlns:p166="http://schemas.microsoft.com/office/powerpoint/2016/6/main">
                        <a:xfrm>
                          <a:off x="0" y="0"/>
                          <a:ext cx="2500749" cy="14066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7B8C9388-7D46-462F-8F05-FA152F9BD6B9}"/>
                  </a:ext>
                </a:extLst>
              </p:cNvPr>
              <p:cNvPicPr>
                <a:picLocks noGrp="1" noRot="1" noChangeAspect="1" noMove="1" noResize="1" noEditPoints="1" noAdjustHandles="1" noChangeArrowheads="1" noChangeShapeType="1"/>
              </p:cNvPicPr>
              <p:nvPr/>
            </p:nvPicPr>
            <p:blipFill>
              <a:blip r:embed="rId8"/>
              <a:stretch>
                <a:fillRect/>
              </a:stretch>
            </p:blipFill>
            <p:spPr>
              <a:xfrm>
                <a:off x="6455762" y="2343301"/>
                <a:ext cx="2500749" cy="14066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E8ED8AFF-B768-4A9B-BFE5-0254ECA35174}"/>
                  </a:ext>
                </a:extLst>
              </p:cNvPr>
              <p:cNvGraphicFramePr>
                <a:graphicFrameLocks noChangeAspect="1"/>
              </p:cNvGraphicFramePr>
              <p:nvPr>
                <p:extLst>
                  <p:ext uri="{D42A27DB-BD31-4B8C-83A1-F6EECF244321}">
                    <p14:modId xmlns:p14="http://schemas.microsoft.com/office/powerpoint/2010/main" val="2383990527"/>
                  </p:ext>
                </p:extLst>
              </p:nvPr>
            </p:nvGraphicFramePr>
            <p:xfrm>
              <a:off x="9106035" y="2343300"/>
              <a:ext cx="2500748" cy="1406671"/>
            </p:xfrm>
            <a:graphic>
              <a:graphicData uri="http://schemas.microsoft.com/office/powerpoint/2016/slidezoom">
                <pslz:sldZm>
                  <pslz:sldZmObj sldId="619" cId="914332763">
                    <pslz:zmPr id="{9A12C0D1-016E-4A2F-9627-8A9CFE4CEC81}" returnToParent="0" transitionDur="1000">
                      <p166:blipFill xmlns:p166="http://schemas.microsoft.com/office/powerpoint/2016/6/main">
                        <a:blip r:embed="rId9"/>
                        <a:stretch>
                          <a:fillRect/>
                        </a:stretch>
                      </p166:blipFill>
                      <p166:spPr xmlns:p166="http://schemas.microsoft.com/office/powerpoint/2016/6/main">
                        <a:xfrm>
                          <a:off x="0" y="0"/>
                          <a:ext cx="2500748" cy="14066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E8ED8AFF-B768-4A9B-BFE5-0254ECA35174}"/>
                  </a:ext>
                </a:extLst>
              </p:cNvPr>
              <p:cNvPicPr>
                <a:picLocks noGrp="1" noRot="1" noChangeAspect="1" noMove="1" noResize="1" noEditPoints="1" noAdjustHandles="1" noChangeArrowheads="1" noChangeShapeType="1"/>
              </p:cNvPicPr>
              <p:nvPr/>
            </p:nvPicPr>
            <p:blipFill>
              <a:blip r:embed="rId11"/>
              <a:stretch>
                <a:fillRect/>
              </a:stretch>
            </p:blipFill>
            <p:spPr>
              <a:xfrm>
                <a:off x="9106035" y="2343300"/>
                <a:ext cx="2500748" cy="14066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EDAEEBF-8C27-4913-BBB7-0473EA29F9F1}"/>
                  </a:ext>
                </a:extLst>
              </p:cNvPr>
              <p:cNvGraphicFramePr>
                <a:graphicFrameLocks noChangeAspect="1"/>
              </p:cNvGraphicFramePr>
              <p:nvPr>
                <p:extLst>
                  <p:ext uri="{D42A27DB-BD31-4B8C-83A1-F6EECF244321}">
                    <p14:modId xmlns:p14="http://schemas.microsoft.com/office/powerpoint/2010/main" val="3715958949"/>
                  </p:ext>
                </p:extLst>
              </p:nvPr>
            </p:nvGraphicFramePr>
            <p:xfrm>
              <a:off x="6455762" y="3904178"/>
              <a:ext cx="2500749" cy="1406671"/>
            </p:xfrm>
            <a:graphic>
              <a:graphicData uri="http://schemas.microsoft.com/office/powerpoint/2016/slidezoom">
                <pslz:sldZm>
                  <pslz:sldZmObj sldId="620" cId="912561404">
                    <pslz:zmPr id="{C9533271-781F-41F0-B6A6-F07E70CB20C6}" returnToParent="0" transitionDur="1000">
                      <p166:blipFill xmlns:p166="http://schemas.microsoft.com/office/powerpoint/2016/6/main">
                        <a:blip r:embed="rId12"/>
                        <a:stretch>
                          <a:fillRect/>
                        </a:stretch>
                      </p166:blipFill>
                      <p166:spPr xmlns:p166="http://schemas.microsoft.com/office/powerpoint/2016/6/main">
                        <a:xfrm>
                          <a:off x="0" y="0"/>
                          <a:ext cx="2500749" cy="14066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EEDAEEBF-8C27-4913-BBB7-0473EA29F9F1}"/>
                  </a:ext>
                </a:extLst>
              </p:cNvPr>
              <p:cNvPicPr>
                <a:picLocks noGrp="1" noRot="1" noChangeAspect="1" noMove="1" noResize="1" noEditPoints="1" noAdjustHandles="1" noChangeArrowheads="1" noChangeShapeType="1"/>
              </p:cNvPicPr>
              <p:nvPr/>
            </p:nvPicPr>
            <p:blipFill>
              <a:blip r:embed="rId14"/>
              <a:stretch>
                <a:fillRect/>
              </a:stretch>
            </p:blipFill>
            <p:spPr>
              <a:xfrm>
                <a:off x="6455762" y="3904178"/>
                <a:ext cx="2500749" cy="1406671"/>
              </a:xfrm>
              <a:prstGeom prst="rect">
                <a:avLst/>
              </a:prstGeom>
              <a:ln>
                <a:noFill/>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878921-0841-4951-B473-4B821BCAD92A}"/>
                  </a:ext>
                </a:extLst>
              </p:cNvPr>
              <p:cNvGraphicFramePr>
                <a:graphicFrameLocks noChangeAspect="1"/>
              </p:cNvGraphicFramePr>
              <p:nvPr>
                <p:extLst>
                  <p:ext uri="{D42A27DB-BD31-4B8C-83A1-F6EECF244321}">
                    <p14:modId xmlns:p14="http://schemas.microsoft.com/office/powerpoint/2010/main" val="394556399"/>
                  </p:ext>
                </p:extLst>
              </p:nvPr>
            </p:nvGraphicFramePr>
            <p:xfrm>
              <a:off x="9106034" y="3904178"/>
              <a:ext cx="2500748" cy="1406671"/>
            </p:xfrm>
            <a:graphic>
              <a:graphicData uri="http://schemas.microsoft.com/office/powerpoint/2016/slidezoom">
                <pslz:sldZm>
                  <pslz:sldZmObj sldId="621" cId="3877275467">
                    <pslz:zmPr id="{1FBD67DC-19F3-4E08-B189-E28E9386D254}" returnToParent="0" transitionDur="1000">
                      <p166:blipFill xmlns:p166="http://schemas.microsoft.com/office/powerpoint/2016/6/main">
                        <a:blip r:embed="rId15"/>
                        <a:stretch>
                          <a:fillRect/>
                        </a:stretch>
                      </p166:blipFill>
                      <p166:spPr xmlns:p166="http://schemas.microsoft.com/office/powerpoint/2016/6/main">
                        <a:xfrm>
                          <a:off x="0" y="0"/>
                          <a:ext cx="2500748" cy="1406671"/>
                        </a:xfrm>
                        <a:prstGeom prst="rect">
                          <a:avLst/>
                        </a:prstGeom>
                        <a:ln>
                          <a:noFill/>
                        </a:ln>
                        <a:effectLst>
                          <a:outerShdw blurRad="190500" dist="38100" dir="2700000" algn="tl" rotWithShape="0">
                            <a:prstClr val="black">
                              <a:alpha val="25000"/>
                            </a:prstClr>
                          </a:outerShdw>
                        </a:effectLst>
                      </p166:spPr>
                    </pslz:zmPr>
                  </pslz:sldZmObj>
                </pslz:sldZm>
              </a:graphicData>
            </a:graphic>
          </p:graphicFrame>
        </mc:Choice>
        <mc:Fallback xmlns="">
          <p:pic>
            <p:nvPicPr>
              <p:cNvPr id="16" name="Slide Zoom 15">
                <a:hlinkClick r:id="rId16" action="ppaction://hlinksldjump"/>
                <a:extLst>
                  <a:ext uri="{FF2B5EF4-FFF2-40B4-BE49-F238E27FC236}">
                    <a16:creationId xmlns:a16="http://schemas.microsoft.com/office/drawing/2014/main" id="{A3878921-0841-4951-B473-4B821BCAD92A}"/>
                  </a:ext>
                </a:extLst>
              </p:cNvPr>
              <p:cNvPicPr>
                <a:picLocks noGrp="1" noRot="1" noChangeAspect="1" noMove="1" noResize="1" noEditPoints="1" noAdjustHandles="1" noChangeArrowheads="1" noChangeShapeType="1"/>
              </p:cNvPicPr>
              <p:nvPr/>
            </p:nvPicPr>
            <p:blipFill>
              <a:blip r:embed="rId17"/>
              <a:stretch>
                <a:fillRect/>
              </a:stretch>
            </p:blipFill>
            <p:spPr>
              <a:xfrm>
                <a:off x="9106034" y="3904178"/>
                <a:ext cx="2500748" cy="1406671"/>
              </a:xfrm>
              <a:prstGeom prst="rect">
                <a:avLst/>
              </a:prstGeom>
              <a:ln>
                <a:noFill/>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1922012657"/>
      </p:ext>
    </p:extLst>
  </p:cSld>
  <p:clrMapOvr>
    <a:masterClrMapping/>
  </p:clrMapOvr>
  <p:transition>
    <p:fade/>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7377" y="1776784"/>
            <a:ext cx="6502400" cy="3657600"/>
          </a:xfrm>
          <a:prstGeom prst="rect">
            <a:avLst/>
          </a:prstGeom>
          <a:ln>
            <a:noFill/>
          </a:ln>
          <a:effectLst>
            <a:outerShdw blurRad="190500" dist="38100" dir="2700000" algn="tl" rotWithShape="0">
              <a:prstClr val="black">
                <a:alpha val="25000"/>
              </a:prstClr>
            </a:outerShdw>
          </a:effectLst>
        </p:spPr>
      </p:pic>
      <p:pic>
        <p:nvPicPr>
          <p:cNvPr id="4" name="Picture 3"/>
          <p:cNvPicPr>
            <a:picLocks noChangeAspect="1"/>
          </p:cNvPicPr>
          <p:nvPr/>
        </p:nvPicPr>
        <p:blipFill>
          <a:blip r:embed="rId4"/>
          <a:stretch>
            <a:fillRect/>
          </a:stretch>
        </p:blipFill>
        <p:spPr>
          <a:xfrm>
            <a:off x="5313143" y="3185666"/>
            <a:ext cx="6502399" cy="3657600"/>
          </a:xfrm>
          <a:prstGeom prst="rect">
            <a:avLst/>
          </a:prstGeom>
          <a:ln>
            <a:noFill/>
          </a:ln>
          <a:effectLst>
            <a:outerShdw blurRad="190500" dist="38100" dir="2700000" algn="tl" rotWithShape="0">
              <a:prstClr val="black">
                <a:alpha val="25000"/>
              </a:prstClr>
            </a:outerShdw>
          </a:effectLst>
        </p:spPr>
      </p:pic>
      <p:sp>
        <p:nvSpPr>
          <p:cNvPr id="8" name="Title 9"/>
          <p:cNvSpPr txBox="1">
            <a:spLocks/>
          </p:cNvSpPr>
          <p:nvPr/>
        </p:nvSpPr>
        <p:spPr>
          <a:xfrm>
            <a:off x="269240" y="294377"/>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920">
              <a:latin typeface="Segoe UI Semibold" panose="020B0702040204020203" pitchFamily="34" charset="0"/>
              <a:cs typeface="Segoe UI Semibold" panose="020B0702040204020203" pitchFamily="34" charset="0"/>
            </a:endParaRPr>
          </a:p>
        </p:txBody>
      </p:sp>
      <p:sp>
        <p:nvSpPr>
          <p:cNvPr id="9" name="Rectangle 8"/>
          <p:cNvSpPr/>
          <p:nvPr/>
        </p:nvSpPr>
        <p:spPr>
          <a:xfrm>
            <a:off x="588263" y="1315505"/>
            <a:ext cx="3391217" cy="339816"/>
          </a:xfrm>
          <a:prstGeom prst="rect">
            <a:avLst/>
          </a:prstGeom>
        </p:spPr>
        <p:txBody>
          <a:bodyPr wrap="square" lIns="89642" tIns="44821" rIns="89642" bIns="44821" anchor="t" anchorCtr="0">
            <a:spAutoFit/>
          </a:bodyPr>
          <a:lstStyle/>
          <a:p>
            <a:pPr defTabSz="932688">
              <a:lnSpc>
                <a:spcPct val="90000"/>
              </a:lnSpc>
              <a:spcBef>
                <a:spcPts val="600"/>
              </a:spcBef>
              <a:spcAft>
                <a:spcPts val="600"/>
              </a:spcAft>
            </a:pPr>
            <a:r>
              <a:rPr lang="en-US">
                <a:gradFill>
                  <a:gsLst>
                    <a:gs pos="83000">
                      <a:schemeClr val="tx1"/>
                    </a:gs>
                    <a:gs pos="100000">
                      <a:schemeClr val="tx1"/>
                    </a:gs>
                  </a:gsLst>
                  <a:lin ang="5400000" scaled="1"/>
                </a:gradFill>
                <a:latin typeface="+mj-lt"/>
                <a:cs typeface="Segoe UI" panose="020B0502040204020203" pitchFamily="34" charset="0"/>
              </a:rPr>
              <a:t>Dashboard Top</a:t>
            </a:r>
            <a:endParaRPr lang="en-US" sz="1600">
              <a:gradFill>
                <a:gsLst>
                  <a:gs pos="83000">
                    <a:schemeClr val="tx1"/>
                  </a:gs>
                  <a:gs pos="100000">
                    <a:schemeClr val="tx1"/>
                  </a:gs>
                </a:gsLst>
                <a:lin ang="5400000" scaled="1"/>
              </a:gradFill>
              <a:latin typeface="+mj-lt"/>
              <a:cs typeface="Segoe UI" panose="020B0502040204020203" pitchFamily="34" charset="0"/>
            </a:endParaRPr>
          </a:p>
        </p:txBody>
      </p:sp>
      <p:sp>
        <p:nvSpPr>
          <p:cNvPr id="10" name="Rectangle 9"/>
          <p:cNvSpPr/>
          <p:nvPr/>
        </p:nvSpPr>
        <p:spPr>
          <a:xfrm>
            <a:off x="7097530" y="2759041"/>
            <a:ext cx="3391217" cy="339816"/>
          </a:xfrm>
          <a:prstGeom prst="rect">
            <a:avLst/>
          </a:prstGeom>
        </p:spPr>
        <p:txBody>
          <a:bodyPr wrap="square" lIns="89642" tIns="44821" rIns="89642" bIns="44821" anchor="t" anchorCtr="0">
            <a:spAutoFit/>
          </a:bodyPr>
          <a:lstStyle/>
          <a:p>
            <a:pPr defTabSz="932688">
              <a:lnSpc>
                <a:spcPct val="90000"/>
              </a:lnSpc>
              <a:spcBef>
                <a:spcPts val="600"/>
              </a:spcBef>
              <a:spcAft>
                <a:spcPts val="600"/>
              </a:spcAft>
            </a:pPr>
            <a:r>
              <a:rPr lang="en-US">
                <a:gradFill>
                  <a:gsLst>
                    <a:gs pos="83000">
                      <a:schemeClr val="tx1"/>
                    </a:gs>
                    <a:gs pos="100000">
                      <a:schemeClr val="tx1"/>
                    </a:gs>
                  </a:gsLst>
                  <a:lin ang="5400000" scaled="1"/>
                </a:gradFill>
                <a:latin typeface="+mj-lt"/>
                <a:cs typeface="Segoe UI" panose="020B0502040204020203" pitchFamily="34" charset="0"/>
              </a:rPr>
              <a:t>Dashboard Bottom</a:t>
            </a:r>
            <a:endParaRPr lang="en-US" sz="1600">
              <a:gradFill>
                <a:gsLst>
                  <a:gs pos="83000">
                    <a:schemeClr val="tx1"/>
                  </a:gs>
                  <a:gs pos="100000">
                    <a:schemeClr val="tx1"/>
                  </a:gs>
                </a:gsLst>
                <a:lin ang="5400000" scaled="1"/>
              </a:gradFill>
              <a:latin typeface="+mj-lt"/>
              <a:cs typeface="Segoe UI" panose="020B0502040204020203" pitchFamily="34" charset="0"/>
            </a:endParaRPr>
          </a:p>
        </p:txBody>
      </p:sp>
      <p:sp>
        <p:nvSpPr>
          <p:cNvPr id="2" name="Title 1">
            <a:extLst>
              <a:ext uri="{FF2B5EF4-FFF2-40B4-BE49-F238E27FC236}">
                <a16:creationId xmlns:a16="http://schemas.microsoft.com/office/drawing/2014/main" id="{B5287167-4210-4660-9630-BCA899A6519B}"/>
              </a:ext>
            </a:extLst>
          </p:cNvPr>
          <p:cNvSpPr>
            <a:spLocks noGrp="1"/>
          </p:cNvSpPr>
          <p:nvPr>
            <p:ph type="title"/>
          </p:nvPr>
        </p:nvSpPr>
        <p:spPr>
          <a:xfrm>
            <a:off x="588263" y="457201"/>
            <a:ext cx="11018520" cy="1107996"/>
          </a:xfrm>
        </p:spPr>
        <p:txBody>
          <a:bodyPr/>
          <a:lstStyle/>
          <a:p>
            <a:r>
              <a:rPr lang="en-US">
                <a:latin typeface="Segoe UI Semibold" panose="020B0702040204020203" pitchFamily="34" charset="0"/>
                <a:cs typeface="Segoe UI Semibold" panose="020B0702040204020203" pitchFamily="34" charset="0"/>
              </a:rPr>
              <a:t>Threat Intelligence dashboard</a:t>
            </a:r>
            <a:br>
              <a:rPr lang="en-US">
                <a:latin typeface="Segoe UI Semibold" panose="020B0702040204020203" pitchFamily="34" charset="0"/>
                <a:cs typeface="Segoe UI Semibold" panose="020B0702040204020203" pitchFamily="34" charset="0"/>
              </a:rPr>
            </a:br>
            <a:endParaRPr lang="en-US"/>
          </a:p>
        </p:txBody>
      </p:sp>
    </p:spTree>
    <p:extLst>
      <p:ext uri="{BB962C8B-B14F-4D97-AF65-F5344CB8AC3E}">
        <p14:creationId xmlns:p14="http://schemas.microsoft.com/office/powerpoint/2010/main" val="2604696725"/>
      </p:ext>
    </p:extLst>
  </p:cSld>
  <p:clrMapOvr>
    <a:masterClrMapping/>
  </p:clrMapOvr>
  <p:transition>
    <p:fade/>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1626759" y="1828800"/>
            <a:ext cx="8940801" cy="5029200"/>
            <a:chOff x="0" y="0"/>
            <a:chExt cx="12192000" cy="6858000"/>
          </a:xfrm>
          <a:effectLst>
            <a:outerShdw blurRad="50800" dist="38100" dir="5400000" algn="t" rotWithShape="0">
              <a:prstClr val="black">
                <a:alpha val="40000"/>
              </a:prstClr>
            </a:outerShdw>
          </a:effectLst>
        </p:grpSpPr>
        <p:pic>
          <p:nvPicPr>
            <p:cNvPr id="10" name="Picture 9"/>
            <p:cNvPicPr>
              <a:picLocks noChangeAspect="1"/>
            </p:cNvPicPr>
            <p:nvPr/>
          </p:nvPicPr>
          <p:blipFill>
            <a:blip r:embed="rId3"/>
            <a:stretch>
              <a:fillRect/>
            </a:stretch>
          </p:blipFill>
          <p:spPr>
            <a:xfrm>
              <a:off x="0" y="0"/>
              <a:ext cx="12192000" cy="6858000"/>
            </a:xfrm>
            <a:prstGeom prst="rect">
              <a:avLst/>
            </a:prstGeom>
            <a:ln>
              <a:noFill/>
            </a:ln>
            <a:effectLst>
              <a:outerShdw blurRad="190500" dist="38100" dir="2700000" algn="tl" rotWithShape="0">
                <a:prstClr val="black">
                  <a:alpha val="25000"/>
                </a:prstClr>
              </a:outerShdw>
            </a:effectLst>
          </p:spPr>
        </p:pic>
        <p:pic>
          <p:nvPicPr>
            <p:cNvPr id="12" name="Picture 11"/>
            <p:cNvPicPr>
              <a:picLocks noChangeAspect="1"/>
            </p:cNvPicPr>
            <p:nvPr/>
          </p:nvPicPr>
          <p:blipFill rotWithShape="1">
            <a:blip r:embed="rId3"/>
            <a:srcRect l="3333" t="22962" r="1563" b="65926"/>
            <a:stretch/>
          </p:blipFill>
          <p:spPr>
            <a:xfrm>
              <a:off x="406400" y="1003299"/>
              <a:ext cx="11595100" cy="762000"/>
            </a:xfrm>
            <a:prstGeom prst="rect">
              <a:avLst/>
            </a:prstGeom>
          </p:spPr>
        </p:pic>
        <p:pic>
          <p:nvPicPr>
            <p:cNvPr id="13" name="Picture 12"/>
            <p:cNvPicPr>
              <a:picLocks noChangeAspect="1"/>
            </p:cNvPicPr>
            <p:nvPr/>
          </p:nvPicPr>
          <p:blipFill rotWithShape="1">
            <a:blip r:embed="rId4"/>
            <a:srcRect b="13978"/>
            <a:stretch/>
          </p:blipFill>
          <p:spPr>
            <a:xfrm>
              <a:off x="9476291" y="9751"/>
              <a:ext cx="2700762" cy="348343"/>
            </a:xfrm>
            <a:prstGeom prst="rect">
              <a:avLst/>
            </a:prstGeom>
          </p:spPr>
        </p:pic>
        <p:pic>
          <p:nvPicPr>
            <p:cNvPr id="17" name="Picture 16"/>
            <p:cNvPicPr>
              <a:picLocks noChangeAspect="1"/>
            </p:cNvPicPr>
            <p:nvPr/>
          </p:nvPicPr>
          <p:blipFill rotWithShape="1">
            <a:blip r:embed="rId5"/>
            <a:srcRect l="3456" t="21852" r="1440" b="3518"/>
            <a:stretch/>
          </p:blipFill>
          <p:spPr>
            <a:xfrm>
              <a:off x="419100" y="1739899"/>
              <a:ext cx="11595101" cy="5118101"/>
            </a:xfrm>
            <a:prstGeom prst="rect">
              <a:avLst/>
            </a:prstGeom>
          </p:spPr>
        </p:pic>
        <p:pic>
          <p:nvPicPr>
            <p:cNvPr id="16" name="Picture 15"/>
            <p:cNvPicPr>
              <a:picLocks noChangeAspect="1"/>
            </p:cNvPicPr>
            <p:nvPr/>
          </p:nvPicPr>
          <p:blipFill rotWithShape="1">
            <a:blip r:embed="rId6"/>
            <a:srcRect l="90052" t="95741" r="2891"/>
            <a:stretch/>
          </p:blipFill>
          <p:spPr>
            <a:xfrm>
              <a:off x="10983913" y="6565900"/>
              <a:ext cx="860425" cy="292100"/>
            </a:xfrm>
            <a:prstGeom prst="rect">
              <a:avLst/>
            </a:prstGeom>
          </p:spPr>
        </p:pic>
        <p:pic>
          <p:nvPicPr>
            <p:cNvPr id="2" name="Picture 1"/>
            <p:cNvPicPr>
              <a:picLocks noChangeAspect="1"/>
            </p:cNvPicPr>
            <p:nvPr/>
          </p:nvPicPr>
          <p:blipFill rotWithShape="1">
            <a:blip r:embed="rId7"/>
            <a:srcRect l="13385" t="23149" r="75417" b="32847"/>
            <a:stretch/>
          </p:blipFill>
          <p:spPr>
            <a:xfrm>
              <a:off x="1624013" y="1020763"/>
              <a:ext cx="1365250" cy="3017838"/>
            </a:xfrm>
            <a:prstGeom prst="rect">
              <a:avLst/>
            </a:prstGeom>
          </p:spPr>
        </p:pic>
      </p:grpSp>
      <p:sp>
        <p:nvSpPr>
          <p:cNvPr id="11" name="Title 9"/>
          <p:cNvSpPr txBox="1">
            <a:spLocks/>
          </p:cNvSpPr>
          <p:nvPr/>
        </p:nvSpPr>
        <p:spPr>
          <a:xfrm>
            <a:off x="269240" y="294377"/>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920">
              <a:latin typeface="Segoe UI Semibold" panose="020B0702040204020203" pitchFamily="34" charset="0"/>
              <a:cs typeface="Segoe UI Semibold" panose="020B0702040204020203" pitchFamily="34" charset="0"/>
            </a:endParaRPr>
          </a:p>
        </p:txBody>
      </p:sp>
      <p:sp>
        <p:nvSpPr>
          <p:cNvPr id="4" name="Title 3">
            <a:extLst>
              <a:ext uri="{FF2B5EF4-FFF2-40B4-BE49-F238E27FC236}">
                <a16:creationId xmlns:a16="http://schemas.microsoft.com/office/drawing/2014/main" id="{E0B8F368-1EB8-4B93-843E-0CB6529602ED}"/>
              </a:ext>
            </a:extLst>
          </p:cNvPr>
          <p:cNvSpPr>
            <a:spLocks noGrp="1"/>
          </p:cNvSpPr>
          <p:nvPr>
            <p:ph type="title"/>
          </p:nvPr>
        </p:nvSpPr>
        <p:spPr>
          <a:xfrm>
            <a:off x="588263" y="457201"/>
            <a:ext cx="11018520" cy="1107996"/>
          </a:xfrm>
        </p:spPr>
        <p:txBody>
          <a:bodyPr/>
          <a:lstStyle/>
          <a:p>
            <a:r>
              <a:rPr lang="en-US">
                <a:latin typeface="Segoe UI Semibold" panose="020B0702040204020203" pitchFamily="34" charset="0"/>
                <a:cs typeface="Segoe UI Semibold" panose="020B0702040204020203" pitchFamily="34" charset="0"/>
              </a:rPr>
              <a:t>Threat Explorer</a:t>
            </a:r>
            <a:br>
              <a:rPr lang="en-US">
                <a:latin typeface="Segoe UI Semibold" panose="020B0702040204020203" pitchFamily="34" charset="0"/>
                <a:cs typeface="Segoe UI Semibold" panose="020B0702040204020203" pitchFamily="34" charset="0"/>
              </a:rPr>
            </a:br>
            <a:endParaRPr lang="en-US"/>
          </a:p>
        </p:txBody>
      </p:sp>
    </p:spTree>
    <p:extLst>
      <p:ext uri="{BB962C8B-B14F-4D97-AF65-F5344CB8AC3E}">
        <p14:creationId xmlns:p14="http://schemas.microsoft.com/office/powerpoint/2010/main" val="20292358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FA3D-B470-4FCA-A55D-1D4300DCE46D}"/>
              </a:ext>
            </a:extLst>
          </p:cNvPr>
          <p:cNvSpPr>
            <a:spLocks noGrp="1"/>
          </p:cNvSpPr>
          <p:nvPr>
            <p:ph type="title"/>
          </p:nvPr>
        </p:nvSpPr>
        <p:spPr>
          <a:xfrm>
            <a:off x="588263" y="457201"/>
            <a:ext cx="11018520" cy="861774"/>
          </a:xfrm>
        </p:spPr>
        <p:txBody>
          <a:bodyPr/>
          <a:lstStyle/>
          <a:p>
            <a:r>
              <a:rPr lang="en-US"/>
              <a:t>Evolution trajectory of SOCs</a:t>
            </a:r>
            <a:br>
              <a:rPr lang="en-US"/>
            </a:br>
            <a:r>
              <a:rPr lang="en-US" sz="2000" b="0" i="1">
                <a:latin typeface="+mn-lt"/>
              </a:rPr>
              <a:t>Reducing mean time to remediation (MTTR) by optimizing expert human decisions</a:t>
            </a:r>
            <a:endParaRPr lang="en-US" sz="3200" b="0" i="1">
              <a:latin typeface="+mn-lt"/>
            </a:endParaRPr>
          </a:p>
        </p:txBody>
      </p:sp>
      <p:cxnSp>
        <p:nvCxnSpPr>
          <p:cNvPr id="6" name="Straight Connector 5">
            <a:extLst>
              <a:ext uri="{FF2B5EF4-FFF2-40B4-BE49-F238E27FC236}">
                <a16:creationId xmlns:a16="http://schemas.microsoft.com/office/drawing/2014/main" id="{26F62AFD-7344-4F64-A875-360EE405C705}"/>
              </a:ext>
            </a:extLst>
          </p:cNvPr>
          <p:cNvCxnSpPr>
            <a:cxnSpLocks/>
          </p:cNvCxnSpPr>
          <p:nvPr/>
        </p:nvCxnSpPr>
        <p:spPr>
          <a:xfrm>
            <a:off x="10796819"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9AD583-A3ED-4BCD-AC33-55AD93DC4706}"/>
              </a:ext>
            </a:extLst>
          </p:cNvPr>
          <p:cNvCxnSpPr>
            <a:cxnSpLocks/>
          </p:cNvCxnSpPr>
          <p:nvPr/>
        </p:nvCxnSpPr>
        <p:spPr>
          <a:xfrm>
            <a:off x="3447477"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Arrow: Pentagon 11">
            <a:extLst>
              <a:ext uri="{FF2B5EF4-FFF2-40B4-BE49-F238E27FC236}">
                <a16:creationId xmlns:a16="http://schemas.microsoft.com/office/drawing/2014/main" id="{8E9D446E-11D7-4D4F-A359-4CF39CD23AD1}"/>
              </a:ext>
            </a:extLst>
          </p:cNvPr>
          <p:cNvSpPr/>
          <p:nvPr/>
        </p:nvSpPr>
        <p:spPr bwMode="auto">
          <a:xfrm>
            <a:off x="527113" y="4923317"/>
            <a:ext cx="113979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dirty="0">
                <a:gradFill>
                  <a:gsLst>
                    <a:gs pos="1250">
                      <a:schemeClr val="accent1"/>
                    </a:gs>
                    <a:gs pos="100000">
                      <a:schemeClr val="accent1"/>
                    </a:gs>
                  </a:gsLst>
                  <a:lin ang="5400000" scaled="0"/>
                </a:gradFill>
                <a:cs typeface="Segoe UI Semibold" panose="020B0702040204020203" pitchFamily="34" charset="0"/>
              </a:rPr>
              <a:t>OBSERVE</a:t>
            </a: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Field of view </a:t>
            </a:r>
            <a:r>
              <a:rPr lang="en-US"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vast intelligence data</a:t>
            </a:r>
          </a:p>
        </p:txBody>
      </p:sp>
      <p:sp>
        <p:nvSpPr>
          <p:cNvPr id="13" name="Arrow: Pentagon 12">
            <a:extLst>
              <a:ext uri="{FF2B5EF4-FFF2-40B4-BE49-F238E27FC236}">
                <a16:creationId xmlns:a16="http://schemas.microsoft.com/office/drawing/2014/main" id="{A0AC53AC-DCA0-4594-9CEF-1D807E9549A4}"/>
              </a:ext>
            </a:extLst>
          </p:cNvPr>
          <p:cNvSpPr/>
          <p:nvPr/>
        </p:nvSpPr>
        <p:spPr bwMode="auto">
          <a:xfrm>
            <a:off x="958422" y="4167397"/>
            <a:ext cx="10966657"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dirty="0">
                <a:gradFill>
                  <a:gsLst>
                    <a:gs pos="1250">
                      <a:schemeClr val="accent1"/>
                    </a:gs>
                    <a:gs pos="100000">
                      <a:schemeClr val="accent1"/>
                    </a:gs>
                  </a:gsLst>
                  <a:lin ang="5400000" scaled="0"/>
                </a:gradFill>
                <a:cs typeface="Segoe UI Semibold" panose="020B0702040204020203" pitchFamily="34" charset="0"/>
              </a:rPr>
              <a:t>ORIENT</a:t>
            </a: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Extract Context </a:t>
            </a:r>
            <a:r>
              <a:rPr lang="en-US"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from mountain of data with AI, ML, UEBA, and Human Expertise</a:t>
            </a:r>
          </a:p>
        </p:txBody>
      </p:sp>
      <p:sp>
        <p:nvSpPr>
          <p:cNvPr id="14" name="Arrow: Pentagon 13">
            <a:extLst>
              <a:ext uri="{FF2B5EF4-FFF2-40B4-BE49-F238E27FC236}">
                <a16:creationId xmlns:a16="http://schemas.microsoft.com/office/drawing/2014/main" id="{389B6D45-FB10-4693-9A87-143968207549}"/>
              </a:ext>
            </a:extLst>
          </p:cNvPr>
          <p:cNvSpPr/>
          <p:nvPr/>
        </p:nvSpPr>
        <p:spPr bwMode="auto">
          <a:xfrm>
            <a:off x="1523712" y="3425693"/>
            <a:ext cx="104013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dirty="0">
                <a:gradFill>
                  <a:gsLst>
                    <a:gs pos="1250">
                      <a:schemeClr val="accent1"/>
                    </a:gs>
                    <a:gs pos="100000">
                      <a:schemeClr val="accent1"/>
                    </a:gs>
                  </a:gsLst>
                  <a:lin ang="5400000" scaled="0"/>
                </a:gradFill>
                <a:cs typeface="Segoe UI Semibold" panose="020B0702040204020203" pitchFamily="34" charset="0"/>
              </a:rPr>
              <a:t>DECIDE</a:t>
            </a: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speed and quality </a:t>
            </a:r>
            <a:r>
              <a:rPr lang="en-US"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embedded guidance</a:t>
            </a:r>
          </a:p>
        </p:txBody>
      </p:sp>
      <p:sp>
        <p:nvSpPr>
          <p:cNvPr id="15" name="Arrow: Pentagon 14">
            <a:extLst>
              <a:ext uri="{FF2B5EF4-FFF2-40B4-BE49-F238E27FC236}">
                <a16:creationId xmlns:a16="http://schemas.microsoft.com/office/drawing/2014/main" id="{049E98CF-D487-420B-A751-7AB9A83F7503}"/>
              </a:ext>
            </a:extLst>
          </p:cNvPr>
          <p:cNvSpPr/>
          <p:nvPr/>
        </p:nvSpPr>
        <p:spPr bwMode="auto">
          <a:xfrm>
            <a:off x="2035790" y="2669773"/>
            <a:ext cx="9889290"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dirty="0">
                <a:gradFill>
                  <a:gsLst>
                    <a:gs pos="1250">
                      <a:schemeClr val="accent1"/>
                    </a:gs>
                    <a:gs pos="100000">
                      <a:schemeClr val="accent1"/>
                    </a:gs>
                  </a:gsLst>
                  <a:lin ang="5400000" scaled="0"/>
                </a:gradFill>
                <a:cs typeface="Segoe UI Semibold" panose="020B0702040204020203" pitchFamily="34" charset="0"/>
              </a:rPr>
              <a:t>ACT</a:t>
            </a: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Speed up response </a:t>
            </a:r>
            <a:r>
              <a:rPr lang="en-US"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with Orchestration and Automation</a:t>
            </a:r>
          </a:p>
        </p:txBody>
      </p:sp>
      <p:sp>
        <p:nvSpPr>
          <p:cNvPr id="17" name="Arrow: Pentagon 16">
            <a:extLst>
              <a:ext uri="{FF2B5EF4-FFF2-40B4-BE49-F238E27FC236}">
                <a16:creationId xmlns:a16="http://schemas.microsoft.com/office/drawing/2014/main" id="{15A28A3D-5D50-45FE-82D7-173D6F0630CC}"/>
              </a:ext>
            </a:extLst>
          </p:cNvPr>
          <p:cNvSpPr/>
          <p:nvPr/>
        </p:nvSpPr>
        <p:spPr bwMode="auto">
          <a:xfrm>
            <a:off x="3149616" y="2030955"/>
            <a:ext cx="8775464" cy="515775"/>
          </a:xfrm>
          <a:prstGeom prst="homePlate">
            <a:avLst/>
          </a:prstGeom>
          <a:gradFill flip="none" rotWithShape="1">
            <a:gsLst>
              <a:gs pos="77000">
                <a:schemeClr val="bg1">
                  <a:lumMod val="95000"/>
                </a:schemeClr>
              </a:gs>
              <a:gs pos="37000">
                <a:srgbClr val="FFFFFF">
                  <a:alpha val="89804"/>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Assistance </a:t>
            </a:r>
            <a:r>
              <a:rPr lang="en-US"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from AI bots and augmented reality</a:t>
            </a:r>
          </a:p>
        </p:txBody>
      </p:sp>
      <p:sp>
        <p:nvSpPr>
          <p:cNvPr id="18" name="TextBox 17">
            <a:extLst>
              <a:ext uri="{FF2B5EF4-FFF2-40B4-BE49-F238E27FC236}">
                <a16:creationId xmlns:a16="http://schemas.microsoft.com/office/drawing/2014/main" id="{E6C842C1-74BA-4C5F-A7E9-393DBA3762BE}"/>
              </a:ext>
            </a:extLst>
          </p:cNvPr>
          <p:cNvSpPr txBox="1"/>
          <p:nvPr/>
        </p:nvSpPr>
        <p:spPr>
          <a:xfrm>
            <a:off x="2482479" y="6045485"/>
            <a:ext cx="42017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Near Future</a:t>
            </a:r>
          </a:p>
        </p:txBody>
      </p:sp>
      <p:sp>
        <p:nvSpPr>
          <p:cNvPr id="20" name="TextBox 19">
            <a:extLst>
              <a:ext uri="{FF2B5EF4-FFF2-40B4-BE49-F238E27FC236}">
                <a16:creationId xmlns:a16="http://schemas.microsoft.com/office/drawing/2014/main" id="{2788B8CB-3A01-4143-B15D-4CE09A6FE938}"/>
              </a:ext>
            </a:extLst>
          </p:cNvPr>
          <p:cNvSpPr txBox="1"/>
          <p:nvPr/>
        </p:nvSpPr>
        <p:spPr>
          <a:xfrm>
            <a:off x="383881" y="6045486"/>
            <a:ext cx="33038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Available</a:t>
            </a:r>
            <a:r>
              <a:rPr kumimoji="0" lang="en-US" sz="1800" b="0" i="1"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Today</a:t>
            </a:r>
          </a:p>
        </p:txBody>
      </p:sp>
      <p:cxnSp>
        <p:nvCxnSpPr>
          <p:cNvPr id="22" name="Straight Arrow Connector 21">
            <a:extLst>
              <a:ext uri="{FF2B5EF4-FFF2-40B4-BE49-F238E27FC236}">
                <a16:creationId xmlns:a16="http://schemas.microsoft.com/office/drawing/2014/main" id="{814A5BEF-A873-42E3-BF86-5A653D247E19}"/>
              </a:ext>
            </a:extLst>
          </p:cNvPr>
          <p:cNvCxnSpPr>
            <a:cxnSpLocks/>
          </p:cNvCxnSpPr>
          <p:nvPr/>
        </p:nvCxnSpPr>
        <p:spPr>
          <a:xfrm>
            <a:off x="527113" y="5943829"/>
            <a:ext cx="11372289"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23B7EE1-FCAC-4805-B9BF-BFF0CD723E15}"/>
              </a:ext>
            </a:extLst>
          </p:cNvPr>
          <p:cNvPicPr>
            <a:picLocks noChangeAspect="1"/>
          </p:cNvPicPr>
          <p:nvPr/>
        </p:nvPicPr>
        <p:blipFill rotWithShape="1">
          <a:blip r:embed="rId3">
            <a:extLst>
              <a:ext uri="{28A0092B-C50C-407E-A947-70E740481C1C}">
                <a14:useLocalDpi xmlns:a14="http://schemas.microsoft.com/office/drawing/2010/main" val="0"/>
              </a:ext>
            </a:extLst>
          </a:blip>
          <a:srcRect l="26088" r="23413"/>
          <a:stretch/>
        </p:blipFill>
        <p:spPr>
          <a:xfrm>
            <a:off x="10452331" y="1638880"/>
            <a:ext cx="688975" cy="767443"/>
          </a:xfrm>
          <a:prstGeom prst="ellipse">
            <a:avLst/>
          </a:prstGeom>
          <a:ln w="63500" cap="rnd">
            <a:solidFill>
              <a:srgbClr val="FDFDFD"/>
            </a:solidFill>
          </a:ln>
          <a:effectLst/>
        </p:spPr>
      </p:pic>
    </p:spTree>
    <p:extLst>
      <p:ext uri="{BB962C8B-B14F-4D97-AF65-F5344CB8AC3E}">
        <p14:creationId xmlns:p14="http://schemas.microsoft.com/office/powerpoint/2010/main" val="33108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p:bldP spid="20" grpId="0"/>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5601" y="1828800"/>
            <a:ext cx="8940799" cy="5029200"/>
          </a:xfrm>
          <a:prstGeom prst="rect">
            <a:avLst/>
          </a:prstGeom>
          <a:effectLst>
            <a:outerShdw blurRad="50800" dist="38100" dir="5400000" algn="t" rotWithShape="0">
              <a:prstClr val="black">
                <a:alpha val="40000"/>
              </a:prstClr>
            </a:outerShdw>
          </a:effectLst>
        </p:spPr>
      </p:pic>
      <p:sp>
        <p:nvSpPr>
          <p:cNvPr id="5" name="Title 9"/>
          <p:cNvSpPr txBox="1">
            <a:spLocks/>
          </p:cNvSpPr>
          <p:nvPr/>
        </p:nvSpPr>
        <p:spPr>
          <a:xfrm>
            <a:off x="269240" y="294377"/>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92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3C8DA92F-54DF-4E33-B46D-3C231C95A83E}"/>
              </a:ext>
            </a:extLst>
          </p:cNvPr>
          <p:cNvSpPr>
            <a:spLocks noGrp="1"/>
          </p:cNvSpPr>
          <p:nvPr>
            <p:ph type="title"/>
          </p:nvPr>
        </p:nvSpPr>
        <p:spPr>
          <a:xfrm>
            <a:off x="588263" y="457201"/>
            <a:ext cx="11018520" cy="1107996"/>
          </a:xfrm>
        </p:spPr>
        <p:txBody>
          <a:bodyPr/>
          <a:lstStyle/>
          <a:p>
            <a:r>
              <a:rPr lang="en-US">
                <a:latin typeface="Segoe UI Semibold" panose="020B0702040204020203" pitchFamily="34" charset="0"/>
                <a:cs typeface="Segoe UI Semibold" panose="020B0702040204020203" pitchFamily="34" charset="0"/>
              </a:rPr>
              <a:t>Threat Explorer</a:t>
            </a:r>
            <a:br>
              <a:rPr lang="en-US">
                <a:latin typeface="Segoe UI Semibold" panose="020B0702040204020203" pitchFamily="34" charset="0"/>
                <a:cs typeface="Segoe UI Semibold" panose="020B0702040204020203" pitchFamily="34" charset="0"/>
              </a:rPr>
            </a:br>
            <a:endParaRPr lang="en-US"/>
          </a:p>
        </p:txBody>
      </p:sp>
    </p:spTree>
    <p:extLst>
      <p:ext uri="{BB962C8B-B14F-4D97-AF65-F5344CB8AC3E}">
        <p14:creationId xmlns:p14="http://schemas.microsoft.com/office/powerpoint/2010/main" val="91433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2755" t="4780"/>
          <a:stretch/>
        </p:blipFill>
        <p:spPr>
          <a:xfrm>
            <a:off x="1074459" y="2286000"/>
            <a:ext cx="4877739" cy="4572000"/>
          </a:xfrm>
          <a:prstGeom prst="rect">
            <a:avLst/>
          </a:prstGeom>
          <a:ln>
            <a:noFill/>
          </a:ln>
          <a:effectLst>
            <a:outerShdw blurRad="190500" dist="38100" dir="2700000" algn="tl" rotWithShape="0">
              <a:prstClr val="black">
                <a:alpha val="25000"/>
              </a:prstClr>
            </a:outerShdw>
          </a:effectLst>
        </p:spPr>
      </p:pic>
      <p:pic>
        <p:nvPicPr>
          <p:cNvPr id="4" name="Picture 3"/>
          <p:cNvPicPr>
            <a:picLocks noChangeAspect="1"/>
          </p:cNvPicPr>
          <p:nvPr/>
        </p:nvPicPr>
        <p:blipFill rotWithShape="1">
          <a:blip r:embed="rId4"/>
          <a:srcRect l="43191" t="5034" r="1476"/>
          <a:stretch/>
        </p:blipFill>
        <p:spPr>
          <a:xfrm>
            <a:off x="6373073" y="2286000"/>
            <a:ext cx="4735906" cy="4572000"/>
          </a:xfrm>
          <a:prstGeom prst="rect">
            <a:avLst/>
          </a:prstGeom>
          <a:ln>
            <a:noFill/>
          </a:ln>
          <a:effectLst>
            <a:outerShdw blurRad="190500" dist="38100" dir="2700000" algn="tl" rotWithShape="0">
              <a:prstClr val="black">
                <a:alpha val="25000"/>
              </a:prstClr>
            </a:outerShdw>
          </a:effectLst>
        </p:spPr>
      </p:pic>
      <p:sp>
        <p:nvSpPr>
          <p:cNvPr id="7" name="Title 9"/>
          <p:cNvSpPr txBox="1">
            <a:spLocks/>
          </p:cNvSpPr>
          <p:nvPr/>
        </p:nvSpPr>
        <p:spPr>
          <a:xfrm>
            <a:off x="269240" y="294377"/>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920">
              <a:latin typeface="Segoe UI Semibold" panose="020B0702040204020203" pitchFamily="34" charset="0"/>
              <a:cs typeface="Segoe UI Semibold" panose="020B0702040204020203" pitchFamily="34" charset="0"/>
            </a:endParaRPr>
          </a:p>
        </p:txBody>
      </p:sp>
      <p:sp>
        <p:nvSpPr>
          <p:cNvPr id="8" name="Rectangle 7"/>
          <p:cNvSpPr/>
          <p:nvPr/>
        </p:nvSpPr>
        <p:spPr>
          <a:xfrm>
            <a:off x="968597" y="1829087"/>
            <a:ext cx="3391217" cy="339816"/>
          </a:xfrm>
          <a:prstGeom prst="rect">
            <a:avLst/>
          </a:prstGeom>
        </p:spPr>
        <p:txBody>
          <a:bodyPr wrap="square" lIns="89642" tIns="44821" rIns="89642" bIns="44821" anchor="t" anchorCtr="0">
            <a:spAutoFit/>
          </a:bodyPr>
          <a:lstStyle/>
          <a:p>
            <a:pPr defTabSz="932688">
              <a:lnSpc>
                <a:spcPct val="90000"/>
              </a:lnSpc>
              <a:spcBef>
                <a:spcPts val="600"/>
              </a:spcBef>
              <a:spcAft>
                <a:spcPts val="600"/>
              </a:spcAft>
            </a:pPr>
            <a:r>
              <a:rPr lang="en-US">
                <a:solidFill>
                  <a:schemeClr val="accent5"/>
                </a:solidFill>
                <a:latin typeface="+mj-lt"/>
                <a:cs typeface="Segoe UI" panose="020B0502040204020203" pitchFamily="34" charset="0"/>
              </a:rPr>
              <a:t>Threat Family Details</a:t>
            </a:r>
            <a:endParaRPr lang="en-US" sz="1600">
              <a:solidFill>
                <a:schemeClr val="accent5"/>
              </a:solidFill>
              <a:latin typeface="+mj-lt"/>
              <a:cs typeface="Segoe UI" panose="020B0502040204020203" pitchFamily="34" charset="0"/>
            </a:endParaRPr>
          </a:p>
        </p:txBody>
      </p:sp>
      <p:sp>
        <p:nvSpPr>
          <p:cNvPr id="9" name="Rectangle 8"/>
          <p:cNvSpPr/>
          <p:nvPr/>
        </p:nvSpPr>
        <p:spPr>
          <a:xfrm>
            <a:off x="6286727" y="1829086"/>
            <a:ext cx="3391217" cy="339816"/>
          </a:xfrm>
          <a:prstGeom prst="rect">
            <a:avLst/>
          </a:prstGeom>
        </p:spPr>
        <p:txBody>
          <a:bodyPr wrap="square" lIns="89642" tIns="44821" rIns="89642" bIns="44821" anchor="t" anchorCtr="0">
            <a:spAutoFit/>
          </a:bodyPr>
          <a:lstStyle/>
          <a:p>
            <a:pPr defTabSz="932688">
              <a:lnSpc>
                <a:spcPct val="90000"/>
              </a:lnSpc>
              <a:spcBef>
                <a:spcPts val="600"/>
              </a:spcBef>
              <a:spcAft>
                <a:spcPts val="600"/>
              </a:spcAft>
            </a:pPr>
            <a:r>
              <a:rPr lang="en-US">
                <a:solidFill>
                  <a:schemeClr val="accent5"/>
                </a:solidFill>
                <a:latin typeface="+mj-lt"/>
                <a:cs typeface="Segoe UI" panose="020B0502040204020203" pitchFamily="34" charset="0"/>
              </a:rPr>
              <a:t>Global Threat Details</a:t>
            </a:r>
            <a:endParaRPr lang="en-US" sz="1600">
              <a:solidFill>
                <a:schemeClr val="accent5"/>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C0CD2A4F-ABA7-4CFC-8E50-843F27C68DA3}"/>
              </a:ext>
            </a:extLst>
          </p:cNvPr>
          <p:cNvSpPr>
            <a:spLocks noGrp="1"/>
          </p:cNvSpPr>
          <p:nvPr>
            <p:ph type="title"/>
          </p:nvPr>
        </p:nvSpPr>
        <p:spPr>
          <a:xfrm>
            <a:off x="588263" y="457201"/>
            <a:ext cx="11018520" cy="1107996"/>
          </a:xfrm>
        </p:spPr>
        <p:txBody>
          <a:bodyPr/>
          <a:lstStyle/>
          <a:p>
            <a:r>
              <a:rPr lang="en-US">
                <a:latin typeface="Segoe UI Semibold" panose="020B0702040204020203" pitchFamily="34" charset="0"/>
                <a:cs typeface="Segoe UI Semibold" panose="020B0702040204020203" pitchFamily="34" charset="0"/>
              </a:rPr>
              <a:t>Threat Explorer</a:t>
            </a:r>
            <a:br>
              <a:rPr lang="en-US">
                <a:latin typeface="Segoe UI Semibold" panose="020B0702040204020203" pitchFamily="34" charset="0"/>
                <a:cs typeface="Segoe UI Semibold" panose="020B0702040204020203" pitchFamily="34" charset="0"/>
              </a:rPr>
            </a:br>
            <a:endParaRPr lang="en-US"/>
          </a:p>
        </p:txBody>
      </p:sp>
    </p:spTree>
    <p:extLst>
      <p:ext uri="{BB962C8B-B14F-4D97-AF65-F5344CB8AC3E}">
        <p14:creationId xmlns:p14="http://schemas.microsoft.com/office/powerpoint/2010/main" val="912561404"/>
      </p:ext>
    </p:extLst>
  </p:cSld>
  <p:clrMapOvr>
    <a:masterClrMapping/>
  </p:clrMapOvr>
  <p:transition>
    <p:fade/>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8263" y="2320108"/>
            <a:ext cx="6014720" cy="3383280"/>
          </a:xfrm>
          <a:prstGeom prst="rect">
            <a:avLst/>
          </a:prstGeom>
          <a:ln>
            <a:noFill/>
          </a:ln>
          <a:effectLst>
            <a:outerShdw blurRad="190500" dist="38100" dir="2700000" algn="tl" rotWithShape="0">
              <a:prstClr val="black">
                <a:alpha val="25000"/>
              </a:prstClr>
            </a:outerShdw>
          </a:effectLst>
        </p:spPr>
      </p:pic>
      <p:pic>
        <p:nvPicPr>
          <p:cNvPr id="4" name="Picture 3"/>
          <p:cNvPicPr>
            <a:picLocks noChangeAspect="1"/>
          </p:cNvPicPr>
          <p:nvPr/>
        </p:nvPicPr>
        <p:blipFill>
          <a:blip r:embed="rId4"/>
          <a:stretch>
            <a:fillRect/>
          </a:stretch>
        </p:blipFill>
        <p:spPr>
          <a:xfrm>
            <a:off x="5677662" y="3474720"/>
            <a:ext cx="6014720" cy="3383280"/>
          </a:xfrm>
          <a:prstGeom prst="rect">
            <a:avLst/>
          </a:prstGeom>
          <a:ln>
            <a:noFill/>
          </a:ln>
          <a:effectLst>
            <a:outerShdw blurRad="190500" dist="38100" dir="2700000" algn="tl" rotWithShape="0">
              <a:prstClr val="black">
                <a:alpha val="25000"/>
              </a:prstClr>
            </a:outerShdw>
          </a:effectLst>
        </p:spPr>
      </p:pic>
      <p:sp>
        <p:nvSpPr>
          <p:cNvPr id="5" name="Title 9"/>
          <p:cNvSpPr txBox="1">
            <a:spLocks/>
          </p:cNvSpPr>
          <p:nvPr/>
        </p:nvSpPr>
        <p:spPr>
          <a:xfrm>
            <a:off x="269240" y="294377"/>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392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75DE25D1-A464-43F8-8EFC-E009CDDF80B6}"/>
              </a:ext>
            </a:extLst>
          </p:cNvPr>
          <p:cNvSpPr>
            <a:spLocks noGrp="1"/>
          </p:cNvSpPr>
          <p:nvPr>
            <p:ph type="title"/>
          </p:nvPr>
        </p:nvSpPr>
        <p:spPr>
          <a:xfrm>
            <a:off x="588263" y="457201"/>
            <a:ext cx="11018520" cy="553998"/>
          </a:xfrm>
        </p:spPr>
        <p:txBody>
          <a:bodyPr/>
          <a:lstStyle/>
          <a:p>
            <a:r>
              <a:rPr lang="en-US">
                <a:latin typeface="Segoe UI Semibold" panose="020B0702040204020203" pitchFamily="34" charset="0"/>
                <a:cs typeface="Segoe UI Semibold" panose="020B0702040204020203" pitchFamily="34" charset="0"/>
              </a:rPr>
              <a:t>Threat Explorer</a:t>
            </a:r>
            <a:endParaRPr lang="en-US"/>
          </a:p>
        </p:txBody>
      </p:sp>
    </p:spTree>
    <p:extLst>
      <p:ext uri="{BB962C8B-B14F-4D97-AF65-F5344CB8AC3E}">
        <p14:creationId xmlns:p14="http://schemas.microsoft.com/office/powerpoint/2010/main" val="387727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8423124" y="3413677"/>
            <a:ext cx="3370040" cy="705941"/>
            <a:chOff x="8934774" y="2949999"/>
            <a:chExt cx="3370518" cy="706041"/>
          </a:xfrm>
        </p:grpSpPr>
        <p:sp>
          <p:nvSpPr>
            <p:cNvPr id="457" name="Oval 456"/>
            <p:cNvSpPr>
              <a:spLocks noChangeAspect="1"/>
            </p:cNvSpPr>
            <p:nvPr/>
          </p:nvSpPr>
          <p:spPr>
            <a:xfrm>
              <a:off x="9511929" y="3019937"/>
              <a:ext cx="365661" cy="365609"/>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algn="ctr" defTabSz="913958">
                <a:defRPr/>
              </a:pPr>
              <a:r>
                <a:rPr lang="en-US" sz="1400" b="1" kern="0">
                  <a:solidFill>
                    <a:prstClr val="white"/>
                  </a:solidFill>
                  <a:cs typeface="Segoe UI" panose="020B0502040204020203" pitchFamily="34" charset="0"/>
                </a:rPr>
                <a:t>3</a:t>
              </a:r>
            </a:p>
          </p:txBody>
        </p:sp>
        <p:sp>
          <p:nvSpPr>
            <p:cNvPr id="459" name="TextBox 458"/>
            <p:cNvSpPr txBox="1"/>
            <p:nvPr/>
          </p:nvSpPr>
          <p:spPr>
            <a:xfrm>
              <a:off x="9864652" y="3040400"/>
              <a:ext cx="2440640" cy="615640"/>
            </a:xfrm>
            <a:prstGeom prst="rect">
              <a:avLst/>
            </a:prstGeom>
            <a:noFill/>
          </p:spPr>
          <p:txBody>
            <a:bodyPr wrap="square" lIns="91398" tIns="0" rIns="91398" bIns="0" rtlCol="0" anchor="ctr" anchorCtr="0">
              <a:spAutoFit/>
            </a:bodyPr>
            <a:lstStyle/>
            <a:p>
              <a:pPr marR="0" lvl="0" indent="0" defTabSz="914225" fontAlgn="auto">
                <a:lnSpc>
                  <a:spcPct val="100000"/>
                </a:lnSpc>
                <a:spcBef>
                  <a:spcPts val="0"/>
                </a:spcBef>
                <a:spcAft>
                  <a:spcPts val="0"/>
                </a:spcAft>
                <a:buClrTx/>
                <a:buSzTx/>
                <a:buFontTx/>
                <a:buNone/>
                <a:tabLst/>
                <a:defRPr/>
              </a:pPr>
              <a:r>
                <a:rPr lang="en-US" sz="1600" b="1" kern="0">
                  <a:gradFill>
                    <a:gsLst>
                      <a:gs pos="1250">
                        <a:srgbClr val="E81123"/>
                      </a:gs>
                      <a:gs pos="100000">
                        <a:srgbClr val="E81123"/>
                      </a:gs>
                    </a:gsLst>
                    <a:lin ang="5400000" scaled="0"/>
                  </a:gradFill>
                  <a:cs typeface="Segoe UI" panose="020B0502040204020203" pitchFamily="34" charset="0"/>
                </a:rPr>
                <a:t>Access Data</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0">
                        <a:schemeClr val="tx1"/>
                      </a:gs>
                      <a:gs pos="100000">
                        <a:schemeClr val="tx2"/>
                      </a:gs>
                    </a:gsLst>
                    <a:lin ang="5400000" scaled="0"/>
                  </a:gradFill>
                  <a:effectLst/>
                  <a:uLnTx/>
                  <a:uFillTx/>
                  <a:ea typeface="+mn-ea"/>
                  <a:cs typeface="Segoe UI" panose="020B0502040204020203" pitchFamily="34" charset="0"/>
                </a:rPr>
                <a:t>Threat Actors exfiltrate PII and other sensitive business data</a:t>
              </a:r>
            </a:p>
          </p:txBody>
        </p:sp>
        <p:grpSp>
          <p:nvGrpSpPr>
            <p:cNvPr id="464" name="Group 463"/>
            <p:cNvGrpSpPr/>
            <p:nvPr/>
          </p:nvGrpSpPr>
          <p:grpSpPr>
            <a:xfrm>
              <a:off x="8934774" y="2949999"/>
              <a:ext cx="500689" cy="500617"/>
              <a:chOff x="1552404" y="3310416"/>
              <a:chExt cx="743447" cy="743447"/>
            </a:xfrm>
          </p:grpSpPr>
          <p:sp>
            <p:nvSpPr>
              <p:cNvPr id="468" name="Oval 467"/>
              <p:cNvSpPr/>
              <p:nvPr/>
            </p:nvSpPr>
            <p:spPr>
              <a:xfrm>
                <a:off x="1576331" y="3334509"/>
                <a:ext cx="700197"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8"/>
                <a:endParaRPr lang="en-US" sz="1765" kern="0">
                  <a:solidFill>
                    <a:prstClr val="white"/>
                  </a:solidFill>
                  <a:cs typeface="Segoe UI" panose="020B0502040204020203" pitchFamily="34" charset="0"/>
                </a:endParaRPr>
              </a:p>
            </p:txBody>
          </p:sp>
          <p:grpSp>
            <p:nvGrpSpPr>
              <p:cNvPr id="469" name="Group 468"/>
              <p:cNvGrpSpPr/>
              <p:nvPr/>
            </p:nvGrpSpPr>
            <p:grpSpPr>
              <a:xfrm>
                <a:off x="1552404" y="3310416"/>
                <a:ext cx="743447" cy="743447"/>
                <a:chOff x="1552404" y="3310416"/>
                <a:chExt cx="743447" cy="743447"/>
              </a:xfrm>
            </p:grpSpPr>
            <p:sp>
              <p:nvSpPr>
                <p:cNvPr id="470" name="Donut 502"/>
                <p:cNvSpPr/>
                <p:nvPr/>
              </p:nvSpPr>
              <p:spPr>
                <a:xfrm>
                  <a:off x="1552404"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1" name="Freeform 503"/>
                <p:cNvSpPr>
                  <a:spLocks noChangeAspect="1"/>
                </p:cNvSpPr>
                <p:nvPr/>
              </p:nvSpPr>
              <p:spPr bwMode="black">
                <a:xfrm>
                  <a:off x="1699486" y="3491075"/>
                  <a:ext cx="367680" cy="23748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0" rIns="179211" bIns="0"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ea typeface="Segoe UI" panose="020B0502040204020203" pitchFamily="34" charset="0"/>
                    <a:cs typeface="Segoe UI" panose="020B0502040204020203" pitchFamily="34" charset="0"/>
                  </a:endParaRPr>
                </a:p>
              </p:txBody>
            </p:sp>
            <p:sp>
              <p:nvSpPr>
                <p:cNvPr id="472" name="Freeform 140"/>
                <p:cNvSpPr>
                  <a:spLocks noEditPoints="1"/>
                </p:cNvSpPr>
                <p:nvPr/>
              </p:nvSpPr>
              <p:spPr bwMode="auto">
                <a:xfrm>
                  <a:off x="1762001" y="3767275"/>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3" name="Freeform 141"/>
                <p:cNvSpPr>
                  <a:spLocks/>
                </p:cNvSpPr>
                <p:nvPr/>
              </p:nvSpPr>
              <p:spPr bwMode="auto">
                <a:xfrm>
                  <a:off x="1823189"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4" name="Freeform 142"/>
                <p:cNvSpPr>
                  <a:spLocks noEditPoints="1"/>
                </p:cNvSpPr>
                <p:nvPr/>
              </p:nvSpPr>
              <p:spPr bwMode="auto">
                <a:xfrm>
                  <a:off x="1870173" y="3767275"/>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5" name="Freeform 143"/>
                <p:cNvSpPr>
                  <a:spLocks/>
                </p:cNvSpPr>
                <p:nvPr/>
              </p:nvSpPr>
              <p:spPr bwMode="auto">
                <a:xfrm>
                  <a:off x="1931361"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6" name="Freeform 144"/>
                <p:cNvSpPr>
                  <a:spLocks noEditPoints="1"/>
                </p:cNvSpPr>
                <p:nvPr/>
              </p:nvSpPr>
              <p:spPr bwMode="auto">
                <a:xfrm>
                  <a:off x="1977252" y="3767275"/>
                  <a:ext cx="46984" cy="69930"/>
                </a:xfrm>
                <a:custGeom>
                  <a:avLst/>
                  <a:gdLst>
                    <a:gd name="T0" fmla="*/ 42 w 86"/>
                    <a:gd name="T1" fmla="*/ 13 h 128"/>
                    <a:gd name="T2" fmla="*/ 33 w 86"/>
                    <a:gd name="T3" fmla="*/ 15 h 128"/>
                    <a:gd name="T4" fmla="*/ 25 w 86"/>
                    <a:gd name="T5" fmla="*/ 26 h 128"/>
                    <a:gd name="T6" fmla="*/ 20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2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7" y="64"/>
                      </a:lnTo>
                      <a:lnTo>
                        <a:pt x="19" y="86"/>
                      </a:lnTo>
                      <a:lnTo>
                        <a:pt x="24" y="102"/>
                      </a:lnTo>
                      <a:lnTo>
                        <a:pt x="32" y="113"/>
                      </a:lnTo>
                      <a:lnTo>
                        <a:pt x="42" y="115"/>
                      </a:lnTo>
                      <a:lnTo>
                        <a:pt x="52" y="113"/>
                      </a:lnTo>
                      <a:lnTo>
                        <a:pt x="59" y="106"/>
                      </a:lnTo>
                      <a:lnTo>
                        <a:pt x="65" y="96"/>
                      </a:lnTo>
                      <a:lnTo>
                        <a:pt x="67" y="81"/>
                      </a:lnTo>
                      <a:lnTo>
                        <a:pt x="69" y="64"/>
                      </a:lnTo>
                      <a:lnTo>
                        <a:pt x="67" y="47"/>
                      </a:lnTo>
                      <a:lnTo>
                        <a:pt x="65" y="32"/>
                      </a:lnTo>
                      <a:lnTo>
                        <a:pt x="59"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7" name="Freeform 145"/>
                <p:cNvSpPr>
                  <a:spLocks/>
                </p:cNvSpPr>
                <p:nvPr/>
              </p:nvSpPr>
              <p:spPr bwMode="auto">
                <a:xfrm>
                  <a:off x="2038440" y="3768368"/>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3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3"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8" name="Freeform 146"/>
                <p:cNvSpPr>
                  <a:spLocks noEditPoints="1"/>
                </p:cNvSpPr>
                <p:nvPr/>
              </p:nvSpPr>
              <p:spPr bwMode="auto">
                <a:xfrm>
                  <a:off x="2085424" y="3767275"/>
                  <a:ext cx="45891" cy="69930"/>
                </a:xfrm>
                <a:custGeom>
                  <a:avLst/>
                  <a:gdLst>
                    <a:gd name="T0" fmla="*/ 42 w 86"/>
                    <a:gd name="T1" fmla="*/ 13 h 128"/>
                    <a:gd name="T2" fmla="*/ 33 w 86"/>
                    <a:gd name="T3" fmla="*/ 15 h 128"/>
                    <a:gd name="T4" fmla="*/ 25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7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19" y="42"/>
                      </a:lnTo>
                      <a:lnTo>
                        <a:pt x="17" y="64"/>
                      </a:lnTo>
                      <a:lnTo>
                        <a:pt x="19" y="86"/>
                      </a:lnTo>
                      <a:lnTo>
                        <a:pt x="24" y="102"/>
                      </a:lnTo>
                      <a:lnTo>
                        <a:pt x="32" y="113"/>
                      </a:lnTo>
                      <a:lnTo>
                        <a:pt x="42" y="115"/>
                      </a:lnTo>
                      <a:lnTo>
                        <a:pt x="51" y="113"/>
                      </a:lnTo>
                      <a:lnTo>
                        <a:pt x="59" y="106"/>
                      </a:lnTo>
                      <a:lnTo>
                        <a:pt x="65" y="96"/>
                      </a:lnTo>
                      <a:lnTo>
                        <a:pt x="67" y="81"/>
                      </a:lnTo>
                      <a:lnTo>
                        <a:pt x="69"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7"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9" name="Freeform 147"/>
                <p:cNvSpPr>
                  <a:spLocks/>
                </p:cNvSpPr>
                <p:nvPr/>
              </p:nvSpPr>
              <p:spPr bwMode="auto">
                <a:xfrm>
                  <a:off x="2145519" y="3768368"/>
                  <a:ext cx="22946" cy="67744"/>
                </a:xfrm>
                <a:custGeom>
                  <a:avLst/>
                  <a:gdLst>
                    <a:gd name="T0" fmla="*/ 27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2 w 42"/>
                    <a:gd name="T13" fmla="*/ 26 h 124"/>
                    <a:gd name="T14" fmla="*/ 0 w 42"/>
                    <a:gd name="T15" fmla="*/ 15 h 124"/>
                    <a:gd name="T16" fmla="*/ 27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7" y="0"/>
                      </a:moveTo>
                      <a:lnTo>
                        <a:pt x="42" y="0"/>
                      </a:lnTo>
                      <a:lnTo>
                        <a:pt x="42" y="124"/>
                      </a:lnTo>
                      <a:lnTo>
                        <a:pt x="25" y="124"/>
                      </a:lnTo>
                      <a:lnTo>
                        <a:pt x="25" y="15"/>
                      </a:lnTo>
                      <a:lnTo>
                        <a:pt x="25" y="15"/>
                      </a:lnTo>
                      <a:lnTo>
                        <a:pt x="2" y="26"/>
                      </a:lnTo>
                      <a:lnTo>
                        <a:pt x="0" y="15"/>
                      </a:lnTo>
                      <a:lnTo>
                        <a:pt x="27"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0" name="Freeform 148"/>
                <p:cNvSpPr>
                  <a:spLocks noEditPoints="1"/>
                </p:cNvSpPr>
                <p:nvPr/>
              </p:nvSpPr>
              <p:spPr bwMode="auto">
                <a:xfrm>
                  <a:off x="2192503" y="3767275"/>
                  <a:ext cx="46984" cy="69930"/>
                </a:xfrm>
                <a:custGeom>
                  <a:avLst/>
                  <a:gdLst>
                    <a:gd name="T0" fmla="*/ 42 w 86"/>
                    <a:gd name="T1" fmla="*/ 13 h 128"/>
                    <a:gd name="T2" fmla="*/ 33 w 86"/>
                    <a:gd name="T3" fmla="*/ 15 h 128"/>
                    <a:gd name="T4" fmla="*/ 24 w 86"/>
                    <a:gd name="T5" fmla="*/ 26 h 128"/>
                    <a:gd name="T6" fmla="*/ 19 w 86"/>
                    <a:gd name="T7" fmla="*/ 42 h 128"/>
                    <a:gd name="T8" fmla="*/ 17 w 86"/>
                    <a:gd name="T9" fmla="*/ 64 h 128"/>
                    <a:gd name="T10" fmla="*/ 19 w 86"/>
                    <a:gd name="T11" fmla="*/ 86 h 128"/>
                    <a:gd name="T12" fmla="*/ 24 w 86"/>
                    <a:gd name="T13" fmla="*/ 102 h 128"/>
                    <a:gd name="T14" fmla="*/ 32 w 86"/>
                    <a:gd name="T15" fmla="*/ 113 h 128"/>
                    <a:gd name="T16" fmla="*/ 42 w 86"/>
                    <a:gd name="T17" fmla="*/ 115 h 128"/>
                    <a:gd name="T18" fmla="*/ 51 w 86"/>
                    <a:gd name="T19" fmla="*/ 113 h 128"/>
                    <a:gd name="T20" fmla="*/ 59 w 86"/>
                    <a:gd name="T21" fmla="*/ 106 h 128"/>
                    <a:gd name="T22" fmla="*/ 63 w 86"/>
                    <a:gd name="T23" fmla="*/ 96 h 128"/>
                    <a:gd name="T24" fmla="*/ 67 w 86"/>
                    <a:gd name="T25" fmla="*/ 81 h 128"/>
                    <a:gd name="T26" fmla="*/ 68 w 86"/>
                    <a:gd name="T27" fmla="*/ 64 h 128"/>
                    <a:gd name="T28" fmla="*/ 67 w 86"/>
                    <a:gd name="T29" fmla="*/ 47 h 128"/>
                    <a:gd name="T30" fmla="*/ 65 w 86"/>
                    <a:gd name="T31" fmla="*/ 32 h 128"/>
                    <a:gd name="T32" fmla="*/ 59 w 86"/>
                    <a:gd name="T33" fmla="*/ 22 h 128"/>
                    <a:gd name="T34" fmla="*/ 51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8 w 86"/>
                    <a:gd name="T55" fmla="*/ 118 h 128"/>
                    <a:gd name="T56" fmla="*/ 57 w 86"/>
                    <a:gd name="T57" fmla="*/ 126 h 128"/>
                    <a:gd name="T58" fmla="*/ 42 w 86"/>
                    <a:gd name="T59" fmla="*/ 128 h 128"/>
                    <a:gd name="T60" fmla="*/ 28 w 86"/>
                    <a:gd name="T61" fmla="*/ 126 h 128"/>
                    <a:gd name="T62" fmla="*/ 16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7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4" y="26"/>
                      </a:lnTo>
                      <a:lnTo>
                        <a:pt x="19" y="42"/>
                      </a:lnTo>
                      <a:lnTo>
                        <a:pt x="17" y="64"/>
                      </a:lnTo>
                      <a:lnTo>
                        <a:pt x="19" y="86"/>
                      </a:lnTo>
                      <a:lnTo>
                        <a:pt x="24" y="102"/>
                      </a:lnTo>
                      <a:lnTo>
                        <a:pt x="32" y="113"/>
                      </a:lnTo>
                      <a:lnTo>
                        <a:pt x="42" y="115"/>
                      </a:lnTo>
                      <a:lnTo>
                        <a:pt x="51" y="113"/>
                      </a:lnTo>
                      <a:lnTo>
                        <a:pt x="59" y="106"/>
                      </a:lnTo>
                      <a:lnTo>
                        <a:pt x="63" y="96"/>
                      </a:lnTo>
                      <a:lnTo>
                        <a:pt x="67" y="81"/>
                      </a:lnTo>
                      <a:lnTo>
                        <a:pt x="68" y="64"/>
                      </a:lnTo>
                      <a:lnTo>
                        <a:pt x="67" y="47"/>
                      </a:lnTo>
                      <a:lnTo>
                        <a:pt x="65" y="32"/>
                      </a:lnTo>
                      <a:lnTo>
                        <a:pt x="59" y="22"/>
                      </a:lnTo>
                      <a:lnTo>
                        <a:pt x="51" y="15"/>
                      </a:lnTo>
                      <a:lnTo>
                        <a:pt x="42" y="13"/>
                      </a:lnTo>
                      <a:close/>
                      <a:moveTo>
                        <a:pt x="44" y="0"/>
                      </a:moveTo>
                      <a:lnTo>
                        <a:pt x="58" y="2"/>
                      </a:lnTo>
                      <a:lnTo>
                        <a:pt x="70" y="10"/>
                      </a:lnTo>
                      <a:lnTo>
                        <a:pt x="78" y="23"/>
                      </a:lnTo>
                      <a:lnTo>
                        <a:pt x="83" y="40"/>
                      </a:lnTo>
                      <a:lnTo>
                        <a:pt x="86" y="63"/>
                      </a:lnTo>
                      <a:lnTo>
                        <a:pt x="83" y="86"/>
                      </a:lnTo>
                      <a:lnTo>
                        <a:pt x="78" y="105"/>
                      </a:lnTo>
                      <a:lnTo>
                        <a:pt x="68" y="118"/>
                      </a:lnTo>
                      <a:lnTo>
                        <a:pt x="57" y="126"/>
                      </a:lnTo>
                      <a:lnTo>
                        <a:pt x="42" y="128"/>
                      </a:lnTo>
                      <a:lnTo>
                        <a:pt x="28" y="126"/>
                      </a:lnTo>
                      <a:lnTo>
                        <a:pt x="16" y="118"/>
                      </a:lnTo>
                      <a:lnTo>
                        <a:pt x="8" y="105"/>
                      </a:lnTo>
                      <a:lnTo>
                        <a:pt x="3" y="86"/>
                      </a:lnTo>
                      <a:lnTo>
                        <a:pt x="0" y="64"/>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1" name="Freeform 183"/>
                <p:cNvSpPr>
                  <a:spLocks noEditPoints="1"/>
                </p:cNvSpPr>
                <p:nvPr/>
              </p:nvSpPr>
              <p:spPr bwMode="auto">
                <a:xfrm>
                  <a:off x="1876313" y="3878641"/>
                  <a:ext cx="46984" cy="69930"/>
                </a:xfrm>
                <a:custGeom>
                  <a:avLst/>
                  <a:gdLst>
                    <a:gd name="T0" fmla="*/ 43 w 85"/>
                    <a:gd name="T1" fmla="*/ 13 h 129"/>
                    <a:gd name="T2" fmla="*/ 32 w 85"/>
                    <a:gd name="T3" fmla="*/ 17 h 129"/>
                    <a:gd name="T4" fmla="*/ 25 w 85"/>
                    <a:gd name="T5" fmla="*/ 26 h 129"/>
                    <a:gd name="T6" fmla="*/ 19 w 85"/>
                    <a:gd name="T7" fmla="*/ 43 h 129"/>
                    <a:gd name="T8" fmla="*/ 17 w 85"/>
                    <a:gd name="T9" fmla="*/ 65 h 129"/>
                    <a:gd name="T10" fmla="*/ 19 w 85"/>
                    <a:gd name="T11" fmla="*/ 86 h 129"/>
                    <a:gd name="T12" fmla="*/ 25 w 85"/>
                    <a:gd name="T13" fmla="*/ 102 h 129"/>
                    <a:gd name="T14" fmla="*/ 32 w 85"/>
                    <a:gd name="T15" fmla="*/ 113 h 129"/>
                    <a:gd name="T16" fmla="*/ 43 w 85"/>
                    <a:gd name="T17" fmla="*/ 117 h 129"/>
                    <a:gd name="T18" fmla="*/ 52 w 85"/>
                    <a:gd name="T19" fmla="*/ 114 h 129"/>
                    <a:gd name="T20" fmla="*/ 59 w 85"/>
                    <a:gd name="T21" fmla="*/ 107 h 129"/>
                    <a:gd name="T22" fmla="*/ 64 w 85"/>
                    <a:gd name="T23" fmla="*/ 96 h 129"/>
                    <a:gd name="T24" fmla="*/ 67 w 85"/>
                    <a:gd name="T25" fmla="*/ 81 h 129"/>
                    <a:gd name="T26" fmla="*/ 68 w 85"/>
                    <a:gd name="T27" fmla="*/ 64 h 129"/>
                    <a:gd name="T28" fmla="*/ 67 w 85"/>
                    <a:gd name="T29" fmla="*/ 47 h 129"/>
                    <a:gd name="T30" fmla="*/ 64 w 85"/>
                    <a:gd name="T31" fmla="*/ 33 h 129"/>
                    <a:gd name="T32" fmla="*/ 59 w 85"/>
                    <a:gd name="T33" fmla="*/ 22 h 129"/>
                    <a:gd name="T34" fmla="*/ 52 w 85"/>
                    <a:gd name="T35" fmla="*/ 15 h 129"/>
                    <a:gd name="T36" fmla="*/ 43 w 85"/>
                    <a:gd name="T37" fmla="*/ 13 h 129"/>
                    <a:gd name="T38" fmla="*/ 43 w 85"/>
                    <a:gd name="T39" fmla="*/ 0 h 129"/>
                    <a:gd name="T40" fmla="*/ 57 w 85"/>
                    <a:gd name="T41" fmla="*/ 2 h 129"/>
                    <a:gd name="T42" fmla="*/ 69 w 85"/>
                    <a:gd name="T43" fmla="*/ 10 h 129"/>
                    <a:gd name="T44" fmla="*/ 78 w 85"/>
                    <a:gd name="T45" fmla="*/ 23 h 129"/>
                    <a:gd name="T46" fmla="*/ 82 w 85"/>
                    <a:gd name="T47" fmla="*/ 42 h 129"/>
                    <a:gd name="T48" fmla="*/ 85 w 85"/>
                    <a:gd name="T49" fmla="*/ 63 h 129"/>
                    <a:gd name="T50" fmla="*/ 82 w 85"/>
                    <a:gd name="T51" fmla="*/ 86 h 129"/>
                    <a:gd name="T52" fmla="*/ 77 w 85"/>
                    <a:gd name="T53" fmla="*/ 105 h 129"/>
                    <a:gd name="T54" fmla="*/ 68 w 85"/>
                    <a:gd name="T55" fmla="*/ 118 h 129"/>
                    <a:gd name="T56" fmla="*/ 56 w 85"/>
                    <a:gd name="T57" fmla="*/ 126 h 129"/>
                    <a:gd name="T58" fmla="*/ 42 w 85"/>
                    <a:gd name="T59" fmla="*/ 129 h 129"/>
                    <a:gd name="T60" fmla="*/ 27 w 85"/>
                    <a:gd name="T61" fmla="*/ 126 h 129"/>
                    <a:gd name="T62" fmla="*/ 17 w 85"/>
                    <a:gd name="T63" fmla="*/ 118 h 129"/>
                    <a:gd name="T64" fmla="*/ 7 w 85"/>
                    <a:gd name="T65" fmla="*/ 105 h 129"/>
                    <a:gd name="T66" fmla="*/ 2 w 85"/>
                    <a:gd name="T67" fmla="*/ 88 h 129"/>
                    <a:gd name="T68" fmla="*/ 0 w 85"/>
                    <a:gd name="T69" fmla="*/ 65 h 129"/>
                    <a:gd name="T70" fmla="*/ 2 w 85"/>
                    <a:gd name="T71" fmla="*/ 42 h 129"/>
                    <a:gd name="T72" fmla="*/ 7 w 85"/>
                    <a:gd name="T73" fmla="*/ 23 h 129"/>
                    <a:gd name="T74" fmla="*/ 17 w 85"/>
                    <a:gd name="T75" fmla="*/ 10 h 129"/>
                    <a:gd name="T76" fmla="*/ 30 w 85"/>
                    <a:gd name="T77" fmla="*/ 2 h 129"/>
                    <a:gd name="T78" fmla="*/ 43 w 85"/>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9">
                      <a:moveTo>
                        <a:pt x="43" y="13"/>
                      </a:moveTo>
                      <a:lnTo>
                        <a:pt x="32" y="17"/>
                      </a:lnTo>
                      <a:lnTo>
                        <a:pt x="25" y="26"/>
                      </a:lnTo>
                      <a:lnTo>
                        <a:pt x="19" y="43"/>
                      </a:lnTo>
                      <a:lnTo>
                        <a:pt x="17" y="65"/>
                      </a:lnTo>
                      <a:lnTo>
                        <a:pt x="19" y="86"/>
                      </a:lnTo>
                      <a:lnTo>
                        <a:pt x="25" y="102"/>
                      </a:lnTo>
                      <a:lnTo>
                        <a:pt x="32" y="113"/>
                      </a:lnTo>
                      <a:lnTo>
                        <a:pt x="43" y="117"/>
                      </a:lnTo>
                      <a:lnTo>
                        <a:pt x="52" y="114"/>
                      </a:lnTo>
                      <a:lnTo>
                        <a:pt x="59" y="107"/>
                      </a:lnTo>
                      <a:lnTo>
                        <a:pt x="64" y="96"/>
                      </a:lnTo>
                      <a:lnTo>
                        <a:pt x="67" y="81"/>
                      </a:lnTo>
                      <a:lnTo>
                        <a:pt x="68" y="64"/>
                      </a:lnTo>
                      <a:lnTo>
                        <a:pt x="67" y="47"/>
                      </a:lnTo>
                      <a:lnTo>
                        <a:pt x="64" y="33"/>
                      </a:lnTo>
                      <a:lnTo>
                        <a:pt x="59" y="22"/>
                      </a:lnTo>
                      <a:lnTo>
                        <a:pt x="52" y="15"/>
                      </a:lnTo>
                      <a:lnTo>
                        <a:pt x="43" y="13"/>
                      </a:lnTo>
                      <a:close/>
                      <a:moveTo>
                        <a:pt x="43" y="0"/>
                      </a:moveTo>
                      <a:lnTo>
                        <a:pt x="57" y="2"/>
                      </a:lnTo>
                      <a:lnTo>
                        <a:pt x="69" y="10"/>
                      </a:lnTo>
                      <a:lnTo>
                        <a:pt x="78" y="23"/>
                      </a:lnTo>
                      <a:lnTo>
                        <a:pt x="82" y="42"/>
                      </a:lnTo>
                      <a:lnTo>
                        <a:pt x="85" y="63"/>
                      </a:lnTo>
                      <a:lnTo>
                        <a:pt x="82" y="86"/>
                      </a:lnTo>
                      <a:lnTo>
                        <a:pt x="77" y="105"/>
                      </a:lnTo>
                      <a:lnTo>
                        <a:pt x="68" y="118"/>
                      </a:lnTo>
                      <a:lnTo>
                        <a:pt x="56" y="126"/>
                      </a:lnTo>
                      <a:lnTo>
                        <a:pt x="42" y="129"/>
                      </a:lnTo>
                      <a:lnTo>
                        <a:pt x="27" y="126"/>
                      </a:lnTo>
                      <a:lnTo>
                        <a:pt x="17" y="118"/>
                      </a:lnTo>
                      <a:lnTo>
                        <a:pt x="7" y="105"/>
                      </a:lnTo>
                      <a:lnTo>
                        <a:pt x="2" y="88"/>
                      </a:lnTo>
                      <a:lnTo>
                        <a:pt x="0" y="65"/>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2" name="Freeform 184"/>
                <p:cNvSpPr>
                  <a:spLocks/>
                </p:cNvSpPr>
                <p:nvPr/>
              </p:nvSpPr>
              <p:spPr bwMode="auto">
                <a:xfrm>
                  <a:off x="1937501"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3" name="Freeform 185"/>
                <p:cNvSpPr>
                  <a:spLocks noEditPoints="1"/>
                </p:cNvSpPr>
                <p:nvPr/>
              </p:nvSpPr>
              <p:spPr bwMode="auto">
                <a:xfrm>
                  <a:off x="1984485" y="3878641"/>
                  <a:ext cx="45891" cy="69930"/>
                </a:xfrm>
                <a:custGeom>
                  <a:avLst/>
                  <a:gdLst>
                    <a:gd name="T0" fmla="*/ 42 w 86"/>
                    <a:gd name="T1" fmla="*/ 13 h 129"/>
                    <a:gd name="T2" fmla="*/ 33 w 86"/>
                    <a:gd name="T3" fmla="*/ 17 h 129"/>
                    <a:gd name="T4" fmla="*/ 25 w 86"/>
                    <a:gd name="T5" fmla="*/ 26 h 129"/>
                    <a:gd name="T6" fmla="*/ 20 w 86"/>
                    <a:gd name="T7" fmla="*/ 43 h 129"/>
                    <a:gd name="T8" fmla="*/ 18 w 86"/>
                    <a:gd name="T9" fmla="*/ 65 h 129"/>
                    <a:gd name="T10" fmla="*/ 20 w 86"/>
                    <a:gd name="T11" fmla="*/ 86 h 129"/>
                    <a:gd name="T12" fmla="*/ 24 w 86"/>
                    <a:gd name="T13" fmla="*/ 102 h 129"/>
                    <a:gd name="T14" fmla="*/ 33 w 86"/>
                    <a:gd name="T15" fmla="*/ 113 h 129"/>
                    <a:gd name="T16" fmla="*/ 42 w 86"/>
                    <a:gd name="T17" fmla="*/ 117 h 129"/>
                    <a:gd name="T18" fmla="*/ 52 w 86"/>
                    <a:gd name="T19" fmla="*/ 114 h 129"/>
                    <a:gd name="T20" fmla="*/ 60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60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8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8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8" y="65"/>
                      </a:lnTo>
                      <a:lnTo>
                        <a:pt x="20" y="86"/>
                      </a:lnTo>
                      <a:lnTo>
                        <a:pt x="24" y="102"/>
                      </a:lnTo>
                      <a:lnTo>
                        <a:pt x="33" y="113"/>
                      </a:lnTo>
                      <a:lnTo>
                        <a:pt x="42" y="117"/>
                      </a:lnTo>
                      <a:lnTo>
                        <a:pt x="52" y="114"/>
                      </a:lnTo>
                      <a:lnTo>
                        <a:pt x="60" y="107"/>
                      </a:lnTo>
                      <a:lnTo>
                        <a:pt x="65" y="96"/>
                      </a:lnTo>
                      <a:lnTo>
                        <a:pt x="67" y="81"/>
                      </a:lnTo>
                      <a:lnTo>
                        <a:pt x="69" y="64"/>
                      </a:lnTo>
                      <a:lnTo>
                        <a:pt x="67" y="47"/>
                      </a:lnTo>
                      <a:lnTo>
                        <a:pt x="65" y="33"/>
                      </a:lnTo>
                      <a:lnTo>
                        <a:pt x="60"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8" y="118"/>
                      </a:lnTo>
                      <a:lnTo>
                        <a:pt x="8" y="105"/>
                      </a:lnTo>
                      <a:lnTo>
                        <a:pt x="3" y="88"/>
                      </a:lnTo>
                      <a:lnTo>
                        <a:pt x="0" y="65"/>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4" name="Freeform 186"/>
                <p:cNvSpPr>
                  <a:spLocks/>
                </p:cNvSpPr>
                <p:nvPr/>
              </p:nvSpPr>
              <p:spPr bwMode="auto">
                <a:xfrm>
                  <a:off x="2045673"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4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4"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5" name="Freeform 187"/>
                <p:cNvSpPr>
                  <a:spLocks noEditPoints="1"/>
                </p:cNvSpPr>
                <p:nvPr/>
              </p:nvSpPr>
              <p:spPr bwMode="auto">
                <a:xfrm>
                  <a:off x="2091564" y="3878641"/>
                  <a:ext cx="46984" cy="69930"/>
                </a:xfrm>
                <a:custGeom>
                  <a:avLst/>
                  <a:gdLst>
                    <a:gd name="T0" fmla="*/ 42 w 86"/>
                    <a:gd name="T1" fmla="*/ 13 h 129"/>
                    <a:gd name="T2" fmla="*/ 33 w 86"/>
                    <a:gd name="T3" fmla="*/ 17 h 129"/>
                    <a:gd name="T4" fmla="*/ 25 w 86"/>
                    <a:gd name="T5" fmla="*/ 26 h 129"/>
                    <a:gd name="T6" fmla="*/ 20 w 86"/>
                    <a:gd name="T7" fmla="*/ 43 h 129"/>
                    <a:gd name="T8" fmla="*/ 17 w 86"/>
                    <a:gd name="T9" fmla="*/ 65 h 129"/>
                    <a:gd name="T10" fmla="*/ 19 w 86"/>
                    <a:gd name="T11" fmla="*/ 86 h 129"/>
                    <a:gd name="T12" fmla="*/ 24 w 86"/>
                    <a:gd name="T13" fmla="*/ 102 h 129"/>
                    <a:gd name="T14" fmla="*/ 32 w 86"/>
                    <a:gd name="T15" fmla="*/ 113 h 129"/>
                    <a:gd name="T16" fmla="*/ 42 w 86"/>
                    <a:gd name="T17" fmla="*/ 117 h 129"/>
                    <a:gd name="T18" fmla="*/ 52 w 86"/>
                    <a:gd name="T19" fmla="*/ 114 h 129"/>
                    <a:gd name="T20" fmla="*/ 59 w 86"/>
                    <a:gd name="T21" fmla="*/ 107 h 129"/>
                    <a:gd name="T22" fmla="*/ 65 w 86"/>
                    <a:gd name="T23" fmla="*/ 96 h 129"/>
                    <a:gd name="T24" fmla="*/ 67 w 86"/>
                    <a:gd name="T25" fmla="*/ 81 h 129"/>
                    <a:gd name="T26" fmla="*/ 69 w 86"/>
                    <a:gd name="T27" fmla="*/ 64 h 129"/>
                    <a:gd name="T28" fmla="*/ 67 w 86"/>
                    <a:gd name="T29" fmla="*/ 47 h 129"/>
                    <a:gd name="T30" fmla="*/ 65 w 86"/>
                    <a:gd name="T31" fmla="*/ 33 h 129"/>
                    <a:gd name="T32" fmla="*/ 59 w 86"/>
                    <a:gd name="T33" fmla="*/ 22 h 129"/>
                    <a:gd name="T34" fmla="*/ 53 w 86"/>
                    <a:gd name="T35" fmla="*/ 15 h 129"/>
                    <a:gd name="T36" fmla="*/ 42 w 86"/>
                    <a:gd name="T37" fmla="*/ 13 h 129"/>
                    <a:gd name="T38" fmla="*/ 44 w 86"/>
                    <a:gd name="T39" fmla="*/ 0 h 129"/>
                    <a:gd name="T40" fmla="*/ 58 w 86"/>
                    <a:gd name="T41" fmla="*/ 2 h 129"/>
                    <a:gd name="T42" fmla="*/ 70 w 86"/>
                    <a:gd name="T43" fmla="*/ 10 h 129"/>
                    <a:gd name="T44" fmla="*/ 78 w 86"/>
                    <a:gd name="T45" fmla="*/ 23 h 129"/>
                    <a:gd name="T46" fmla="*/ 83 w 86"/>
                    <a:gd name="T47" fmla="*/ 42 h 129"/>
                    <a:gd name="T48" fmla="*/ 86 w 86"/>
                    <a:gd name="T49" fmla="*/ 63 h 129"/>
                    <a:gd name="T50" fmla="*/ 83 w 86"/>
                    <a:gd name="T51" fmla="*/ 86 h 129"/>
                    <a:gd name="T52" fmla="*/ 78 w 86"/>
                    <a:gd name="T53" fmla="*/ 105 h 129"/>
                    <a:gd name="T54" fmla="*/ 69 w 86"/>
                    <a:gd name="T55" fmla="*/ 118 h 129"/>
                    <a:gd name="T56" fmla="*/ 57 w 86"/>
                    <a:gd name="T57" fmla="*/ 126 h 129"/>
                    <a:gd name="T58" fmla="*/ 42 w 86"/>
                    <a:gd name="T59" fmla="*/ 129 h 129"/>
                    <a:gd name="T60" fmla="*/ 28 w 86"/>
                    <a:gd name="T61" fmla="*/ 126 h 129"/>
                    <a:gd name="T62" fmla="*/ 17 w 86"/>
                    <a:gd name="T63" fmla="*/ 118 h 129"/>
                    <a:gd name="T64" fmla="*/ 8 w 86"/>
                    <a:gd name="T65" fmla="*/ 105 h 129"/>
                    <a:gd name="T66" fmla="*/ 3 w 86"/>
                    <a:gd name="T67" fmla="*/ 88 h 129"/>
                    <a:gd name="T68" fmla="*/ 0 w 86"/>
                    <a:gd name="T69" fmla="*/ 65 h 129"/>
                    <a:gd name="T70" fmla="*/ 3 w 86"/>
                    <a:gd name="T71" fmla="*/ 42 h 129"/>
                    <a:gd name="T72" fmla="*/ 8 w 86"/>
                    <a:gd name="T73" fmla="*/ 23 h 129"/>
                    <a:gd name="T74" fmla="*/ 17 w 86"/>
                    <a:gd name="T75" fmla="*/ 10 h 129"/>
                    <a:gd name="T76" fmla="*/ 29 w 86"/>
                    <a:gd name="T77" fmla="*/ 2 h 129"/>
                    <a:gd name="T78" fmla="*/ 44 w 86"/>
                    <a:gd name="T7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9">
                      <a:moveTo>
                        <a:pt x="42" y="13"/>
                      </a:moveTo>
                      <a:lnTo>
                        <a:pt x="33" y="17"/>
                      </a:lnTo>
                      <a:lnTo>
                        <a:pt x="25" y="26"/>
                      </a:lnTo>
                      <a:lnTo>
                        <a:pt x="20" y="43"/>
                      </a:lnTo>
                      <a:lnTo>
                        <a:pt x="17" y="65"/>
                      </a:lnTo>
                      <a:lnTo>
                        <a:pt x="19" y="86"/>
                      </a:lnTo>
                      <a:lnTo>
                        <a:pt x="24" y="102"/>
                      </a:lnTo>
                      <a:lnTo>
                        <a:pt x="32" y="113"/>
                      </a:lnTo>
                      <a:lnTo>
                        <a:pt x="42" y="117"/>
                      </a:lnTo>
                      <a:lnTo>
                        <a:pt x="52" y="114"/>
                      </a:lnTo>
                      <a:lnTo>
                        <a:pt x="59" y="107"/>
                      </a:lnTo>
                      <a:lnTo>
                        <a:pt x="65" y="96"/>
                      </a:lnTo>
                      <a:lnTo>
                        <a:pt x="67" y="81"/>
                      </a:lnTo>
                      <a:lnTo>
                        <a:pt x="69" y="64"/>
                      </a:lnTo>
                      <a:lnTo>
                        <a:pt x="67" y="47"/>
                      </a:lnTo>
                      <a:lnTo>
                        <a:pt x="65" y="33"/>
                      </a:lnTo>
                      <a:lnTo>
                        <a:pt x="59" y="22"/>
                      </a:lnTo>
                      <a:lnTo>
                        <a:pt x="53" y="15"/>
                      </a:lnTo>
                      <a:lnTo>
                        <a:pt x="42" y="13"/>
                      </a:lnTo>
                      <a:close/>
                      <a:moveTo>
                        <a:pt x="44" y="0"/>
                      </a:moveTo>
                      <a:lnTo>
                        <a:pt x="58" y="2"/>
                      </a:lnTo>
                      <a:lnTo>
                        <a:pt x="70" y="10"/>
                      </a:lnTo>
                      <a:lnTo>
                        <a:pt x="78" y="23"/>
                      </a:lnTo>
                      <a:lnTo>
                        <a:pt x="83" y="42"/>
                      </a:lnTo>
                      <a:lnTo>
                        <a:pt x="86" y="63"/>
                      </a:lnTo>
                      <a:lnTo>
                        <a:pt x="83" y="86"/>
                      </a:lnTo>
                      <a:lnTo>
                        <a:pt x="78" y="105"/>
                      </a:lnTo>
                      <a:lnTo>
                        <a:pt x="69" y="118"/>
                      </a:lnTo>
                      <a:lnTo>
                        <a:pt x="57" y="126"/>
                      </a:lnTo>
                      <a:lnTo>
                        <a:pt x="42" y="129"/>
                      </a:lnTo>
                      <a:lnTo>
                        <a:pt x="28" y="126"/>
                      </a:lnTo>
                      <a:lnTo>
                        <a:pt x="17" y="118"/>
                      </a:lnTo>
                      <a:lnTo>
                        <a:pt x="8" y="105"/>
                      </a:lnTo>
                      <a:lnTo>
                        <a:pt x="3" y="88"/>
                      </a:lnTo>
                      <a:lnTo>
                        <a:pt x="0" y="65"/>
                      </a:lnTo>
                      <a:lnTo>
                        <a:pt x="3" y="42"/>
                      </a:lnTo>
                      <a:lnTo>
                        <a:pt x="8" y="23"/>
                      </a:lnTo>
                      <a:lnTo>
                        <a:pt x="17"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6" name="Freeform 188"/>
                <p:cNvSpPr>
                  <a:spLocks/>
                </p:cNvSpPr>
                <p:nvPr/>
              </p:nvSpPr>
              <p:spPr bwMode="auto">
                <a:xfrm>
                  <a:off x="2152752" y="3879734"/>
                  <a:ext cx="22946" cy="68837"/>
                </a:xfrm>
                <a:custGeom>
                  <a:avLst/>
                  <a:gdLst>
                    <a:gd name="T0" fmla="*/ 28 w 42"/>
                    <a:gd name="T1" fmla="*/ 0 h 125"/>
                    <a:gd name="T2" fmla="*/ 42 w 42"/>
                    <a:gd name="T3" fmla="*/ 0 h 125"/>
                    <a:gd name="T4" fmla="*/ 42 w 42"/>
                    <a:gd name="T5" fmla="*/ 125 h 125"/>
                    <a:gd name="T6" fmla="*/ 25 w 42"/>
                    <a:gd name="T7" fmla="*/ 125 h 125"/>
                    <a:gd name="T8" fmla="*/ 25 w 42"/>
                    <a:gd name="T9" fmla="*/ 16 h 125"/>
                    <a:gd name="T10" fmla="*/ 25 w 42"/>
                    <a:gd name="T11" fmla="*/ 16 h 125"/>
                    <a:gd name="T12" fmla="*/ 3 w 42"/>
                    <a:gd name="T13" fmla="*/ 28 h 125"/>
                    <a:gd name="T14" fmla="*/ 0 w 42"/>
                    <a:gd name="T15" fmla="*/ 15 h 125"/>
                    <a:gd name="T16" fmla="*/ 28 w 42"/>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5">
                      <a:moveTo>
                        <a:pt x="28" y="0"/>
                      </a:moveTo>
                      <a:lnTo>
                        <a:pt x="42" y="0"/>
                      </a:lnTo>
                      <a:lnTo>
                        <a:pt x="42" y="125"/>
                      </a:lnTo>
                      <a:lnTo>
                        <a:pt x="25" y="125"/>
                      </a:lnTo>
                      <a:lnTo>
                        <a:pt x="25" y="16"/>
                      </a:lnTo>
                      <a:lnTo>
                        <a:pt x="25" y="16"/>
                      </a:lnTo>
                      <a:lnTo>
                        <a:pt x="3" y="28"/>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7" name="Freeform 140"/>
                <p:cNvSpPr>
                  <a:spLocks noEditPoints="1"/>
                </p:cNvSpPr>
                <p:nvPr/>
              </p:nvSpPr>
              <p:spPr bwMode="auto">
                <a:xfrm>
                  <a:off x="2090632" y="3662473"/>
                  <a:ext cx="46984" cy="69930"/>
                </a:xfrm>
                <a:custGeom>
                  <a:avLst/>
                  <a:gdLst>
                    <a:gd name="T0" fmla="*/ 43 w 85"/>
                    <a:gd name="T1" fmla="*/ 13 h 128"/>
                    <a:gd name="T2" fmla="*/ 32 w 85"/>
                    <a:gd name="T3" fmla="*/ 15 h 128"/>
                    <a:gd name="T4" fmla="*/ 25 w 85"/>
                    <a:gd name="T5" fmla="*/ 26 h 128"/>
                    <a:gd name="T6" fmla="*/ 19 w 85"/>
                    <a:gd name="T7" fmla="*/ 42 h 128"/>
                    <a:gd name="T8" fmla="*/ 17 w 85"/>
                    <a:gd name="T9" fmla="*/ 64 h 128"/>
                    <a:gd name="T10" fmla="*/ 19 w 85"/>
                    <a:gd name="T11" fmla="*/ 86 h 128"/>
                    <a:gd name="T12" fmla="*/ 25 w 85"/>
                    <a:gd name="T13" fmla="*/ 102 h 128"/>
                    <a:gd name="T14" fmla="*/ 32 w 85"/>
                    <a:gd name="T15" fmla="*/ 113 h 128"/>
                    <a:gd name="T16" fmla="*/ 43 w 85"/>
                    <a:gd name="T17" fmla="*/ 115 h 128"/>
                    <a:gd name="T18" fmla="*/ 52 w 85"/>
                    <a:gd name="T19" fmla="*/ 113 h 128"/>
                    <a:gd name="T20" fmla="*/ 59 w 85"/>
                    <a:gd name="T21" fmla="*/ 106 h 128"/>
                    <a:gd name="T22" fmla="*/ 64 w 85"/>
                    <a:gd name="T23" fmla="*/ 96 h 128"/>
                    <a:gd name="T24" fmla="*/ 67 w 85"/>
                    <a:gd name="T25" fmla="*/ 81 h 128"/>
                    <a:gd name="T26" fmla="*/ 68 w 85"/>
                    <a:gd name="T27" fmla="*/ 64 h 128"/>
                    <a:gd name="T28" fmla="*/ 67 w 85"/>
                    <a:gd name="T29" fmla="*/ 47 h 128"/>
                    <a:gd name="T30" fmla="*/ 64 w 85"/>
                    <a:gd name="T31" fmla="*/ 32 h 128"/>
                    <a:gd name="T32" fmla="*/ 59 w 85"/>
                    <a:gd name="T33" fmla="*/ 22 h 128"/>
                    <a:gd name="T34" fmla="*/ 52 w 85"/>
                    <a:gd name="T35" fmla="*/ 15 h 128"/>
                    <a:gd name="T36" fmla="*/ 43 w 85"/>
                    <a:gd name="T37" fmla="*/ 13 h 128"/>
                    <a:gd name="T38" fmla="*/ 43 w 85"/>
                    <a:gd name="T39" fmla="*/ 0 h 128"/>
                    <a:gd name="T40" fmla="*/ 57 w 85"/>
                    <a:gd name="T41" fmla="*/ 2 h 128"/>
                    <a:gd name="T42" fmla="*/ 69 w 85"/>
                    <a:gd name="T43" fmla="*/ 10 h 128"/>
                    <a:gd name="T44" fmla="*/ 78 w 85"/>
                    <a:gd name="T45" fmla="*/ 23 h 128"/>
                    <a:gd name="T46" fmla="*/ 82 w 85"/>
                    <a:gd name="T47" fmla="*/ 40 h 128"/>
                    <a:gd name="T48" fmla="*/ 85 w 85"/>
                    <a:gd name="T49" fmla="*/ 63 h 128"/>
                    <a:gd name="T50" fmla="*/ 82 w 85"/>
                    <a:gd name="T51" fmla="*/ 86 h 128"/>
                    <a:gd name="T52" fmla="*/ 77 w 85"/>
                    <a:gd name="T53" fmla="*/ 105 h 128"/>
                    <a:gd name="T54" fmla="*/ 68 w 85"/>
                    <a:gd name="T55" fmla="*/ 118 h 128"/>
                    <a:gd name="T56" fmla="*/ 56 w 85"/>
                    <a:gd name="T57" fmla="*/ 126 h 128"/>
                    <a:gd name="T58" fmla="*/ 42 w 85"/>
                    <a:gd name="T59" fmla="*/ 128 h 128"/>
                    <a:gd name="T60" fmla="*/ 27 w 85"/>
                    <a:gd name="T61" fmla="*/ 126 h 128"/>
                    <a:gd name="T62" fmla="*/ 17 w 85"/>
                    <a:gd name="T63" fmla="*/ 118 h 128"/>
                    <a:gd name="T64" fmla="*/ 7 w 85"/>
                    <a:gd name="T65" fmla="*/ 105 h 128"/>
                    <a:gd name="T66" fmla="*/ 2 w 85"/>
                    <a:gd name="T67" fmla="*/ 86 h 128"/>
                    <a:gd name="T68" fmla="*/ 0 w 85"/>
                    <a:gd name="T69" fmla="*/ 64 h 128"/>
                    <a:gd name="T70" fmla="*/ 2 w 85"/>
                    <a:gd name="T71" fmla="*/ 42 h 128"/>
                    <a:gd name="T72" fmla="*/ 7 w 85"/>
                    <a:gd name="T73" fmla="*/ 23 h 128"/>
                    <a:gd name="T74" fmla="*/ 17 w 85"/>
                    <a:gd name="T75" fmla="*/ 10 h 128"/>
                    <a:gd name="T76" fmla="*/ 30 w 85"/>
                    <a:gd name="T77" fmla="*/ 2 h 128"/>
                    <a:gd name="T78" fmla="*/ 43 w 85"/>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28">
                      <a:moveTo>
                        <a:pt x="43" y="13"/>
                      </a:moveTo>
                      <a:lnTo>
                        <a:pt x="32" y="15"/>
                      </a:lnTo>
                      <a:lnTo>
                        <a:pt x="25" y="26"/>
                      </a:lnTo>
                      <a:lnTo>
                        <a:pt x="19" y="42"/>
                      </a:lnTo>
                      <a:lnTo>
                        <a:pt x="17" y="64"/>
                      </a:lnTo>
                      <a:lnTo>
                        <a:pt x="19" y="86"/>
                      </a:lnTo>
                      <a:lnTo>
                        <a:pt x="25" y="102"/>
                      </a:lnTo>
                      <a:lnTo>
                        <a:pt x="32" y="113"/>
                      </a:lnTo>
                      <a:lnTo>
                        <a:pt x="43" y="115"/>
                      </a:lnTo>
                      <a:lnTo>
                        <a:pt x="52" y="113"/>
                      </a:lnTo>
                      <a:lnTo>
                        <a:pt x="59" y="106"/>
                      </a:lnTo>
                      <a:lnTo>
                        <a:pt x="64" y="96"/>
                      </a:lnTo>
                      <a:lnTo>
                        <a:pt x="67" y="81"/>
                      </a:lnTo>
                      <a:lnTo>
                        <a:pt x="68" y="64"/>
                      </a:lnTo>
                      <a:lnTo>
                        <a:pt x="67" y="47"/>
                      </a:lnTo>
                      <a:lnTo>
                        <a:pt x="64" y="32"/>
                      </a:lnTo>
                      <a:lnTo>
                        <a:pt x="59" y="22"/>
                      </a:lnTo>
                      <a:lnTo>
                        <a:pt x="52" y="15"/>
                      </a:lnTo>
                      <a:lnTo>
                        <a:pt x="43" y="13"/>
                      </a:lnTo>
                      <a:close/>
                      <a:moveTo>
                        <a:pt x="43" y="0"/>
                      </a:moveTo>
                      <a:lnTo>
                        <a:pt x="57" y="2"/>
                      </a:lnTo>
                      <a:lnTo>
                        <a:pt x="69" y="10"/>
                      </a:lnTo>
                      <a:lnTo>
                        <a:pt x="78" y="23"/>
                      </a:lnTo>
                      <a:lnTo>
                        <a:pt x="82" y="40"/>
                      </a:lnTo>
                      <a:lnTo>
                        <a:pt x="85" y="63"/>
                      </a:lnTo>
                      <a:lnTo>
                        <a:pt x="82" y="86"/>
                      </a:lnTo>
                      <a:lnTo>
                        <a:pt x="77" y="105"/>
                      </a:lnTo>
                      <a:lnTo>
                        <a:pt x="68" y="118"/>
                      </a:lnTo>
                      <a:lnTo>
                        <a:pt x="56" y="126"/>
                      </a:lnTo>
                      <a:lnTo>
                        <a:pt x="42" y="128"/>
                      </a:lnTo>
                      <a:lnTo>
                        <a:pt x="27" y="126"/>
                      </a:lnTo>
                      <a:lnTo>
                        <a:pt x="17" y="118"/>
                      </a:lnTo>
                      <a:lnTo>
                        <a:pt x="7" y="105"/>
                      </a:lnTo>
                      <a:lnTo>
                        <a:pt x="2" y="86"/>
                      </a:lnTo>
                      <a:lnTo>
                        <a:pt x="0" y="64"/>
                      </a:lnTo>
                      <a:lnTo>
                        <a:pt x="2" y="42"/>
                      </a:lnTo>
                      <a:lnTo>
                        <a:pt x="7" y="23"/>
                      </a:lnTo>
                      <a:lnTo>
                        <a:pt x="17" y="10"/>
                      </a:lnTo>
                      <a:lnTo>
                        <a:pt x="30" y="2"/>
                      </a:lnTo>
                      <a:lnTo>
                        <a:pt x="43"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8" name="Freeform 141"/>
                <p:cNvSpPr>
                  <a:spLocks/>
                </p:cNvSpPr>
                <p:nvPr/>
              </p:nvSpPr>
              <p:spPr bwMode="auto">
                <a:xfrm>
                  <a:off x="2151820"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9" name="Freeform 142"/>
                <p:cNvSpPr>
                  <a:spLocks noEditPoints="1"/>
                </p:cNvSpPr>
                <p:nvPr/>
              </p:nvSpPr>
              <p:spPr bwMode="auto">
                <a:xfrm>
                  <a:off x="2198804" y="3662473"/>
                  <a:ext cx="45891" cy="69930"/>
                </a:xfrm>
                <a:custGeom>
                  <a:avLst/>
                  <a:gdLst>
                    <a:gd name="T0" fmla="*/ 42 w 86"/>
                    <a:gd name="T1" fmla="*/ 13 h 128"/>
                    <a:gd name="T2" fmla="*/ 33 w 86"/>
                    <a:gd name="T3" fmla="*/ 15 h 128"/>
                    <a:gd name="T4" fmla="*/ 25 w 86"/>
                    <a:gd name="T5" fmla="*/ 26 h 128"/>
                    <a:gd name="T6" fmla="*/ 20 w 86"/>
                    <a:gd name="T7" fmla="*/ 42 h 128"/>
                    <a:gd name="T8" fmla="*/ 18 w 86"/>
                    <a:gd name="T9" fmla="*/ 64 h 128"/>
                    <a:gd name="T10" fmla="*/ 20 w 86"/>
                    <a:gd name="T11" fmla="*/ 86 h 128"/>
                    <a:gd name="T12" fmla="*/ 24 w 86"/>
                    <a:gd name="T13" fmla="*/ 102 h 128"/>
                    <a:gd name="T14" fmla="*/ 33 w 86"/>
                    <a:gd name="T15" fmla="*/ 113 h 128"/>
                    <a:gd name="T16" fmla="*/ 42 w 86"/>
                    <a:gd name="T17" fmla="*/ 115 h 128"/>
                    <a:gd name="T18" fmla="*/ 52 w 86"/>
                    <a:gd name="T19" fmla="*/ 113 h 128"/>
                    <a:gd name="T20" fmla="*/ 60 w 86"/>
                    <a:gd name="T21" fmla="*/ 106 h 128"/>
                    <a:gd name="T22" fmla="*/ 65 w 86"/>
                    <a:gd name="T23" fmla="*/ 96 h 128"/>
                    <a:gd name="T24" fmla="*/ 67 w 86"/>
                    <a:gd name="T25" fmla="*/ 81 h 128"/>
                    <a:gd name="T26" fmla="*/ 69 w 86"/>
                    <a:gd name="T27" fmla="*/ 64 h 128"/>
                    <a:gd name="T28" fmla="*/ 67 w 86"/>
                    <a:gd name="T29" fmla="*/ 47 h 128"/>
                    <a:gd name="T30" fmla="*/ 65 w 86"/>
                    <a:gd name="T31" fmla="*/ 32 h 128"/>
                    <a:gd name="T32" fmla="*/ 60 w 86"/>
                    <a:gd name="T33" fmla="*/ 22 h 128"/>
                    <a:gd name="T34" fmla="*/ 53 w 86"/>
                    <a:gd name="T35" fmla="*/ 15 h 128"/>
                    <a:gd name="T36" fmla="*/ 42 w 86"/>
                    <a:gd name="T37" fmla="*/ 13 h 128"/>
                    <a:gd name="T38" fmla="*/ 44 w 86"/>
                    <a:gd name="T39" fmla="*/ 0 h 128"/>
                    <a:gd name="T40" fmla="*/ 58 w 86"/>
                    <a:gd name="T41" fmla="*/ 2 h 128"/>
                    <a:gd name="T42" fmla="*/ 70 w 86"/>
                    <a:gd name="T43" fmla="*/ 10 h 128"/>
                    <a:gd name="T44" fmla="*/ 78 w 86"/>
                    <a:gd name="T45" fmla="*/ 23 h 128"/>
                    <a:gd name="T46" fmla="*/ 83 w 86"/>
                    <a:gd name="T47" fmla="*/ 40 h 128"/>
                    <a:gd name="T48" fmla="*/ 86 w 86"/>
                    <a:gd name="T49" fmla="*/ 63 h 128"/>
                    <a:gd name="T50" fmla="*/ 83 w 86"/>
                    <a:gd name="T51" fmla="*/ 86 h 128"/>
                    <a:gd name="T52" fmla="*/ 78 w 86"/>
                    <a:gd name="T53" fmla="*/ 105 h 128"/>
                    <a:gd name="T54" fmla="*/ 69 w 86"/>
                    <a:gd name="T55" fmla="*/ 118 h 128"/>
                    <a:gd name="T56" fmla="*/ 57 w 86"/>
                    <a:gd name="T57" fmla="*/ 126 h 128"/>
                    <a:gd name="T58" fmla="*/ 42 w 86"/>
                    <a:gd name="T59" fmla="*/ 128 h 128"/>
                    <a:gd name="T60" fmla="*/ 28 w 86"/>
                    <a:gd name="T61" fmla="*/ 126 h 128"/>
                    <a:gd name="T62" fmla="*/ 18 w 86"/>
                    <a:gd name="T63" fmla="*/ 118 h 128"/>
                    <a:gd name="T64" fmla="*/ 8 w 86"/>
                    <a:gd name="T65" fmla="*/ 105 h 128"/>
                    <a:gd name="T66" fmla="*/ 3 w 86"/>
                    <a:gd name="T67" fmla="*/ 86 h 128"/>
                    <a:gd name="T68" fmla="*/ 0 w 86"/>
                    <a:gd name="T69" fmla="*/ 64 h 128"/>
                    <a:gd name="T70" fmla="*/ 3 w 86"/>
                    <a:gd name="T71" fmla="*/ 42 h 128"/>
                    <a:gd name="T72" fmla="*/ 8 w 86"/>
                    <a:gd name="T73" fmla="*/ 23 h 128"/>
                    <a:gd name="T74" fmla="*/ 18 w 86"/>
                    <a:gd name="T75" fmla="*/ 10 h 128"/>
                    <a:gd name="T76" fmla="*/ 29 w 86"/>
                    <a:gd name="T77" fmla="*/ 2 h 128"/>
                    <a:gd name="T78" fmla="*/ 44 w 86"/>
                    <a:gd name="T7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128">
                      <a:moveTo>
                        <a:pt x="42" y="13"/>
                      </a:moveTo>
                      <a:lnTo>
                        <a:pt x="33" y="15"/>
                      </a:lnTo>
                      <a:lnTo>
                        <a:pt x="25" y="26"/>
                      </a:lnTo>
                      <a:lnTo>
                        <a:pt x="20" y="42"/>
                      </a:lnTo>
                      <a:lnTo>
                        <a:pt x="18" y="64"/>
                      </a:lnTo>
                      <a:lnTo>
                        <a:pt x="20" y="86"/>
                      </a:lnTo>
                      <a:lnTo>
                        <a:pt x="24" y="102"/>
                      </a:lnTo>
                      <a:lnTo>
                        <a:pt x="33" y="113"/>
                      </a:lnTo>
                      <a:lnTo>
                        <a:pt x="42" y="115"/>
                      </a:lnTo>
                      <a:lnTo>
                        <a:pt x="52" y="113"/>
                      </a:lnTo>
                      <a:lnTo>
                        <a:pt x="60" y="106"/>
                      </a:lnTo>
                      <a:lnTo>
                        <a:pt x="65" y="96"/>
                      </a:lnTo>
                      <a:lnTo>
                        <a:pt x="67" y="81"/>
                      </a:lnTo>
                      <a:lnTo>
                        <a:pt x="69" y="64"/>
                      </a:lnTo>
                      <a:lnTo>
                        <a:pt x="67" y="47"/>
                      </a:lnTo>
                      <a:lnTo>
                        <a:pt x="65" y="32"/>
                      </a:lnTo>
                      <a:lnTo>
                        <a:pt x="60" y="22"/>
                      </a:lnTo>
                      <a:lnTo>
                        <a:pt x="53" y="15"/>
                      </a:lnTo>
                      <a:lnTo>
                        <a:pt x="42" y="13"/>
                      </a:lnTo>
                      <a:close/>
                      <a:moveTo>
                        <a:pt x="44" y="0"/>
                      </a:moveTo>
                      <a:lnTo>
                        <a:pt x="58" y="2"/>
                      </a:lnTo>
                      <a:lnTo>
                        <a:pt x="70" y="10"/>
                      </a:lnTo>
                      <a:lnTo>
                        <a:pt x="78" y="23"/>
                      </a:lnTo>
                      <a:lnTo>
                        <a:pt x="83" y="40"/>
                      </a:lnTo>
                      <a:lnTo>
                        <a:pt x="86" y="63"/>
                      </a:lnTo>
                      <a:lnTo>
                        <a:pt x="83" y="86"/>
                      </a:lnTo>
                      <a:lnTo>
                        <a:pt x="78" y="105"/>
                      </a:lnTo>
                      <a:lnTo>
                        <a:pt x="69" y="118"/>
                      </a:lnTo>
                      <a:lnTo>
                        <a:pt x="57" y="126"/>
                      </a:lnTo>
                      <a:lnTo>
                        <a:pt x="42" y="128"/>
                      </a:lnTo>
                      <a:lnTo>
                        <a:pt x="28" y="126"/>
                      </a:lnTo>
                      <a:lnTo>
                        <a:pt x="18" y="118"/>
                      </a:lnTo>
                      <a:lnTo>
                        <a:pt x="8" y="105"/>
                      </a:lnTo>
                      <a:lnTo>
                        <a:pt x="3" y="86"/>
                      </a:lnTo>
                      <a:lnTo>
                        <a:pt x="0" y="64"/>
                      </a:lnTo>
                      <a:lnTo>
                        <a:pt x="3" y="42"/>
                      </a:lnTo>
                      <a:lnTo>
                        <a:pt x="8" y="23"/>
                      </a:lnTo>
                      <a:lnTo>
                        <a:pt x="18" y="10"/>
                      </a:lnTo>
                      <a:lnTo>
                        <a:pt x="29" y="2"/>
                      </a:lnTo>
                      <a:lnTo>
                        <a:pt x="44"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90" name="Freeform 143"/>
                <p:cNvSpPr>
                  <a:spLocks/>
                </p:cNvSpPr>
                <p:nvPr/>
              </p:nvSpPr>
              <p:spPr bwMode="auto">
                <a:xfrm>
                  <a:off x="2259992" y="3663566"/>
                  <a:ext cx="22946" cy="67744"/>
                </a:xfrm>
                <a:custGeom>
                  <a:avLst/>
                  <a:gdLst>
                    <a:gd name="T0" fmla="*/ 28 w 42"/>
                    <a:gd name="T1" fmla="*/ 0 h 124"/>
                    <a:gd name="T2" fmla="*/ 42 w 42"/>
                    <a:gd name="T3" fmla="*/ 0 h 124"/>
                    <a:gd name="T4" fmla="*/ 42 w 42"/>
                    <a:gd name="T5" fmla="*/ 124 h 124"/>
                    <a:gd name="T6" fmla="*/ 25 w 42"/>
                    <a:gd name="T7" fmla="*/ 124 h 124"/>
                    <a:gd name="T8" fmla="*/ 25 w 42"/>
                    <a:gd name="T9" fmla="*/ 15 h 124"/>
                    <a:gd name="T10" fmla="*/ 25 w 42"/>
                    <a:gd name="T11" fmla="*/ 15 h 124"/>
                    <a:gd name="T12" fmla="*/ 4 w 42"/>
                    <a:gd name="T13" fmla="*/ 26 h 124"/>
                    <a:gd name="T14" fmla="*/ 0 w 42"/>
                    <a:gd name="T15" fmla="*/ 15 h 124"/>
                    <a:gd name="T16" fmla="*/ 28 w 42"/>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4">
                      <a:moveTo>
                        <a:pt x="28" y="0"/>
                      </a:moveTo>
                      <a:lnTo>
                        <a:pt x="42" y="0"/>
                      </a:lnTo>
                      <a:lnTo>
                        <a:pt x="42" y="124"/>
                      </a:lnTo>
                      <a:lnTo>
                        <a:pt x="25" y="124"/>
                      </a:lnTo>
                      <a:lnTo>
                        <a:pt x="25" y="15"/>
                      </a:lnTo>
                      <a:lnTo>
                        <a:pt x="25" y="15"/>
                      </a:lnTo>
                      <a:lnTo>
                        <a:pt x="4" y="26"/>
                      </a:lnTo>
                      <a:lnTo>
                        <a:pt x="0" y="15"/>
                      </a:lnTo>
                      <a:lnTo>
                        <a:pt x="28" y="0"/>
                      </a:lnTo>
                      <a:close/>
                    </a:path>
                  </a:pathLst>
                </a:custGeom>
                <a:solidFill>
                  <a:srgbClr val="000000"/>
                </a:solidFill>
                <a:ln w="0">
                  <a:noFill/>
                  <a:prstDash val="solid"/>
                  <a:round/>
                  <a:headEnd/>
                  <a:tailEnd/>
                </a:ln>
              </p:spPr>
              <p:txBody>
                <a:bodyPr vert="horz" wrap="square" lIns="89605" tIns="0" rIns="89605" bIns="0" numCol="1" anchor="ctr"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123" name="Group 122"/>
          <p:cNvGrpSpPr/>
          <p:nvPr/>
        </p:nvGrpSpPr>
        <p:grpSpPr>
          <a:xfrm>
            <a:off x="1051231" y="2231435"/>
            <a:ext cx="2706894" cy="894725"/>
            <a:chOff x="681736" y="1958076"/>
            <a:chExt cx="2706894" cy="894725"/>
          </a:xfrm>
        </p:grpSpPr>
        <p:sp>
          <p:nvSpPr>
            <p:cNvPr id="8" name="TextBox 7"/>
            <p:cNvSpPr txBox="1"/>
            <p:nvPr/>
          </p:nvSpPr>
          <p:spPr>
            <a:xfrm>
              <a:off x="1027850" y="1960291"/>
              <a:ext cx="2360780" cy="892510"/>
            </a:xfrm>
            <a:prstGeom prst="rect">
              <a:avLst/>
            </a:prstGeom>
            <a:noFill/>
          </p:spPr>
          <p:txBody>
            <a:bodyPr wrap="square" lIns="91398" tIns="45699" rIns="91398" bIns="45699" rtlCol="0">
              <a:spAutoFit/>
            </a:bodyPr>
            <a:lstStyle/>
            <a:p>
              <a:pPr defTabSz="914225">
                <a:defRPr/>
              </a:pPr>
              <a:r>
                <a:rPr lang="en-US" sz="1600" b="1" kern="0">
                  <a:gradFill>
                    <a:gsLst>
                      <a:gs pos="1250">
                        <a:srgbClr val="E81123"/>
                      </a:gs>
                      <a:gs pos="100000">
                        <a:srgbClr val="E81123"/>
                      </a:gs>
                    </a:gsLst>
                    <a:lin ang="5400000" scaled="0"/>
                  </a:gradFill>
                  <a:cs typeface="Segoe UI" panose="020B0502040204020203" pitchFamily="34" charset="0"/>
                </a:rPr>
                <a:t>Phishing Email</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Threat Actor targets </a:t>
              </a:r>
              <a:b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b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employee(s) via </a:t>
              </a:r>
              <a:b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br>
              <a:r>
                <a:rPr kumimoji="0" lang="en-US" sz="1200" b="0" i="1"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phishing campaign</a:t>
              </a:r>
            </a:p>
          </p:txBody>
        </p:sp>
        <p:sp>
          <p:nvSpPr>
            <p:cNvPr id="9" name="Oval 8"/>
            <p:cNvSpPr>
              <a:spLocks noChangeAspect="1"/>
            </p:cNvSpPr>
            <p:nvPr/>
          </p:nvSpPr>
          <p:spPr>
            <a:xfrm>
              <a:off x="681736" y="1958076"/>
              <a:ext cx="324782" cy="324736"/>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ea typeface="+mn-ea"/>
                  <a:cs typeface="Segoe UI" panose="020B0502040204020203" pitchFamily="34" charset="0"/>
                </a:rPr>
                <a:t>1</a:t>
              </a:r>
            </a:p>
          </p:txBody>
        </p:sp>
      </p:grpSp>
      <p:grpSp>
        <p:nvGrpSpPr>
          <p:cNvPr id="7" name="Group 6"/>
          <p:cNvGrpSpPr/>
          <p:nvPr/>
        </p:nvGrpSpPr>
        <p:grpSpPr>
          <a:xfrm>
            <a:off x="390206" y="2284039"/>
            <a:ext cx="494460" cy="494388"/>
            <a:chOff x="417919" y="1954897"/>
            <a:chExt cx="447616" cy="447616"/>
          </a:xfrm>
        </p:grpSpPr>
        <p:sp>
          <p:nvSpPr>
            <p:cNvPr id="42" name="Oval 41"/>
            <p:cNvSpPr/>
            <p:nvPr/>
          </p:nvSpPr>
          <p:spPr>
            <a:xfrm>
              <a:off x="439549" y="1969606"/>
              <a:ext cx="414412" cy="4144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8"/>
              <a:endParaRPr lang="en-US" sz="1765" kern="0">
                <a:solidFill>
                  <a:prstClr val="white"/>
                </a:solidFill>
                <a:cs typeface="Segoe UI" panose="020B0502040204020203" pitchFamily="34" charset="0"/>
              </a:endParaRPr>
            </a:p>
          </p:txBody>
        </p:sp>
        <p:grpSp>
          <p:nvGrpSpPr>
            <p:cNvPr id="43" name="Group 42"/>
            <p:cNvGrpSpPr>
              <a:grpSpLocks noChangeAspect="1"/>
            </p:cNvGrpSpPr>
            <p:nvPr/>
          </p:nvGrpSpPr>
          <p:grpSpPr>
            <a:xfrm>
              <a:off x="417919" y="1954897"/>
              <a:ext cx="447616" cy="447616"/>
              <a:chOff x="8811774" y="2249124"/>
              <a:chExt cx="743447" cy="743447"/>
            </a:xfrm>
          </p:grpSpPr>
          <p:sp>
            <p:nvSpPr>
              <p:cNvPr id="44" name="Donut 270"/>
              <p:cNvSpPr/>
              <p:nvPr/>
            </p:nvSpPr>
            <p:spPr>
              <a:xfrm>
                <a:off x="8811774" y="2249124"/>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nvGrpSpPr>
              <p:cNvPr id="45" name="Group 44"/>
              <p:cNvGrpSpPr/>
              <p:nvPr/>
            </p:nvGrpSpPr>
            <p:grpSpPr>
              <a:xfrm>
                <a:off x="8942135" y="2332639"/>
                <a:ext cx="511205" cy="553406"/>
                <a:chOff x="10804526" y="3363913"/>
                <a:chExt cx="2538413" cy="2747963"/>
              </a:xfrm>
            </p:grpSpPr>
            <p:sp>
              <p:nvSpPr>
                <p:cNvPr id="46" name="Freeform 256"/>
                <p:cNvSpPr>
                  <a:spLocks noEditPoints="1"/>
                </p:cNvSpPr>
                <p:nvPr/>
              </p:nvSpPr>
              <p:spPr bwMode="auto">
                <a:xfrm>
                  <a:off x="11636376" y="3363913"/>
                  <a:ext cx="503238" cy="501650"/>
                </a:xfrm>
                <a:custGeom>
                  <a:avLst/>
                  <a:gdLst>
                    <a:gd name="T0" fmla="*/ 282 w 633"/>
                    <a:gd name="T1" fmla="*/ 122 h 632"/>
                    <a:gd name="T2" fmla="*/ 217 w 633"/>
                    <a:gd name="T3" fmla="*/ 145 h 632"/>
                    <a:gd name="T4" fmla="*/ 166 w 633"/>
                    <a:gd name="T5" fmla="*/ 188 h 632"/>
                    <a:gd name="T6" fmla="*/ 132 w 633"/>
                    <a:gd name="T7" fmla="*/ 247 h 632"/>
                    <a:gd name="T8" fmla="*/ 119 w 633"/>
                    <a:gd name="T9" fmla="*/ 316 h 632"/>
                    <a:gd name="T10" fmla="*/ 132 w 633"/>
                    <a:gd name="T11" fmla="*/ 385 h 632"/>
                    <a:gd name="T12" fmla="*/ 166 w 633"/>
                    <a:gd name="T13" fmla="*/ 443 h 632"/>
                    <a:gd name="T14" fmla="*/ 217 w 633"/>
                    <a:gd name="T15" fmla="*/ 486 h 632"/>
                    <a:gd name="T16" fmla="*/ 282 w 633"/>
                    <a:gd name="T17" fmla="*/ 510 h 632"/>
                    <a:gd name="T18" fmla="*/ 353 w 633"/>
                    <a:gd name="T19" fmla="*/ 510 h 632"/>
                    <a:gd name="T20" fmla="*/ 416 w 633"/>
                    <a:gd name="T21" fmla="*/ 486 h 632"/>
                    <a:gd name="T22" fmla="*/ 468 w 633"/>
                    <a:gd name="T23" fmla="*/ 443 h 632"/>
                    <a:gd name="T24" fmla="*/ 503 w 633"/>
                    <a:gd name="T25" fmla="*/ 385 h 632"/>
                    <a:gd name="T26" fmla="*/ 514 w 633"/>
                    <a:gd name="T27" fmla="*/ 316 h 632"/>
                    <a:gd name="T28" fmla="*/ 503 w 633"/>
                    <a:gd name="T29" fmla="*/ 247 h 632"/>
                    <a:gd name="T30" fmla="*/ 468 w 633"/>
                    <a:gd name="T31" fmla="*/ 188 h 632"/>
                    <a:gd name="T32" fmla="*/ 416 w 633"/>
                    <a:gd name="T33" fmla="*/ 145 h 632"/>
                    <a:gd name="T34" fmla="*/ 353 w 633"/>
                    <a:gd name="T35" fmla="*/ 122 h 632"/>
                    <a:gd name="T36" fmla="*/ 317 w 633"/>
                    <a:gd name="T37" fmla="*/ 0 h 632"/>
                    <a:gd name="T38" fmla="*/ 402 w 633"/>
                    <a:gd name="T39" fmla="*/ 11 h 632"/>
                    <a:gd name="T40" fmla="*/ 478 w 633"/>
                    <a:gd name="T41" fmla="*/ 43 h 632"/>
                    <a:gd name="T42" fmla="*/ 541 w 633"/>
                    <a:gd name="T43" fmla="*/ 93 h 632"/>
                    <a:gd name="T44" fmla="*/ 590 w 633"/>
                    <a:gd name="T45" fmla="*/ 156 h 632"/>
                    <a:gd name="T46" fmla="*/ 623 w 633"/>
                    <a:gd name="T47" fmla="*/ 232 h 632"/>
                    <a:gd name="T48" fmla="*/ 633 w 633"/>
                    <a:gd name="T49" fmla="*/ 316 h 632"/>
                    <a:gd name="T50" fmla="*/ 623 w 633"/>
                    <a:gd name="T51" fmla="*/ 400 h 632"/>
                    <a:gd name="T52" fmla="*/ 590 w 633"/>
                    <a:gd name="T53" fmla="*/ 475 h 632"/>
                    <a:gd name="T54" fmla="*/ 541 w 633"/>
                    <a:gd name="T55" fmla="*/ 539 h 632"/>
                    <a:gd name="T56" fmla="*/ 478 w 633"/>
                    <a:gd name="T57" fmla="*/ 589 h 632"/>
                    <a:gd name="T58" fmla="*/ 402 w 633"/>
                    <a:gd name="T59" fmla="*/ 620 h 632"/>
                    <a:gd name="T60" fmla="*/ 317 w 633"/>
                    <a:gd name="T61" fmla="*/ 632 h 632"/>
                    <a:gd name="T62" fmla="*/ 233 w 633"/>
                    <a:gd name="T63" fmla="*/ 620 h 632"/>
                    <a:gd name="T64" fmla="*/ 157 w 633"/>
                    <a:gd name="T65" fmla="*/ 589 h 632"/>
                    <a:gd name="T66" fmla="*/ 93 w 633"/>
                    <a:gd name="T67" fmla="*/ 539 h 632"/>
                    <a:gd name="T68" fmla="*/ 43 w 633"/>
                    <a:gd name="T69" fmla="*/ 475 h 632"/>
                    <a:gd name="T70" fmla="*/ 12 w 633"/>
                    <a:gd name="T71" fmla="*/ 400 h 632"/>
                    <a:gd name="T72" fmla="*/ 0 w 633"/>
                    <a:gd name="T73" fmla="*/ 316 h 632"/>
                    <a:gd name="T74" fmla="*/ 12 w 633"/>
                    <a:gd name="T75" fmla="*/ 232 h 632"/>
                    <a:gd name="T76" fmla="*/ 43 w 633"/>
                    <a:gd name="T77" fmla="*/ 156 h 632"/>
                    <a:gd name="T78" fmla="*/ 93 w 633"/>
                    <a:gd name="T79" fmla="*/ 93 h 632"/>
                    <a:gd name="T80" fmla="*/ 157 w 633"/>
                    <a:gd name="T81" fmla="*/ 43 h 632"/>
                    <a:gd name="T82" fmla="*/ 233 w 633"/>
                    <a:gd name="T83" fmla="*/ 11 h 632"/>
                    <a:gd name="T84" fmla="*/ 317 w 633"/>
                    <a:gd name="T85"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2">
                      <a:moveTo>
                        <a:pt x="317" y="119"/>
                      </a:moveTo>
                      <a:lnTo>
                        <a:pt x="282" y="122"/>
                      </a:lnTo>
                      <a:lnTo>
                        <a:pt x="248" y="131"/>
                      </a:lnTo>
                      <a:lnTo>
                        <a:pt x="217" y="145"/>
                      </a:lnTo>
                      <a:lnTo>
                        <a:pt x="190" y="165"/>
                      </a:lnTo>
                      <a:lnTo>
                        <a:pt x="166" y="188"/>
                      </a:lnTo>
                      <a:lnTo>
                        <a:pt x="147" y="217"/>
                      </a:lnTo>
                      <a:lnTo>
                        <a:pt x="132" y="247"/>
                      </a:lnTo>
                      <a:lnTo>
                        <a:pt x="122" y="280"/>
                      </a:lnTo>
                      <a:lnTo>
                        <a:pt x="119" y="316"/>
                      </a:lnTo>
                      <a:lnTo>
                        <a:pt x="122" y="351"/>
                      </a:lnTo>
                      <a:lnTo>
                        <a:pt x="132" y="385"/>
                      </a:lnTo>
                      <a:lnTo>
                        <a:pt x="147" y="415"/>
                      </a:lnTo>
                      <a:lnTo>
                        <a:pt x="166" y="443"/>
                      </a:lnTo>
                      <a:lnTo>
                        <a:pt x="190" y="467"/>
                      </a:lnTo>
                      <a:lnTo>
                        <a:pt x="217" y="486"/>
                      </a:lnTo>
                      <a:lnTo>
                        <a:pt x="248" y="501"/>
                      </a:lnTo>
                      <a:lnTo>
                        <a:pt x="282" y="510"/>
                      </a:lnTo>
                      <a:lnTo>
                        <a:pt x="317" y="513"/>
                      </a:lnTo>
                      <a:lnTo>
                        <a:pt x="353" y="510"/>
                      </a:lnTo>
                      <a:lnTo>
                        <a:pt x="386" y="501"/>
                      </a:lnTo>
                      <a:lnTo>
                        <a:pt x="416" y="486"/>
                      </a:lnTo>
                      <a:lnTo>
                        <a:pt x="445" y="467"/>
                      </a:lnTo>
                      <a:lnTo>
                        <a:pt x="468" y="443"/>
                      </a:lnTo>
                      <a:lnTo>
                        <a:pt x="488" y="415"/>
                      </a:lnTo>
                      <a:lnTo>
                        <a:pt x="503" y="385"/>
                      </a:lnTo>
                      <a:lnTo>
                        <a:pt x="511" y="351"/>
                      </a:lnTo>
                      <a:lnTo>
                        <a:pt x="514" y="316"/>
                      </a:lnTo>
                      <a:lnTo>
                        <a:pt x="511" y="280"/>
                      </a:lnTo>
                      <a:lnTo>
                        <a:pt x="503" y="247"/>
                      </a:lnTo>
                      <a:lnTo>
                        <a:pt x="488" y="217"/>
                      </a:lnTo>
                      <a:lnTo>
                        <a:pt x="468" y="188"/>
                      </a:lnTo>
                      <a:lnTo>
                        <a:pt x="445" y="165"/>
                      </a:lnTo>
                      <a:lnTo>
                        <a:pt x="416" y="145"/>
                      </a:lnTo>
                      <a:lnTo>
                        <a:pt x="386" y="131"/>
                      </a:lnTo>
                      <a:lnTo>
                        <a:pt x="353" y="122"/>
                      </a:lnTo>
                      <a:lnTo>
                        <a:pt x="317" y="119"/>
                      </a:lnTo>
                      <a:close/>
                      <a:moveTo>
                        <a:pt x="317" y="0"/>
                      </a:moveTo>
                      <a:lnTo>
                        <a:pt x="361" y="2"/>
                      </a:lnTo>
                      <a:lnTo>
                        <a:pt x="402" y="11"/>
                      </a:lnTo>
                      <a:lnTo>
                        <a:pt x="441" y="24"/>
                      </a:lnTo>
                      <a:lnTo>
                        <a:pt x="478" y="43"/>
                      </a:lnTo>
                      <a:lnTo>
                        <a:pt x="511" y="65"/>
                      </a:lnTo>
                      <a:lnTo>
                        <a:pt x="541" y="93"/>
                      </a:lnTo>
                      <a:lnTo>
                        <a:pt x="568" y="122"/>
                      </a:lnTo>
                      <a:lnTo>
                        <a:pt x="590" y="156"/>
                      </a:lnTo>
                      <a:lnTo>
                        <a:pt x="609" y="193"/>
                      </a:lnTo>
                      <a:lnTo>
                        <a:pt x="623" y="232"/>
                      </a:lnTo>
                      <a:lnTo>
                        <a:pt x="631" y="272"/>
                      </a:lnTo>
                      <a:lnTo>
                        <a:pt x="633" y="316"/>
                      </a:lnTo>
                      <a:lnTo>
                        <a:pt x="631" y="359"/>
                      </a:lnTo>
                      <a:lnTo>
                        <a:pt x="623" y="400"/>
                      </a:lnTo>
                      <a:lnTo>
                        <a:pt x="609" y="439"/>
                      </a:lnTo>
                      <a:lnTo>
                        <a:pt x="590" y="475"/>
                      </a:lnTo>
                      <a:lnTo>
                        <a:pt x="568" y="509"/>
                      </a:lnTo>
                      <a:lnTo>
                        <a:pt x="541" y="539"/>
                      </a:lnTo>
                      <a:lnTo>
                        <a:pt x="511" y="566"/>
                      </a:lnTo>
                      <a:lnTo>
                        <a:pt x="478" y="589"/>
                      </a:lnTo>
                      <a:lnTo>
                        <a:pt x="441" y="607"/>
                      </a:lnTo>
                      <a:lnTo>
                        <a:pt x="402" y="620"/>
                      </a:lnTo>
                      <a:lnTo>
                        <a:pt x="361" y="629"/>
                      </a:lnTo>
                      <a:lnTo>
                        <a:pt x="317" y="632"/>
                      </a:lnTo>
                      <a:lnTo>
                        <a:pt x="274" y="629"/>
                      </a:lnTo>
                      <a:lnTo>
                        <a:pt x="233" y="620"/>
                      </a:lnTo>
                      <a:lnTo>
                        <a:pt x="194" y="607"/>
                      </a:lnTo>
                      <a:lnTo>
                        <a:pt x="157" y="589"/>
                      </a:lnTo>
                      <a:lnTo>
                        <a:pt x="123" y="566"/>
                      </a:lnTo>
                      <a:lnTo>
                        <a:pt x="93" y="539"/>
                      </a:lnTo>
                      <a:lnTo>
                        <a:pt x="67" y="509"/>
                      </a:lnTo>
                      <a:lnTo>
                        <a:pt x="43" y="475"/>
                      </a:lnTo>
                      <a:lnTo>
                        <a:pt x="26" y="439"/>
                      </a:lnTo>
                      <a:lnTo>
                        <a:pt x="12" y="400"/>
                      </a:lnTo>
                      <a:lnTo>
                        <a:pt x="3" y="359"/>
                      </a:lnTo>
                      <a:lnTo>
                        <a:pt x="0" y="316"/>
                      </a:lnTo>
                      <a:lnTo>
                        <a:pt x="3" y="272"/>
                      </a:lnTo>
                      <a:lnTo>
                        <a:pt x="12" y="232"/>
                      </a:lnTo>
                      <a:lnTo>
                        <a:pt x="26" y="193"/>
                      </a:lnTo>
                      <a:lnTo>
                        <a:pt x="43" y="156"/>
                      </a:lnTo>
                      <a:lnTo>
                        <a:pt x="67" y="122"/>
                      </a:lnTo>
                      <a:lnTo>
                        <a:pt x="93" y="93"/>
                      </a:lnTo>
                      <a:lnTo>
                        <a:pt x="123" y="65"/>
                      </a:lnTo>
                      <a:lnTo>
                        <a:pt x="157" y="43"/>
                      </a:lnTo>
                      <a:lnTo>
                        <a:pt x="194" y="24"/>
                      </a:lnTo>
                      <a:lnTo>
                        <a:pt x="233" y="11"/>
                      </a:lnTo>
                      <a:lnTo>
                        <a:pt x="274" y="2"/>
                      </a:lnTo>
                      <a:lnTo>
                        <a:pt x="317"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7" name="Freeform 257"/>
                <p:cNvSpPr>
                  <a:spLocks/>
                </p:cNvSpPr>
                <p:nvPr/>
              </p:nvSpPr>
              <p:spPr bwMode="auto">
                <a:xfrm>
                  <a:off x="10804526" y="4906963"/>
                  <a:ext cx="654050" cy="1204913"/>
                </a:xfrm>
                <a:custGeom>
                  <a:avLst/>
                  <a:gdLst>
                    <a:gd name="T0" fmla="*/ 24 w 823"/>
                    <a:gd name="T1" fmla="*/ 0 h 1519"/>
                    <a:gd name="T2" fmla="*/ 352 w 823"/>
                    <a:gd name="T3" fmla="*/ 576 h 1519"/>
                    <a:gd name="T4" fmla="*/ 176 w 823"/>
                    <a:gd name="T5" fmla="*/ 429 h 1519"/>
                    <a:gd name="T6" fmla="*/ 181 w 823"/>
                    <a:gd name="T7" fmla="*/ 502 h 1519"/>
                    <a:gd name="T8" fmla="*/ 189 w 823"/>
                    <a:gd name="T9" fmla="*/ 570 h 1519"/>
                    <a:gd name="T10" fmla="*/ 199 w 823"/>
                    <a:gd name="T11" fmla="*/ 633 h 1519"/>
                    <a:gd name="T12" fmla="*/ 212 w 823"/>
                    <a:gd name="T13" fmla="*/ 692 h 1519"/>
                    <a:gd name="T14" fmla="*/ 228 w 823"/>
                    <a:gd name="T15" fmla="*/ 748 h 1519"/>
                    <a:gd name="T16" fmla="*/ 244 w 823"/>
                    <a:gd name="T17" fmla="*/ 798 h 1519"/>
                    <a:gd name="T18" fmla="*/ 263 w 823"/>
                    <a:gd name="T19" fmla="*/ 845 h 1519"/>
                    <a:gd name="T20" fmla="*/ 283 w 823"/>
                    <a:gd name="T21" fmla="*/ 888 h 1519"/>
                    <a:gd name="T22" fmla="*/ 304 w 823"/>
                    <a:gd name="T23" fmla="*/ 928 h 1519"/>
                    <a:gd name="T24" fmla="*/ 326 w 823"/>
                    <a:gd name="T25" fmla="*/ 964 h 1519"/>
                    <a:gd name="T26" fmla="*/ 348 w 823"/>
                    <a:gd name="T27" fmla="*/ 997 h 1519"/>
                    <a:gd name="T28" fmla="*/ 370 w 823"/>
                    <a:gd name="T29" fmla="*/ 1026 h 1519"/>
                    <a:gd name="T30" fmla="*/ 392 w 823"/>
                    <a:gd name="T31" fmla="*/ 1052 h 1519"/>
                    <a:gd name="T32" fmla="*/ 413 w 823"/>
                    <a:gd name="T33" fmla="*/ 1076 h 1519"/>
                    <a:gd name="T34" fmla="*/ 434 w 823"/>
                    <a:gd name="T35" fmla="*/ 1097 h 1519"/>
                    <a:gd name="T36" fmla="*/ 454 w 823"/>
                    <a:gd name="T37" fmla="*/ 1114 h 1519"/>
                    <a:gd name="T38" fmla="*/ 472 w 823"/>
                    <a:gd name="T39" fmla="*/ 1129 h 1519"/>
                    <a:gd name="T40" fmla="*/ 488 w 823"/>
                    <a:gd name="T41" fmla="*/ 1142 h 1519"/>
                    <a:gd name="T42" fmla="*/ 526 w 823"/>
                    <a:gd name="T43" fmla="*/ 1170 h 1519"/>
                    <a:gd name="T44" fmla="*/ 564 w 823"/>
                    <a:gd name="T45" fmla="*/ 1194 h 1519"/>
                    <a:gd name="T46" fmla="*/ 602 w 823"/>
                    <a:gd name="T47" fmla="*/ 1216 h 1519"/>
                    <a:gd name="T48" fmla="*/ 641 w 823"/>
                    <a:gd name="T49" fmla="*/ 1234 h 1519"/>
                    <a:gd name="T50" fmla="*/ 682 w 823"/>
                    <a:gd name="T51" fmla="*/ 1250 h 1519"/>
                    <a:gd name="T52" fmla="*/ 725 w 823"/>
                    <a:gd name="T53" fmla="*/ 1262 h 1519"/>
                    <a:gd name="T54" fmla="*/ 772 w 823"/>
                    <a:gd name="T55" fmla="*/ 1270 h 1519"/>
                    <a:gd name="T56" fmla="*/ 823 w 823"/>
                    <a:gd name="T57" fmla="*/ 1276 h 1519"/>
                    <a:gd name="T58" fmla="*/ 788 w 823"/>
                    <a:gd name="T59" fmla="*/ 1519 h 1519"/>
                    <a:gd name="T60" fmla="*/ 728 w 823"/>
                    <a:gd name="T61" fmla="*/ 1514 h 1519"/>
                    <a:gd name="T62" fmla="*/ 668 w 823"/>
                    <a:gd name="T63" fmla="*/ 1502 h 1519"/>
                    <a:gd name="T64" fmla="*/ 609 w 823"/>
                    <a:gd name="T65" fmla="*/ 1484 h 1519"/>
                    <a:gd name="T66" fmla="*/ 552 w 823"/>
                    <a:gd name="T67" fmla="*/ 1460 h 1519"/>
                    <a:gd name="T68" fmla="*/ 496 w 823"/>
                    <a:gd name="T69" fmla="*/ 1432 h 1519"/>
                    <a:gd name="T70" fmla="*/ 444 w 823"/>
                    <a:gd name="T71" fmla="*/ 1399 h 1519"/>
                    <a:gd name="T72" fmla="*/ 394 w 823"/>
                    <a:gd name="T73" fmla="*/ 1363 h 1519"/>
                    <a:gd name="T74" fmla="*/ 348 w 823"/>
                    <a:gd name="T75" fmla="*/ 1325 h 1519"/>
                    <a:gd name="T76" fmla="*/ 305 w 823"/>
                    <a:gd name="T77" fmla="*/ 1284 h 1519"/>
                    <a:gd name="T78" fmla="*/ 269 w 823"/>
                    <a:gd name="T79" fmla="*/ 1241 h 1519"/>
                    <a:gd name="T80" fmla="*/ 235 w 823"/>
                    <a:gd name="T81" fmla="*/ 1197 h 1519"/>
                    <a:gd name="T82" fmla="*/ 208 w 823"/>
                    <a:gd name="T83" fmla="*/ 1154 h 1519"/>
                    <a:gd name="T84" fmla="*/ 178 w 823"/>
                    <a:gd name="T85" fmla="*/ 1098 h 1519"/>
                    <a:gd name="T86" fmla="*/ 149 w 823"/>
                    <a:gd name="T87" fmla="*/ 1036 h 1519"/>
                    <a:gd name="T88" fmla="*/ 121 w 823"/>
                    <a:gd name="T89" fmla="*/ 969 h 1519"/>
                    <a:gd name="T90" fmla="*/ 96 w 823"/>
                    <a:gd name="T91" fmla="*/ 898 h 1519"/>
                    <a:gd name="T92" fmla="*/ 72 w 823"/>
                    <a:gd name="T93" fmla="*/ 823 h 1519"/>
                    <a:gd name="T94" fmla="*/ 52 w 823"/>
                    <a:gd name="T95" fmla="*/ 744 h 1519"/>
                    <a:gd name="T96" fmla="*/ 34 w 823"/>
                    <a:gd name="T97" fmla="*/ 661 h 1519"/>
                    <a:gd name="T98" fmla="*/ 20 w 823"/>
                    <a:gd name="T99" fmla="*/ 575 h 1519"/>
                    <a:gd name="T100" fmla="*/ 9 w 823"/>
                    <a:gd name="T101" fmla="*/ 486 h 1519"/>
                    <a:gd name="T102" fmla="*/ 2 w 823"/>
                    <a:gd name="T103" fmla="*/ 393 h 1519"/>
                    <a:gd name="T104" fmla="*/ 0 w 823"/>
                    <a:gd name="T105" fmla="*/ 299 h 1519"/>
                    <a:gd name="T106" fmla="*/ 3 w 823"/>
                    <a:gd name="T107" fmla="*/ 201 h 1519"/>
                    <a:gd name="T108" fmla="*/ 10 w 823"/>
                    <a:gd name="T109" fmla="*/ 102 h 1519"/>
                    <a:gd name="T110" fmla="*/ 24 w 823"/>
                    <a:gd name="T11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3" h="1519">
                      <a:moveTo>
                        <a:pt x="24" y="0"/>
                      </a:moveTo>
                      <a:lnTo>
                        <a:pt x="352" y="576"/>
                      </a:lnTo>
                      <a:lnTo>
                        <a:pt x="176" y="429"/>
                      </a:lnTo>
                      <a:lnTo>
                        <a:pt x="181" y="502"/>
                      </a:lnTo>
                      <a:lnTo>
                        <a:pt x="189" y="570"/>
                      </a:lnTo>
                      <a:lnTo>
                        <a:pt x="199" y="633"/>
                      </a:lnTo>
                      <a:lnTo>
                        <a:pt x="212" y="692"/>
                      </a:lnTo>
                      <a:lnTo>
                        <a:pt x="228" y="748"/>
                      </a:lnTo>
                      <a:lnTo>
                        <a:pt x="244" y="798"/>
                      </a:lnTo>
                      <a:lnTo>
                        <a:pt x="263" y="845"/>
                      </a:lnTo>
                      <a:lnTo>
                        <a:pt x="283" y="888"/>
                      </a:lnTo>
                      <a:lnTo>
                        <a:pt x="304" y="928"/>
                      </a:lnTo>
                      <a:lnTo>
                        <a:pt x="326" y="964"/>
                      </a:lnTo>
                      <a:lnTo>
                        <a:pt x="348" y="997"/>
                      </a:lnTo>
                      <a:lnTo>
                        <a:pt x="370" y="1026"/>
                      </a:lnTo>
                      <a:lnTo>
                        <a:pt x="392" y="1052"/>
                      </a:lnTo>
                      <a:lnTo>
                        <a:pt x="413" y="1076"/>
                      </a:lnTo>
                      <a:lnTo>
                        <a:pt x="434" y="1097"/>
                      </a:lnTo>
                      <a:lnTo>
                        <a:pt x="454" y="1114"/>
                      </a:lnTo>
                      <a:lnTo>
                        <a:pt x="472" y="1129"/>
                      </a:lnTo>
                      <a:lnTo>
                        <a:pt x="488" y="1142"/>
                      </a:lnTo>
                      <a:lnTo>
                        <a:pt x="526" y="1170"/>
                      </a:lnTo>
                      <a:lnTo>
                        <a:pt x="564" y="1194"/>
                      </a:lnTo>
                      <a:lnTo>
                        <a:pt x="602" y="1216"/>
                      </a:lnTo>
                      <a:lnTo>
                        <a:pt x="641" y="1234"/>
                      </a:lnTo>
                      <a:lnTo>
                        <a:pt x="682" y="1250"/>
                      </a:lnTo>
                      <a:lnTo>
                        <a:pt x="725" y="1262"/>
                      </a:lnTo>
                      <a:lnTo>
                        <a:pt x="772" y="1270"/>
                      </a:lnTo>
                      <a:lnTo>
                        <a:pt x="823" y="1276"/>
                      </a:lnTo>
                      <a:lnTo>
                        <a:pt x="788" y="1519"/>
                      </a:lnTo>
                      <a:lnTo>
                        <a:pt x="728" y="1514"/>
                      </a:lnTo>
                      <a:lnTo>
                        <a:pt x="668" y="1502"/>
                      </a:lnTo>
                      <a:lnTo>
                        <a:pt x="609" y="1484"/>
                      </a:lnTo>
                      <a:lnTo>
                        <a:pt x="552" y="1460"/>
                      </a:lnTo>
                      <a:lnTo>
                        <a:pt x="496" y="1432"/>
                      </a:lnTo>
                      <a:lnTo>
                        <a:pt x="444" y="1399"/>
                      </a:lnTo>
                      <a:lnTo>
                        <a:pt x="394" y="1363"/>
                      </a:lnTo>
                      <a:lnTo>
                        <a:pt x="348" y="1325"/>
                      </a:lnTo>
                      <a:lnTo>
                        <a:pt x="305" y="1284"/>
                      </a:lnTo>
                      <a:lnTo>
                        <a:pt x="269" y="1241"/>
                      </a:lnTo>
                      <a:lnTo>
                        <a:pt x="235" y="1197"/>
                      </a:lnTo>
                      <a:lnTo>
                        <a:pt x="208" y="1154"/>
                      </a:lnTo>
                      <a:lnTo>
                        <a:pt x="178" y="1098"/>
                      </a:lnTo>
                      <a:lnTo>
                        <a:pt x="149" y="1036"/>
                      </a:lnTo>
                      <a:lnTo>
                        <a:pt x="121" y="969"/>
                      </a:lnTo>
                      <a:lnTo>
                        <a:pt x="96" y="898"/>
                      </a:lnTo>
                      <a:lnTo>
                        <a:pt x="72" y="823"/>
                      </a:lnTo>
                      <a:lnTo>
                        <a:pt x="52" y="744"/>
                      </a:lnTo>
                      <a:lnTo>
                        <a:pt x="34" y="661"/>
                      </a:lnTo>
                      <a:lnTo>
                        <a:pt x="20" y="575"/>
                      </a:lnTo>
                      <a:lnTo>
                        <a:pt x="9" y="486"/>
                      </a:lnTo>
                      <a:lnTo>
                        <a:pt x="2" y="393"/>
                      </a:lnTo>
                      <a:lnTo>
                        <a:pt x="0" y="299"/>
                      </a:lnTo>
                      <a:lnTo>
                        <a:pt x="3" y="201"/>
                      </a:lnTo>
                      <a:lnTo>
                        <a:pt x="10" y="102"/>
                      </a:lnTo>
                      <a:lnTo>
                        <a:pt x="24"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8" name="Freeform 258"/>
                <p:cNvSpPr>
                  <a:spLocks noEditPoints="1"/>
                </p:cNvSpPr>
                <p:nvPr/>
              </p:nvSpPr>
              <p:spPr bwMode="auto">
                <a:xfrm>
                  <a:off x="11398251" y="4092575"/>
                  <a:ext cx="1944688" cy="1384300"/>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49" name="Rectangle 259"/>
                <p:cNvSpPr>
                  <a:spLocks noChangeArrowheads="1"/>
                </p:cNvSpPr>
                <p:nvPr/>
              </p:nvSpPr>
              <p:spPr bwMode="auto">
                <a:xfrm>
                  <a:off x="11763376" y="3789363"/>
                  <a:ext cx="246063" cy="442913"/>
                </a:xfrm>
                <a:prstGeom prst="rect">
                  <a:avLst/>
                </a:prstGeom>
                <a:solidFill>
                  <a:srgbClr val="000000"/>
                </a:solidFill>
                <a:ln w="0">
                  <a:noFill/>
                  <a:prstDash val="solid"/>
                  <a:miter lim="800000"/>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0" name="Freeform 260"/>
                <p:cNvSpPr>
                  <a:spLocks/>
                </p:cNvSpPr>
                <p:nvPr/>
              </p:nvSpPr>
              <p:spPr bwMode="auto">
                <a:xfrm>
                  <a:off x="11398251" y="4906963"/>
                  <a:ext cx="611188" cy="1204913"/>
                </a:xfrm>
                <a:custGeom>
                  <a:avLst/>
                  <a:gdLst>
                    <a:gd name="T0" fmla="*/ 459 w 770"/>
                    <a:gd name="T1" fmla="*/ 0 h 1519"/>
                    <a:gd name="T2" fmla="*/ 770 w 770"/>
                    <a:gd name="T3" fmla="*/ 0 h 1519"/>
                    <a:gd name="T4" fmla="*/ 770 w 770"/>
                    <a:gd name="T5" fmla="*/ 625 h 1519"/>
                    <a:gd name="T6" fmla="*/ 768 w 770"/>
                    <a:gd name="T7" fmla="*/ 712 h 1519"/>
                    <a:gd name="T8" fmla="*/ 764 w 770"/>
                    <a:gd name="T9" fmla="*/ 794 h 1519"/>
                    <a:gd name="T10" fmla="*/ 756 w 770"/>
                    <a:gd name="T11" fmla="*/ 871 h 1519"/>
                    <a:gd name="T12" fmla="*/ 747 w 770"/>
                    <a:gd name="T13" fmla="*/ 942 h 1519"/>
                    <a:gd name="T14" fmla="*/ 732 w 770"/>
                    <a:gd name="T15" fmla="*/ 1009 h 1519"/>
                    <a:gd name="T16" fmla="*/ 715 w 770"/>
                    <a:gd name="T17" fmla="*/ 1071 h 1519"/>
                    <a:gd name="T18" fmla="*/ 693 w 770"/>
                    <a:gd name="T19" fmla="*/ 1130 h 1519"/>
                    <a:gd name="T20" fmla="*/ 668 w 770"/>
                    <a:gd name="T21" fmla="*/ 1184 h 1519"/>
                    <a:gd name="T22" fmla="*/ 638 w 770"/>
                    <a:gd name="T23" fmla="*/ 1234 h 1519"/>
                    <a:gd name="T24" fmla="*/ 604 w 770"/>
                    <a:gd name="T25" fmla="*/ 1281 h 1519"/>
                    <a:gd name="T26" fmla="*/ 565 w 770"/>
                    <a:gd name="T27" fmla="*/ 1326 h 1519"/>
                    <a:gd name="T28" fmla="*/ 526 w 770"/>
                    <a:gd name="T29" fmla="*/ 1360 h 1519"/>
                    <a:gd name="T30" fmla="*/ 481 w 770"/>
                    <a:gd name="T31" fmla="*/ 1392 h 1519"/>
                    <a:gd name="T32" fmla="*/ 435 w 770"/>
                    <a:gd name="T33" fmla="*/ 1420 h 1519"/>
                    <a:gd name="T34" fmla="*/ 387 w 770"/>
                    <a:gd name="T35" fmla="*/ 1444 h 1519"/>
                    <a:gd name="T36" fmla="*/ 336 w 770"/>
                    <a:gd name="T37" fmla="*/ 1464 h 1519"/>
                    <a:gd name="T38" fmla="*/ 284 w 770"/>
                    <a:gd name="T39" fmla="*/ 1482 h 1519"/>
                    <a:gd name="T40" fmla="*/ 233 w 770"/>
                    <a:gd name="T41" fmla="*/ 1496 h 1519"/>
                    <a:gd name="T42" fmla="*/ 181 w 770"/>
                    <a:gd name="T43" fmla="*/ 1506 h 1519"/>
                    <a:gd name="T44" fmla="*/ 131 w 770"/>
                    <a:gd name="T45" fmla="*/ 1514 h 1519"/>
                    <a:gd name="T46" fmla="*/ 82 w 770"/>
                    <a:gd name="T47" fmla="*/ 1518 h 1519"/>
                    <a:gd name="T48" fmla="*/ 36 w 770"/>
                    <a:gd name="T49" fmla="*/ 1519 h 1519"/>
                    <a:gd name="T50" fmla="*/ 0 w 770"/>
                    <a:gd name="T51" fmla="*/ 1276 h 1519"/>
                    <a:gd name="T52" fmla="*/ 47 w 770"/>
                    <a:gd name="T53" fmla="*/ 1271 h 1519"/>
                    <a:gd name="T54" fmla="*/ 93 w 770"/>
                    <a:gd name="T55" fmla="*/ 1265 h 1519"/>
                    <a:gd name="T56" fmla="*/ 136 w 770"/>
                    <a:gd name="T57" fmla="*/ 1255 h 1519"/>
                    <a:gd name="T58" fmla="*/ 177 w 770"/>
                    <a:gd name="T59" fmla="*/ 1244 h 1519"/>
                    <a:gd name="T60" fmla="*/ 215 w 770"/>
                    <a:gd name="T61" fmla="*/ 1229 h 1519"/>
                    <a:gd name="T62" fmla="*/ 251 w 770"/>
                    <a:gd name="T63" fmla="*/ 1212 h 1519"/>
                    <a:gd name="T64" fmla="*/ 283 w 770"/>
                    <a:gd name="T65" fmla="*/ 1192 h 1519"/>
                    <a:gd name="T66" fmla="*/ 313 w 770"/>
                    <a:gd name="T67" fmla="*/ 1169 h 1519"/>
                    <a:gd name="T68" fmla="*/ 339 w 770"/>
                    <a:gd name="T69" fmla="*/ 1142 h 1519"/>
                    <a:gd name="T70" fmla="*/ 355 w 770"/>
                    <a:gd name="T71" fmla="*/ 1123 h 1519"/>
                    <a:gd name="T72" fmla="*/ 370 w 770"/>
                    <a:gd name="T73" fmla="*/ 1102 h 1519"/>
                    <a:gd name="T74" fmla="*/ 383 w 770"/>
                    <a:gd name="T75" fmla="*/ 1079 h 1519"/>
                    <a:gd name="T76" fmla="*/ 396 w 770"/>
                    <a:gd name="T77" fmla="*/ 1053 h 1519"/>
                    <a:gd name="T78" fmla="*/ 408 w 770"/>
                    <a:gd name="T79" fmla="*/ 1025 h 1519"/>
                    <a:gd name="T80" fmla="*/ 418 w 770"/>
                    <a:gd name="T81" fmla="*/ 995 h 1519"/>
                    <a:gd name="T82" fmla="*/ 427 w 770"/>
                    <a:gd name="T83" fmla="*/ 960 h 1519"/>
                    <a:gd name="T84" fmla="*/ 434 w 770"/>
                    <a:gd name="T85" fmla="*/ 921 h 1519"/>
                    <a:gd name="T86" fmla="*/ 441 w 770"/>
                    <a:gd name="T87" fmla="*/ 878 h 1519"/>
                    <a:gd name="T88" fmla="*/ 447 w 770"/>
                    <a:gd name="T89" fmla="*/ 831 h 1519"/>
                    <a:gd name="T90" fmla="*/ 451 w 770"/>
                    <a:gd name="T91" fmla="*/ 777 h 1519"/>
                    <a:gd name="T92" fmla="*/ 455 w 770"/>
                    <a:gd name="T93" fmla="*/ 719 h 1519"/>
                    <a:gd name="T94" fmla="*/ 457 w 770"/>
                    <a:gd name="T95" fmla="*/ 654 h 1519"/>
                    <a:gd name="T96" fmla="*/ 458 w 770"/>
                    <a:gd name="T97" fmla="*/ 583 h 1519"/>
                    <a:gd name="T98" fmla="*/ 459 w 770"/>
                    <a:gd name="T99" fmla="*/ 505 h 1519"/>
                    <a:gd name="T100" fmla="*/ 459 w 770"/>
                    <a:gd name="T10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0" h="1519">
                      <a:moveTo>
                        <a:pt x="459" y="0"/>
                      </a:moveTo>
                      <a:lnTo>
                        <a:pt x="770" y="0"/>
                      </a:lnTo>
                      <a:lnTo>
                        <a:pt x="770" y="625"/>
                      </a:lnTo>
                      <a:lnTo>
                        <a:pt x="768" y="712"/>
                      </a:lnTo>
                      <a:lnTo>
                        <a:pt x="764" y="794"/>
                      </a:lnTo>
                      <a:lnTo>
                        <a:pt x="756" y="871"/>
                      </a:lnTo>
                      <a:lnTo>
                        <a:pt x="747" y="942"/>
                      </a:lnTo>
                      <a:lnTo>
                        <a:pt x="732" y="1009"/>
                      </a:lnTo>
                      <a:lnTo>
                        <a:pt x="715" y="1071"/>
                      </a:lnTo>
                      <a:lnTo>
                        <a:pt x="693" y="1130"/>
                      </a:lnTo>
                      <a:lnTo>
                        <a:pt x="668" y="1184"/>
                      </a:lnTo>
                      <a:lnTo>
                        <a:pt x="638" y="1234"/>
                      </a:lnTo>
                      <a:lnTo>
                        <a:pt x="604" y="1281"/>
                      </a:lnTo>
                      <a:lnTo>
                        <a:pt x="565" y="1326"/>
                      </a:lnTo>
                      <a:lnTo>
                        <a:pt x="526" y="1360"/>
                      </a:lnTo>
                      <a:lnTo>
                        <a:pt x="481" y="1392"/>
                      </a:lnTo>
                      <a:lnTo>
                        <a:pt x="435" y="1420"/>
                      </a:lnTo>
                      <a:lnTo>
                        <a:pt x="387" y="1444"/>
                      </a:lnTo>
                      <a:lnTo>
                        <a:pt x="336" y="1464"/>
                      </a:lnTo>
                      <a:lnTo>
                        <a:pt x="284" y="1482"/>
                      </a:lnTo>
                      <a:lnTo>
                        <a:pt x="233" y="1496"/>
                      </a:lnTo>
                      <a:lnTo>
                        <a:pt x="181" y="1506"/>
                      </a:lnTo>
                      <a:lnTo>
                        <a:pt x="131" y="1514"/>
                      </a:lnTo>
                      <a:lnTo>
                        <a:pt x="82" y="1518"/>
                      </a:lnTo>
                      <a:lnTo>
                        <a:pt x="36" y="1519"/>
                      </a:lnTo>
                      <a:lnTo>
                        <a:pt x="0" y="1276"/>
                      </a:lnTo>
                      <a:lnTo>
                        <a:pt x="47" y="1271"/>
                      </a:lnTo>
                      <a:lnTo>
                        <a:pt x="93" y="1265"/>
                      </a:lnTo>
                      <a:lnTo>
                        <a:pt x="136" y="1255"/>
                      </a:lnTo>
                      <a:lnTo>
                        <a:pt x="177" y="1244"/>
                      </a:lnTo>
                      <a:lnTo>
                        <a:pt x="215" y="1229"/>
                      </a:lnTo>
                      <a:lnTo>
                        <a:pt x="251" y="1212"/>
                      </a:lnTo>
                      <a:lnTo>
                        <a:pt x="283" y="1192"/>
                      </a:lnTo>
                      <a:lnTo>
                        <a:pt x="313" y="1169"/>
                      </a:lnTo>
                      <a:lnTo>
                        <a:pt x="339" y="1142"/>
                      </a:lnTo>
                      <a:lnTo>
                        <a:pt x="355" y="1123"/>
                      </a:lnTo>
                      <a:lnTo>
                        <a:pt x="370" y="1102"/>
                      </a:lnTo>
                      <a:lnTo>
                        <a:pt x="383" y="1079"/>
                      </a:lnTo>
                      <a:lnTo>
                        <a:pt x="396" y="1053"/>
                      </a:lnTo>
                      <a:lnTo>
                        <a:pt x="408" y="1025"/>
                      </a:lnTo>
                      <a:lnTo>
                        <a:pt x="418" y="995"/>
                      </a:lnTo>
                      <a:lnTo>
                        <a:pt x="427" y="960"/>
                      </a:lnTo>
                      <a:lnTo>
                        <a:pt x="434" y="921"/>
                      </a:lnTo>
                      <a:lnTo>
                        <a:pt x="441" y="878"/>
                      </a:lnTo>
                      <a:lnTo>
                        <a:pt x="447" y="831"/>
                      </a:lnTo>
                      <a:lnTo>
                        <a:pt x="451" y="777"/>
                      </a:lnTo>
                      <a:lnTo>
                        <a:pt x="455" y="719"/>
                      </a:lnTo>
                      <a:lnTo>
                        <a:pt x="457" y="654"/>
                      </a:lnTo>
                      <a:lnTo>
                        <a:pt x="458" y="583"/>
                      </a:lnTo>
                      <a:lnTo>
                        <a:pt x="459" y="505"/>
                      </a:lnTo>
                      <a:lnTo>
                        <a:pt x="459" y="0"/>
                      </a:lnTo>
                      <a:close/>
                    </a:path>
                  </a:pathLst>
                </a:custGeom>
                <a:solidFill>
                  <a:srgbClr val="000000"/>
                </a:solid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77" name="Group 76"/>
          <p:cNvGrpSpPr/>
          <p:nvPr/>
        </p:nvGrpSpPr>
        <p:grpSpPr>
          <a:xfrm>
            <a:off x="4364640" y="1468400"/>
            <a:ext cx="3365023" cy="615553"/>
            <a:chOff x="4808326" y="2288628"/>
            <a:chExt cx="3365023" cy="615553"/>
          </a:xfrm>
        </p:grpSpPr>
        <p:sp>
          <p:nvSpPr>
            <p:cNvPr id="288" name="TextBox 287"/>
            <p:cNvSpPr txBox="1"/>
            <p:nvPr/>
          </p:nvSpPr>
          <p:spPr>
            <a:xfrm>
              <a:off x="5281599" y="2288628"/>
              <a:ext cx="2891750" cy="615553"/>
            </a:xfrm>
            <a:prstGeom prst="rect">
              <a:avLst/>
            </a:prstGeom>
            <a:noFill/>
          </p:spPr>
          <p:txBody>
            <a:bodyPr wrap="square" lIns="91398" tIns="0" rIns="91398" bIns="0" rtlCol="0" anchor="ctr" anchorCtr="0">
              <a:spAutoFit/>
            </a:bodyPr>
            <a:lstStyle/>
            <a:p>
              <a:pPr defTabSz="914225">
                <a:defRPr/>
              </a:pPr>
              <a:r>
                <a:rPr lang="en-US" sz="1600" b="1" kern="0">
                  <a:gradFill>
                    <a:gsLst>
                      <a:gs pos="1250">
                        <a:srgbClr val="E81123"/>
                      </a:gs>
                      <a:gs pos="100000">
                        <a:srgbClr val="E81123"/>
                      </a:gs>
                    </a:gsLst>
                    <a:lin ang="5400000" scaled="0"/>
                  </a:gradFill>
                  <a:cs typeface="Segoe UI" panose="020B0502040204020203" pitchFamily="34" charset="0"/>
                </a:rPr>
                <a:t>Credential Theft and Abuse</a:t>
              </a:r>
            </a:p>
            <a:p>
              <a:pPr lvl="0" defTabSz="913958">
                <a:defRPr/>
              </a:pPr>
              <a:r>
                <a:rPr lang="en-US" sz="1200" kern="0">
                  <a:gradFill>
                    <a:gsLst>
                      <a:gs pos="1250">
                        <a:schemeClr val="tx1"/>
                      </a:gs>
                      <a:gs pos="100000">
                        <a:schemeClr val="tx1"/>
                      </a:gs>
                    </a:gsLst>
                    <a:lin ang="5400000" scaled="0"/>
                  </a:gradFill>
                  <a:cs typeface="Segoe UI" panose="020B0502040204020203" pitchFamily="34" charset="0"/>
                </a:rPr>
                <a:t>Gathers credentials stolen </a:t>
              </a: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credentials </a:t>
              </a:r>
              <a:b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to </a:t>
              </a:r>
              <a:r>
                <a:rPr kumimoji="0" lang="en-US" sz="1200" b="1" i="1"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move laterally</a:t>
              </a:r>
              <a:endPar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endParaRPr>
            </a:p>
          </p:txBody>
        </p:sp>
        <p:grpSp>
          <p:nvGrpSpPr>
            <p:cNvPr id="40" name="Group 39"/>
            <p:cNvGrpSpPr/>
            <p:nvPr/>
          </p:nvGrpSpPr>
          <p:grpSpPr>
            <a:xfrm>
              <a:off x="4808326" y="2339161"/>
              <a:ext cx="384277" cy="365557"/>
              <a:chOff x="4874906" y="2350497"/>
              <a:chExt cx="384277" cy="365557"/>
            </a:xfrm>
          </p:grpSpPr>
          <p:sp>
            <p:nvSpPr>
              <p:cNvPr id="287" name="Oval 286"/>
              <p:cNvSpPr>
                <a:spLocks noChangeAspect="1"/>
              </p:cNvSpPr>
              <p:nvPr/>
            </p:nvSpPr>
            <p:spPr>
              <a:xfrm>
                <a:off x="4893574" y="2350497"/>
                <a:ext cx="365609" cy="365557"/>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0" rIns="91398" bIns="0" rtlCol="0" anchor="ctr" anchorCtr="0"/>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Segoe UI" panose="020B0502040204020203" pitchFamily="34" charset="0"/>
                </a:endParaRPr>
              </a:p>
            </p:txBody>
          </p:sp>
          <p:sp>
            <p:nvSpPr>
              <p:cNvPr id="524" name="Rectangle 523"/>
              <p:cNvSpPr/>
              <p:nvPr/>
            </p:nvSpPr>
            <p:spPr>
              <a:xfrm>
                <a:off x="4874906" y="2385727"/>
                <a:ext cx="383438" cy="215444"/>
              </a:xfrm>
              <a:prstGeom prst="rect">
                <a:avLst/>
              </a:prstGeom>
            </p:spPr>
            <p:txBody>
              <a:bodyPr wrap="none" tIns="0" bIns="0" anchor="ctr" anchorCtr="0">
                <a:spAutoFit/>
              </a:bodyPr>
              <a:lstStyle/>
              <a:p>
                <a:pPr algn="ctr" defTabSz="913958">
                  <a:defRPr/>
                </a:pPr>
                <a:r>
                  <a:rPr lang="en-US" sz="1400" b="1" kern="0">
                    <a:solidFill>
                      <a:prstClr val="white"/>
                    </a:solidFill>
                    <a:cs typeface="Segoe UI" panose="020B0502040204020203" pitchFamily="34" charset="0"/>
                  </a:rPr>
                  <a:t>2a</a:t>
                </a:r>
              </a:p>
            </p:txBody>
          </p:sp>
        </p:grpSp>
      </p:grpSp>
      <p:grpSp>
        <p:nvGrpSpPr>
          <p:cNvPr id="162" name="Group 161"/>
          <p:cNvGrpSpPr/>
          <p:nvPr/>
        </p:nvGrpSpPr>
        <p:grpSpPr>
          <a:xfrm>
            <a:off x="1483277" y="3251549"/>
            <a:ext cx="675786" cy="762919"/>
            <a:chOff x="2298143" y="3693812"/>
            <a:chExt cx="675882" cy="763027"/>
          </a:xfrm>
        </p:grpSpPr>
        <p:grpSp>
          <p:nvGrpSpPr>
            <p:cNvPr id="95" name="Group 94"/>
            <p:cNvGrpSpPr/>
            <p:nvPr/>
          </p:nvGrpSpPr>
          <p:grpSpPr>
            <a:xfrm>
              <a:off x="2543795" y="3693812"/>
              <a:ext cx="430230" cy="517100"/>
              <a:chOff x="2708315" y="2609670"/>
              <a:chExt cx="552045" cy="604917"/>
            </a:xfrm>
          </p:grpSpPr>
          <p:grpSp>
            <p:nvGrpSpPr>
              <p:cNvPr id="96" name="Group 95"/>
              <p:cNvGrpSpPr/>
              <p:nvPr/>
            </p:nvGrpSpPr>
            <p:grpSpPr>
              <a:xfrm>
                <a:off x="2708315" y="2609670"/>
                <a:ext cx="552045" cy="560430"/>
                <a:chOff x="2485077" y="1292226"/>
                <a:chExt cx="4208463" cy="4275137"/>
              </a:xfrm>
              <a:solidFill>
                <a:schemeClr val="accent1">
                  <a:lumMod val="75000"/>
                </a:schemeClr>
              </a:solidFill>
            </p:grpSpPr>
            <p:sp>
              <p:nvSpPr>
                <p:cNvPr id="98"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99"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100"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97" name="TextBox 96"/>
              <p:cNvSpPr txBox="1"/>
              <p:nvPr/>
            </p:nvSpPr>
            <p:spPr>
              <a:xfrm>
                <a:off x="2796882" y="2886196"/>
                <a:ext cx="390282" cy="328391"/>
              </a:xfrm>
              <a:prstGeom prst="rect">
                <a:avLst/>
              </a:prstGeom>
              <a:noFill/>
            </p:spPr>
            <p:txBody>
              <a:bodyPr wrap="square" rtlCol="0">
                <a:spAutoFit/>
              </a:bodyPr>
              <a:lstStyle>
                <a:defPPr>
                  <a:defRPr lang="en-US"/>
                </a:defPPr>
                <a:lvl1pPr algn="just">
                  <a:defRPr sz="1400" b="1"/>
                </a:lvl1pPr>
              </a:lstStyle>
              <a:p>
                <a:pPr marL="0" marR="0" lvl="0" indent="0" algn="just" defTabSz="91395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703"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ea typeface="+mn-ea"/>
                <a:cs typeface="+mn-cs"/>
              </a:endParaRPr>
            </a:p>
          </p:txBody>
        </p:sp>
        <p:sp>
          <p:nvSpPr>
            <p:cNvPr id="101"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lumMod val="75000"/>
              </a:schemeClr>
            </a:solid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nvGrpSpPr>
          <p:cNvPr id="152" name="Group 151"/>
          <p:cNvGrpSpPr/>
          <p:nvPr/>
        </p:nvGrpSpPr>
        <p:grpSpPr>
          <a:xfrm>
            <a:off x="587733" y="2851402"/>
            <a:ext cx="763873" cy="753837"/>
            <a:chOff x="364141" y="3389111"/>
            <a:chExt cx="763981" cy="753943"/>
          </a:xfrm>
        </p:grpSpPr>
        <p:grpSp>
          <p:nvGrpSpPr>
            <p:cNvPr id="512" name="Group 511"/>
            <p:cNvGrpSpPr/>
            <p:nvPr/>
          </p:nvGrpSpPr>
          <p:grpSpPr>
            <a:xfrm flipV="1">
              <a:off x="364141" y="3573541"/>
              <a:ext cx="763981" cy="569513"/>
              <a:chOff x="690099" y="1766912"/>
              <a:chExt cx="1965107" cy="1683735"/>
            </a:xfrm>
          </p:grpSpPr>
          <p:cxnSp>
            <p:nvCxnSpPr>
              <p:cNvPr id="513" name="Straight Connector 512"/>
              <p:cNvCxnSpPr>
                <a:stCxn id="514" idx="0"/>
              </p:cNvCxnSpPr>
              <p:nvPr/>
            </p:nvCxnSpPr>
            <p:spPr>
              <a:xfrm flipV="1">
                <a:off x="1524755" y="1766956"/>
                <a:ext cx="113045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 name="Arc 513"/>
              <p:cNvSpPr/>
              <p:nvPr/>
            </p:nvSpPr>
            <p:spPr>
              <a:xfrm flipH="1">
                <a:off x="690099" y="1766912"/>
                <a:ext cx="1686475" cy="1683735"/>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cxnSp>
          <p:nvCxnSpPr>
            <p:cNvPr id="507" name="Straight Connector 506"/>
            <p:cNvCxnSpPr>
              <a:stCxn id="514" idx="2"/>
            </p:cNvCxnSpPr>
            <p:nvPr/>
          </p:nvCxnSpPr>
          <p:spPr>
            <a:xfrm flipV="1">
              <a:off x="364141" y="3389111"/>
              <a:ext cx="0" cy="46918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1376714" y="4096203"/>
            <a:ext cx="3038011" cy="716647"/>
            <a:chOff x="434712" y="4184897"/>
            <a:chExt cx="3038441" cy="716749"/>
          </a:xfrm>
        </p:grpSpPr>
        <p:sp>
          <p:nvSpPr>
            <p:cNvPr id="80" name="Rectangle 79"/>
            <p:cNvSpPr/>
            <p:nvPr/>
          </p:nvSpPr>
          <p:spPr>
            <a:xfrm>
              <a:off x="434712" y="4184897"/>
              <a:ext cx="3038441" cy="338602"/>
            </a:xfrm>
            <a:prstGeom prst="rect">
              <a:avLst/>
            </a:prstGeom>
            <a:noFill/>
            <a:ln w="15875">
              <a:noFill/>
              <a:headEnd type="none" w="med" len="med"/>
              <a:tailEnd type="none" w="med" len="med"/>
            </a:ln>
            <a:effectLst>
              <a:softEdge rad="63500"/>
            </a:effectLst>
          </p:spPr>
          <p:style>
            <a:lnRef idx="1">
              <a:schemeClr val="accent1"/>
            </a:lnRef>
            <a:fillRef idx="0">
              <a:schemeClr val="accent1"/>
            </a:fillRef>
            <a:effectRef idx="0">
              <a:schemeClr val="accent1"/>
            </a:effectRef>
            <a:fontRef idx="minor">
              <a:schemeClr val="tx1"/>
            </a:fontRef>
          </p:style>
          <p:txBody>
            <a:bodyPr wrap="none">
              <a:spAutoFit/>
            </a:bodyPr>
            <a:lstStyle/>
            <a:p>
              <a:pPr marR="0" lvl="0" indent="0" defTabSz="914225" fontAlgn="auto">
                <a:lnSpc>
                  <a:spcPct val="100000"/>
                </a:lnSpc>
                <a:spcBef>
                  <a:spcPts val="0"/>
                </a:spcBef>
                <a:spcAft>
                  <a:spcPts val="0"/>
                </a:spcAft>
                <a:buClrTx/>
                <a:buSzTx/>
                <a:buFontTx/>
                <a:buNone/>
                <a:tabLst/>
                <a:defRPr/>
              </a:pPr>
              <a:r>
                <a:rPr lang="en-US" sz="1600" b="1" kern="0">
                  <a:gradFill>
                    <a:gsLst>
                      <a:gs pos="1250">
                        <a:srgbClr val="E81123"/>
                      </a:gs>
                      <a:gs pos="100000">
                        <a:srgbClr val="E81123"/>
                      </a:gs>
                    </a:gsLst>
                    <a:lin ang="5400000" scaled="0"/>
                  </a:gradFill>
                  <a:cs typeface="Segoe UI" panose="020B0502040204020203" pitchFamily="34" charset="0"/>
                </a:rPr>
                <a:t>Compromise Device/Account </a:t>
              </a:r>
            </a:p>
          </p:txBody>
        </p:sp>
        <p:sp>
          <p:nvSpPr>
            <p:cNvPr id="544" name="Rectangle 543"/>
            <p:cNvSpPr/>
            <p:nvPr/>
          </p:nvSpPr>
          <p:spPr>
            <a:xfrm>
              <a:off x="450174" y="4439915"/>
              <a:ext cx="2879757" cy="46173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t>Employee opens attachment/link </a:t>
              </a:r>
              <a:b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br>
              <a: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mn-cs"/>
                </a:rPr>
                <a:t>or types credentials into fake web page</a:t>
              </a:r>
            </a:p>
          </p:txBody>
        </p:sp>
      </p:grpSp>
      <p:sp>
        <p:nvSpPr>
          <p:cNvPr id="458" name="Oval 457"/>
          <p:cNvSpPr>
            <a:spLocks noChangeAspect="1"/>
          </p:cNvSpPr>
          <p:nvPr/>
        </p:nvSpPr>
        <p:spPr>
          <a:xfrm>
            <a:off x="1051230" y="4115202"/>
            <a:ext cx="319600" cy="319555"/>
          </a:xfrm>
          <a:prstGeom prst="ellipse">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lIns="91398" tIns="45699" rIns="91398" bIns="45699" rtlCol="0" anchor="ctr"/>
          <a:lstStyle/>
          <a:p>
            <a:pPr algn="ctr" defTabSz="913958">
              <a:defRPr/>
            </a:pPr>
            <a:r>
              <a:rPr lang="en-US" sz="1400" b="1" kern="0">
                <a:solidFill>
                  <a:prstClr val="white"/>
                </a:solidFill>
                <a:cs typeface="Segoe UI" panose="020B0502040204020203" pitchFamily="34" charset="0"/>
              </a:rPr>
              <a:t>2</a:t>
            </a:r>
          </a:p>
        </p:txBody>
      </p:sp>
      <p:grpSp>
        <p:nvGrpSpPr>
          <p:cNvPr id="764" name="Group 763"/>
          <p:cNvGrpSpPr/>
          <p:nvPr/>
        </p:nvGrpSpPr>
        <p:grpSpPr>
          <a:xfrm flipV="1">
            <a:off x="2235367" y="2451074"/>
            <a:ext cx="2261930" cy="1099971"/>
            <a:chOff x="1966281" y="3283873"/>
            <a:chExt cx="2261930" cy="1099971"/>
          </a:xfrm>
        </p:grpSpPr>
        <p:grpSp>
          <p:nvGrpSpPr>
            <p:cNvPr id="765" name="Group 764"/>
            <p:cNvGrpSpPr/>
            <p:nvPr/>
          </p:nvGrpSpPr>
          <p:grpSpPr>
            <a:xfrm flipV="1">
              <a:off x="2666986" y="3283873"/>
              <a:ext cx="1561225" cy="1099971"/>
              <a:chOff x="5236498" y="3893240"/>
              <a:chExt cx="1644367" cy="706049"/>
            </a:xfrm>
          </p:grpSpPr>
          <p:grpSp>
            <p:nvGrpSpPr>
              <p:cNvPr id="767" name="Group 766"/>
              <p:cNvGrpSpPr/>
              <p:nvPr/>
            </p:nvGrpSpPr>
            <p:grpSpPr>
              <a:xfrm rot="16200000" flipV="1">
                <a:off x="5355720" y="3923511"/>
                <a:ext cx="556556" cy="794999"/>
                <a:chOff x="2167977" y="1715985"/>
                <a:chExt cx="2189486" cy="1683729"/>
              </a:xfrm>
            </p:grpSpPr>
            <p:cxnSp>
              <p:nvCxnSpPr>
                <p:cNvPr id="771" name="Straight Connector 770"/>
                <p:cNvCxnSpPr>
                  <a:stCxn id="772" idx="0"/>
                  <a:endCxn id="770"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2" name="Arc 771"/>
                <p:cNvSpPr/>
                <p:nvPr/>
              </p:nvSpPr>
              <p:spPr>
                <a:xfrm flipH="1">
                  <a:off x="2167977" y="1715985"/>
                  <a:ext cx="1686475" cy="1683729"/>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nvGrpSpPr>
              <p:cNvPr id="768" name="Group 767"/>
              <p:cNvGrpSpPr/>
              <p:nvPr/>
            </p:nvGrpSpPr>
            <p:grpSpPr>
              <a:xfrm rot="10800000" flipH="1" flipV="1">
                <a:off x="6030285" y="3893240"/>
                <a:ext cx="850580" cy="298986"/>
                <a:chOff x="1058706" y="-931526"/>
                <a:chExt cx="3081297" cy="1683734"/>
              </a:xfrm>
            </p:grpSpPr>
            <p:cxnSp>
              <p:nvCxnSpPr>
                <p:cNvPr id="769" name="Straight Connector 768"/>
                <p:cNvCxnSpPr>
                  <a:stCxn id="770" idx="0"/>
                </p:cNvCxnSpPr>
                <p:nvPr/>
              </p:nvCxnSpPr>
              <p:spPr>
                <a:xfrm rot="10800000" flipH="1" flipV="1">
                  <a:off x="1891531" y="-931461"/>
                  <a:ext cx="2248472"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0" name="Arc 769"/>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cxnSp>
          <p:nvCxnSpPr>
            <p:cNvPr id="766" name="Straight Connector 765"/>
            <p:cNvCxnSpPr>
              <a:endCxn id="772" idx="2"/>
            </p:cNvCxnSpPr>
            <p:nvPr/>
          </p:nvCxnSpPr>
          <p:spPr>
            <a:xfrm>
              <a:off x="1966281" y="3283873"/>
              <a:ext cx="1078107"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07" name="Straight Connector 806"/>
          <p:cNvCxnSpPr/>
          <p:nvPr/>
        </p:nvCxnSpPr>
        <p:spPr>
          <a:xfrm>
            <a:off x="2178482" y="3727814"/>
            <a:ext cx="6121731"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1" name="Group 810"/>
          <p:cNvGrpSpPr/>
          <p:nvPr/>
        </p:nvGrpSpPr>
        <p:grpSpPr>
          <a:xfrm>
            <a:off x="5457852" y="2407008"/>
            <a:ext cx="2842361" cy="1099975"/>
            <a:chOff x="2361967" y="3283877"/>
            <a:chExt cx="2842361" cy="1099975"/>
          </a:xfrm>
        </p:grpSpPr>
        <p:grpSp>
          <p:nvGrpSpPr>
            <p:cNvPr id="812" name="Group 811"/>
            <p:cNvGrpSpPr/>
            <p:nvPr/>
          </p:nvGrpSpPr>
          <p:grpSpPr>
            <a:xfrm flipV="1">
              <a:off x="2666987" y="3283878"/>
              <a:ext cx="2537341" cy="1099974"/>
              <a:chOff x="5236497" y="3893240"/>
              <a:chExt cx="2672465" cy="706052"/>
            </a:xfrm>
          </p:grpSpPr>
          <p:grpSp>
            <p:nvGrpSpPr>
              <p:cNvPr id="814" name="Group 813"/>
              <p:cNvGrpSpPr/>
              <p:nvPr/>
            </p:nvGrpSpPr>
            <p:grpSpPr>
              <a:xfrm rot="16200000" flipV="1">
                <a:off x="5355715" y="3923511"/>
                <a:ext cx="556563" cy="794999"/>
                <a:chOff x="2167955" y="1715989"/>
                <a:chExt cx="2189508" cy="1683728"/>
              </a:xfrm>
            </p:grpSpPr>
            <p:cxnSp>
              <p:nvCxnSpPr>
                <p:cNvPr id="818" name="Straight Connector 817"/>
                <p:cNvCxnSpPr>
                  <a:stCxn id="819" idx="0"/>
                  <a:endCxn id="817" idx="2"/>
                </p:cNvCxnSpPr>
                <p:nvPr/>
              </p:nvCxnSpPr>
              <p:spPr>
                <a:xfrm rot="16200000" flipH="1">
                  <a:off x="3677509" y="1038597"/>
                  <a:ext cx="2494" cy="135741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9" name="Arc 818"/>
                <p:cNvSpPr/>
                <p:nvPr/>
              </p:nvSpPr>
              <p:spPr>
                <a:xfrm flipH="1">
                  <a:off x="2167955" y="1715989"/>
                  <a:ext cx="1686474" cy="1683728"/>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nvGrpSpPr>
              <p:cNvPr id="815" name="Group 814"/>
              <p:cNvGrpSpPr/>
              <p:nvPr/>
            </p:nvGrpSpPr>
            <p:grpSpPr>
              <a:xfrm rot="10800000" flipH="1" flipV="1">
                <a:off x="6030285" y="3893240"/>
                <a:ext cx="1878677" cy="298986"/>
                <a:chOff x="1058706" y="-931526"/>
                <a:chExt cx="6805663" cy="1683734"/>
              </a:xfrm>
            </p:grpSpPr>
            <p:cxnSp>
              <p:nvCxnSpPr>
                <p:cNvPr id="816" name="Straight Connector 815"/>
                <p:cNvCxnSpPr>
                  <a:stCxn id="817" idx="0"/>
                </p:cNvCxnSpPr>
                <p:nvPr/>
              </p:nvCxnSpPr>
              <p:spPr>
                <a:xfrm rot="10800000" flipH="1">
                  <a:off x="1891531" y="-931461"/>
                  <a:ext cx="5972838"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7" name="Arc 816"/>
                <p:cNvSpPr/>
                <p:nvPr/>
              </p:nvSpPr>
              <p:spPr>
                <a:xfrm flipH="1">
                  <a:off x="1058706" y="-931526"/>
                  <a:ext cx="1686475" cy="1683734"/>
                </a:xfrm>
                <a:prstGeom prst="arc">
                  <a:avLst>
                    <a:gd name="adj1" fmla="val 16240276"/>
                    <a:gd name="adj2" fmla="val 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cs typeface="+mn-cs"/>
                  </a:endParaRPr>
                </a:p>
              </p:txBody>
            </p:sp>
          </p:grpSp>
        </p:grpSp>
        <p:cxnSp>
          <p:nvCxnSpPr>
            <p:cNvPr id="813" name="Straight Connector 812"/>
            <p:cNvCxnSpPr>
              <a:endCxn id="819" idx="2"/>
            </p:cNvCxnSpPr>
            <p:nvPr/>
          </p:nvCxnSpPr>
          <p:spPr>
            <a:xfrm>
              <a:off x="2361967" y="3283877"/>
              <a:ext cx="682421" cy="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40733" y="2054494"/>
            <a:ext cx="788100" cy="691515"/>
            <a:chOff x="4300222" y="1734394"/>
            <a:chExt cx="788100" cy="691515"/>
          </a:xfrm>
        </p:grpSpPr>
        <p:grpSp>
          <p:nvGrpSpPr>
            <p:cNvPr id="531" name="Group 530"/>
            <p:cNvGrpSpPr/>
            <p:nvPr/>
          </p:nvGrpSpPr>
          <p:grpSpPr>
            <a:xfrm>
              <a:off x="4300222" y="1734394"/>
              <a:ext cx="494887" cy="494817"/>
              <a:chOff x="5235656" y="3310416"/>
              <a:chExt cx="743447" cy="743447"/>
            </a:xfrm>
          </p:grpSpPr>
          <p:sp>
            <p:nvSpPr>
              <p:cNvPr id="533" name="Oval 532"/>
              <p:cNvSpPr/>
              <p:nvPr/>
            </p:nvSpPr>
            <p:spPr>
              <a:xfrm>
                <a:off x="5261169" y="3339704"/>
                <a:ext cx="700198" cy="7001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a typeface="+mn-ea"/>
                  <a:cs typeface="Segoe UI" panose="020B0502040204020203" pitchFamily="34" charset="0"/>
                </a:endParaRPr>
              </a:p>
            </p:txBody>
          </p:sp>
          <p:grpSp>
            <p:nvGrpSpPr>
              <p:cNvPr id="534" name="Group 533"/>
              <p:cNvGrpSpPr/>
              <p:nvPr/>
            </p:nvGrpSpPr>
            <p:grpSpPr>
              <a:xfrm>
                <a:off x="5235656" y="3310416"/>
                <a:ext cx="743447" cy="743447"/>
                <a:chOff x="5235656" y="3310416"/>
                <a:chExt cx="743447" cy="743447"/>
              </a:xfrm>
            </p:grpSpPr>
            <p:sp>
              <p:nvSpPr>
                <p:cNvPr id="535" name="Donut 175"/>
                <p:cNvSpPr/>
                <p:nvPr/>
              </p:nvSpPr>
              <p:spPr>
                <a:xfrm>
                  <a:off x="5235656" y="3310416"/>
                  <a:ext cx="743447" cy="743447"/>
                </a:xfrm>
                <a:prstGeom prst="donut">
                  <a:avLst>
                    <a:gd name="adj" fmla="val 57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nvGrpSpPr>
                <p:cNvPr id="536" name="Group 535"/>
                <p:cNvGrpSpPr/>
                <p:nvPr/>
              </p:nvGrpSpPr>
              <p:grpSpPr>
                <a:xfrm>
                  <a:off x="5337334" y="3539904"/>
                  <a:ext cx="578099" cy="272046"/>
                  <a:chOff x="9186863" y="4257675"/>
                  <a:chExt cx="1754188" cy="825500"/>
                </a:xfrm>
                <a:solidFill>
                  <a:schemeClr val="tx1"/>
                </a:solidFill>
              </p:grpSpPr>
              <p:sp>
                <p:nvSpPr>
                  <p:cNvPr id="538" name="Freeform 5"/>
                  <p:cNvSpPr>
                    <a:spLocks noEditPoints="1"/>
                  </p:cNvSpPr>
                  <p:nvPr/>
                </p:nvSpPr>
                <p:spPr bwMode="auto">
                  <a:xfrm>
                    <a:off x="9186863" y="4257675"/>
                    <a:ext cx="1754188" cy="825500"/>
                  </a:xfrm>
                  <a:custGeom>
                    <a:avLst/>
                    <a:gdLst>
                      <a:gd name="T0" fmla="*/ 395 w 3315"/>
                      <a:gd name="T1" fmla="*/ 591 h 1560"/>
                      <a:gd name="T2" fmla="*/ 313 w 3315"/>
                      <a:gd name="T3" fmla="*/ 649 h 1560"/>
                      <a:gd name="T4" fmla="*/ 269 w 3315"/>
                      <a:gd name="T5" fmla="*/ 740 h 1560"/>
                      <a:gd name="T6" fmla="*/ 279 w 3315"/>
                      <a:gd name="T7" fmla="*/ 844 h 1560"/>
                      <a:gd name="T8" fmla="*/ 336 w 3315"/>
                      <a:gd name="T9" fmla="*/ 925 h 1560"/>
                      <a:gd name="T10" fmla="*/ 428 w 3315"/>
                      <a:gd name="T11" fmla="*/ 968 h 1560"/>
                      <a:gd name="T12" fmla="*/ 531 w 3315"/>
                      <a:gd name="T13" fmla="*/ 959 h 1560"/>
                      <a:gd name="T14" fmla="*/ 613 w 3315"/>
                      <a:gd name="T15" fmla="*/ 901 h 1560"/>
                      <a:gd name="T16" fmla="*/ 656 w 3315"/>
                      <a:gd name="T17" fmla="*/ 810 h 1560"/>
                      <a:gd name="T18" fmla="*/ 647 w 3315"/>
                      <a:gd name="T19" fmla="*/ 706 h 1560"/>
                      <a:gd name="T20" fmla="*/ 589 w 3315"/>
                      <a:gd name="T21" fmla="*/ 625 h 1560"/>
                      <a:gd name="T22" fmla="*/ 499 w 3315"/>
                      <a:gd name="T23" fmla="*/ 582 h 1560"/>
                      <a:gd name="T24" fmla="*/ 848 w 3315"/>
                      <a:gd name="T25" fmla="*/ 3 h 1560"/>
                      <a:gd name="T26" fmla="*/ 1041 w 3315"/>
                      <a:gd name="T27" fmla="*/ 45 h 1560"/>
                      <a:gd name="T28" fmla="*/ 1213 w 3315"/>
                      <a:gd name="T29" fmla="*/ 132 h 1560"/>
                      <a:gd name="T30" fmla="*/ 1358 w 3315"/>
                      <a:gd name="T31" fmla="*/ 257 h 1560"/>
                      <a:gd name="T32" fmla="*/ 1468 w 3315"/>
                      <a:gd name="T33" fmla="*/ 414 h 1560"/>
                      <a:gd name="T34" fmla="*/ 3013 w 3315"/>
                      <a:gd name="T35" fmla="*/ 403 h 1560"/>
                      <a:gd name="T36" fmla="*/ 2782 w 3315"/>
                      <a:gd name="T37" fmla="*/ 936 h 1560"/>
                      <a:gd name="T38" fmla="*/ 2193 w 3315"/>
                      <a:gd name="T39" fmla="*/ 1112 h 1560"/>
                      <a:gd name="T40" fmla="*/ 2180 w 3315"/>
                      <a:gd name="T41" fmla="*/ 1095 h 1560"/>
                      <a:gd name="T42" fmla="*/ 2144 w 3315"/>
                      <a:gd name="T43" fmla="*/ 1053 h 1560"/>
                      <a:gd name="T44" fmla="*/ 2099 w 3315"/>
                      <a:gd name="T45" fmla="*/ 1001 h 1560"/>
                      <a:gd name="T46" fmla="*/ 2053 w 3315"/>
                      <a:gd name="T47" fmla="*/ 954 h 1560"/>
                      <a:gd name="T48" fmla="*/ 2017 w 3315"/>
                      <a:gd name="T49" fmla="*/ 925 h 1560"/>
                      <a:gd name="T50" fmla="*/ 2000 w 3315"/>
                      <a:gd name="T51" fmla="*/ 928 h 1560"/>
                      <a:gd name="T52" fmla="*/ 1969 w 3315"/>
                      <a:gd name="T53" fmla="*/ 960 h 1560"/>
                      <a:gd name="T54" fmla="*/ 1921 w 3315"/>
                      <a:gd name="T55" fmla="*/ 1006 h 1560"/>
                      <a:gd name="T56" fmla="*/ 1870 w 3315"/>
                      <a:gd name="T57" fmla="*/ 1058 h 1560"/>
                      <a:gd name="T58" fmla="*/ 1822 w 3315"/>
                      <a:gd name="T59" fmla="*/ 1105 h 1560"/>
                      <a:gd name="T60" fmla="*/ 1791 w 3315"/>
                      <a:gd name="T61" fmla="*/ 1136 h 1560"/>
                      <a:gd name="T62" fmla="*/ 1469 w 3315"/>
                      <a:gd name="T63" fmla="*/ 1143 h 1560"/>
                      <a:gd name="T64" fmla="*/ 1401 w 3315"/>
                      <a:gd name="T65" fmla="*/ 1251 h 1560"/>
                      <a:gd name="T66" fmla="*/ 1266 w 3315"/>
                      <a:gd name="T67" fmla="*/ 1388 h 1560"/>
                      <a:gd name="T68" fmla="*/ 1103 w 3315"/>
                      <a:gd name="T69" fmla="*/ 1489 h 1560"/>
                      <a:gd name="T70" fmla="*/ 914 w 3315"/>
                      <a:gd name="T71" fmla="*/ 1548 h 1560"/>
                      <a:gd name="T72" fmla="*/ 708 w 3315"/>
                      <a:gd name="T73" fmla="*/ 1557 h 1560"/>
                      <a:gd name="T74" fmla="*/ 508 w 3315"/>
                      <a:gd name="T75" fmla="*/ 1511 h 1560"/>
                      <a:gd name="T76" fmla="*/ 330 w 3315"/>
                      <a:gd name="T77" fmla="*/ 1417 h 1560"/>
                      <a:gd name="T78" fmla="*/ 184 w 3315"/>
                      <a:gd name="T79" fmla="*/ 1282 h 1560"/>
                      <a:gd name="T80" fmla="*/ 75 w 3315"/>
                      <a:gd name="T81" fmla="*/ 1114 h 1560"/>
                      <a:gd name="T82" fmla="*/ 12 w 3315"/>
                      <a:gd name="T83" fmla="*/ 920 h 1560"/>
                      <a:gd name="T84" fmla="*/ 3 w 3315"/>
                      <a:gd name="T85" fmla="*/ 709 h 1560"/>
                      <a:gd name="T86" fmla="*/ 48 w 3315"/>
                      <a:gd name="T87" fmla="*/ 508 h 1560"/>
                      <a:gd name="T88" fmla="*/ 142 w 3315"/>
                      <a:gd name="T89" fmla="*/ 330 h 1560"/>
                      <a:gd name="T90" fmla="*/ 278 w 3315"/>
                      <a:gd name="T91" fmla="*/ 184 h 1560"/>
                      <a:gd name="T92" fmla="*/ 445 w 3315"/>
                      <a:gd name="T93" fmla="*/ 76 h 1560"/>
                      <a:gd name="T94" fmla="*/ 640 w 3315"/>
                      <a:gd name="T95" fmla="*/ 1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5" h="1560">
                        <a:moveTo>
                          <a:pt x="463" y="579"/>
                        </a:moveTo>
                        <a:lnTo>
                          <a:pt x="428" y="582"/>
                        </a:lnTo>
                        <a:lnTo>
                          <a:pt x="395" y="591"/>
                        </a:lnTo>
                        <a:lnTo>
                          <a:pt x="363" y="605"/>
                        </a:lnTo>
                        <a:lnTo>
                          <a:pt x="336" y="625"/>
                        </a:lnTo>
                        <a:lnTo>
                          <a:pt x="313" y="649"/>
                        </a:lnTo>
                        <a:lnTo>
                          <a:pt x="294" y="676"/>
                        </a:lnTo>
                        <a:lnTo>
                          <a:pt x="279" y="706"/>
                        </a:lnTo>
                        <a:lnTo>
                          <a:pt x="269" y="740"/>
                        </a:lnTo>
                        <a:lnTo>
                          <a:pt x="266" y="775"/>
                        </a:lnTo>
                        <a:lnTo>
                          <a:pt x="269" y="810"/>
                        </a:lnTo>
                        <a:lnTo>
                          <a:pt x="279" y="844"/>
                        </a:lnTo>
                        <a:lnTo>
                          <a:pt x="294" y="874"/>
                        </a:lnTo>
                        <a:lnTo>
                          <a:pt x="313" y="901"/>
                        </a:lnTo>
                        <a:lnTo>
                          <a:pt x="336" y="925"/>
                        </a:lnTo>
                        <a:lnTo>
                          <a:pt x="363" y="944"/>
                        </a:lnTo>
                        <a:lnTo>
                          <a:pt x="395" y="959"/>
                        </a:lnTo>
                        <a:lnTo>
                          <a:pt x="428" y="968"/>
                        </a:lnTo>
                        <a:lnTo>
                          <a:pt x="463" y="971"/>
                        </a:lnTo>
                        <a:lnTo>
                          <a:pt x="499" y="968"/>
                        </a:lnTo>
                        <a:lnTo>
                          <a:pt x="531" y="959"/>
                        </a:lnTo>
                        <a:lnTo>
                          <a:pt x="562" y="944"/>
                        </a:lnTo>
                        <a:lnTo>
                          <a:pt x="589" y="925"/>
                        </a:lnTo>
                        <a:lnTo>
                          <a:pt x="613" y="901"/>
                        </a:lnTo>
                        <a:lnTo>
                          <a:pt x="632" y="874"/>
                        </a:lnTo>
                        <a:lnTo>
                          <a:pt x="647" y="844"/>
                        </a:lnTo>
                        <a:lnTo>
                          <a:pt x="656" y="810"/>
                        </a:lnTo>
                        <a:lnTo>
                          <a:pt x="659" y="775"/>
                        </a:lnTo>
                        <a:lnTo>
                          <a:pt x="656" y="740"/>
                        </a:lnTo>
                        <a:lnTo>
                          <a:pt x="647" y="706"/>
                        </a:lnTo>
                        <a:lnTo>
                          <a:pt x="632" y="676"/>
                        </a:lnTo>
                        <a:lnTo>
                          <a:pt x="613" y="649"/>
                        </a:lnTo>
                        <a:lnTo>
                          <a:pt x="589" y="625"/>
                        </a:lnTo>
                        <a:lnTo>
                          <a:pt x="562" y="605"/>
                        </a:lnTo>
                        <a:lnTo>
                          <a:pt x="531" y="591"/>
                        </a:lnTo>
                        <a:lnTo>
                          <a:pt x="499" y="582"/>
                        </a:lnTo>
                        <a:lnTo>
                          <a:pt x="463" y="579"/>
                        </a:lnTo>
                        <a:close/>
                        <a:moveTo>
                          <a:pt x="780" y="0"/>
                        </a:moveTo>
                        <a:lnTo>
                          <a:pt x="848" y="3"/>
                        </a:lnTo>
                        <a:lnTo>
                          <a:pt x="914" y="12"/>
                        </a:lnTo>
                        <a:lnTo>
                          <a:pt x="979" y="26"/>
                        </a:lnTo>
                        <a:lnTo>
                          <a:pt x="1041" y="45"/>
                        </a:lnTo>
                        <a:lnTo>
                          <a:pt x="1101" y="70"/>
                        </a:lnTo>
                        <a:lnTo>
                          <a:pt x="1158" y="99"/>
                        </a:lnTo>
                        <a:lnTo>
                          <a:pt x="1213" y="132"/>
                        </a:lnTo>
                        <a:lnTo>
                          <a:pt x="1264" y="170"/>
                        </a:lnTo>
                        <a:lnTo>
                          <a:pt x="1313" y="211"/>
                        </a:lnTo>
                        <a:lnTo>
                          <a:pt x="1358" y="257"/>
                        </a:lnTo>
                        <a:lnTo>
                          <a:pt x="1399" y="306"/>
                        </a:lnTo>
                        <a:lnTo>
                          <a:pt x="1435" y="358"/>
                        </a:lnTo>
                        <a:lnTo>
                          <a:pt x="1468" y="414"/>
                        </a:lnTo>
                        <a:lnTo>
                          <a:pt x="1469" y="417"/>
                        </a:lnTo>
                        <a:lnTo>
                          <a:pt x="1469" y="414"/>
                        </a:lnTo>
                        <a:lnTo>
                          <a:pt x="3013" y="403"/>
                        </a:lnTo>
                        <a:lnTo>
                          <a:pt x="3315" y="704"/>
                        </a:lnTo>
                        <a:lnTo>
                          <a:pt x="2932" y="1087"/>
                        </a:lnTo>
                        <a:lnTo>
                          <a:pt x="2782" y="936"/>
                        </a:lnTo>
                        <a:lnTo>
                          <a:pt x="2588" y="1129"/>
                        </a:lnTo>
                        <a:lnTo>
                          <a:pt x="2382" y="923"/>
                        </a:lnTo>
                        <a:lnTo>
                          <a:pt x="2193" y="1112"/>
                        </a:lnTo>
                        <a:lnTo>
                          <a:pt x="2192" y="1110"/>
                        </a:lnTo>
                        <a:lnTo>
                          <a:pt x="2187" y="1104"/>
                        </a:lnTo>
                        <a:lnTo>
                          <a:pt x="2180" y="1095"/>
                        </a:lnTo>
                        <a:lnTo>
                          <a:pt x="2170" y="1083"/>
                        </a:lnTo>
                        <a:lnTo>
                          <a:pt x="2157" y="1069"/>
                        </a:lnTo>
                        <a:lnTo>
                          <a:pt x="2144" y="1053"/>
                        </a:lnTo>
                        <a:lnTo>
                          <a:pt x="2129" y="1036"/>
                        </a:lnTo>
                        <a:lnTo>
                          <a:pt x="2114" y="1019"/>
                        </a:lnTo>
                        <a:lnTo>
                          <a:pt x="2099" y="1001"/>
                        </a:lnTo>
                        <a:lnTo>
                          <a:pt x="2083" y="985"/>
                        </a:lnTo>
                        <a:lnTo>
                          <a:pt x="2068" y="969"/>
                        </a:lnTo>
                        <a:lnTo>
                          <a:pt x="2053" y="954"/>
                        </a:lnTo>
                        <a:lnTo>
                          <a:pt x="2039" y="941"/>
                        </a:lnTo>
                        <a:lnTo>
                          <a:pt x="2027" y="931"/>
                        </a:lnTo>
                        <a:lnTo>
                          <a:pt x="2017" y="925"/>
                        </a:lnTo>
                        <a:lnTo>
                          <a:pt x="2009" y="922"/>
                        </a:lnTo>
                        <a:lnTo>
                          <a:pt x="2004" y="923"/>
                        </a:lnTo>
                        <a:lnTo>
                          <a:pt x="2000" y="928"/>
                        </a:lnTo>
                        <a:lnTo>
                          <a:pt x="1992" y="936"/>
                        </a:lnTo>
                        <a:lnTo>
                          <a:pt x="1981" y="946"/>
                        </a:lnTo>
                        <a:lnTo>
                          <a:pt x="1969" y="960"/>
                        </a:lnTo>
                        <a:lnTo>
                          <a:pt x="1955" y="974"/>
                        </a:lnTo>
                        <a:lnTo>
                          <a:pt x="1939" y="989"/>
                        </a:lnTo>
                        <a:lnTo>
                          <a:pt x="1921" y="1006"/>
                        </a:lnTo>
                        <a:lnTo>
                          <a:pt x="1904" y="1023"/>
                        </a:lnTo>
                        <a:lnTo>
                          <a:pt x="1887" y="1041"/>
                        </a:lnTo>
                        <a:lnTo>
                          <a:pt x="1870" y="1058"/>
                        </a:lnTo>
                        <a:lnTo>
                          <a:pt x="1853" y="1075"/>
                        </a:lnTo>
                        <a:lnTo>
                          <a:pt x="1837" y="1091"/>
                        </a:lnTo>
                        <a:lnTo>
                          <a:pt x="1822" y="1105"/>
                        </a:lnTo>
                        <a:lnTo>
                          <a:pt x="1810" y="1118"/>
                        </a:lnTo>
                        <a:lnTo>
                          <a:pt x="1799" y="1128"/>
                        </a:lnTo>
                        <a:lnTo>
                          <a:pt x="1791" y="1136"/>
                        </a:lnTo>
                        <a:lnTo>
                          <a:pt x="1786" y="1141"/>
                        </a:lnTo>
                        <a:lnTo>
                          <a:pt x="1784" y="1143"/>
                        </a:lnTo>
                        <a:lnTo>
                          <a:pt x="1469" y="1143"/>
                        </a:lnTo>
                        <a:lnTo>
                          <a:pt x="1469" y="1143"/>
                        </a:lnTo>
                        <a:lnTo>
                          <a:pt x="1437" y="1199"/>
                        </a:lnTo>
                        <a:lnTo>
                          <a:pt x="1401" y="1251"/>
                        </a:lnTo>
                        <a:lnTo>
                          <a:pt x="1359" y="1301"/>
                        </a:lnTo>
                        <a:lnTo>
                          <a:pt x="1315" y="1347"/>
                        </a:lnTo>
                        <a:lnTo>
                          <a:pt x="1266" y="1388"/>
                        </a:lnTo>
                        <a:lnTo>
                          <a:pt x="1215" y="1427"/>
                        </a:lnTo>
                        <a:lnTo>
                          <a:pt x="1161" y="1460"/>
                        </a:lnTo>
                        <a:lnTo>
                          <a:pt x="1103" y="1489"/>
                        </a:lnTo>
                        <a:lnTo>
                          <a:pt x="1042" y="1515"/>
                        </a:lnTo>
                        <a:lnTo>
                          <a:pt x="980" y="1534"/>
                        </a:lnTo>
                        <a:lnTo>
                          <a:pt x="914" y="1548"/>
                        </a:lnTo>
                        <a:lnTo>
                          <a:pt x="848" y="1557"/>
                        </a:lnTo>
                        <a:lnTo>
                          <a:pt x="780" y="1560"/>
                        </a:lnTo>
                        <a:lnTo>
                          <a:pt x="708" y="1557"/>
                        </a:lnTo>
                        <a:lnTo>
                          <a:pt x="640" y="1547"/>
                        </a:lnTo>
                        <a:lnTo>
                          <a:pt x="572" y="1532"/>
                        </a:lnTo>
                        <a:lnTo>
                          <a:pt x="508" y="1511"/>
                        </a:lnTo>
                        <a:lnTo>
                          <a:pt x="445" y="1484"/>
                        </a:lnTo>
                        <a:lnTo>
                          <a:pt x="387" y="1453"/>
                        </a:lnTo>
                        <a:lnTo>
                          <a:pt x="330" y="1417"/>
                        </a:lnTo>
                        <a:lnTo>
                          <a:pt x="278" y="1376"/>
                        </a:lnTo>
                        <a:lnTo>
                          <a:pt x="228" y="1331"/>
                        </a:lnTo>
                        <a:lnTo>
                          <a:pt x="184" y="1282"/>
                        </a:lnTo>
                        <a:lnTo>
                          <a:pt x="142" y="1230"/>
                        </a:lnTo>
                        <a:lnTo>
                          <a:pt x="106" y="1174"/>
                        </a:lnTo>
                        <a:lnTo>
                          <a:pt x="75" y="1114"/>
                        </a:lnTo>
                        <a:lnTo>
                          <a:pt x="48" y="1052"/>
                        </a:lnTo>
                        <a:lnTo>
                          <a:pt x="28" y="987"/>
                        </a:lnTo>
                        <a:lnTo>
                          <a:pt x="12" y="920"/>
                        </a:lnTo>
                        <a:lnTo>
                          <a:pt x="3" y="851"/>
                        </a:lnTo>
                        <a:lnTo>
                          <a:pt x="0" y="780"/>
                        </a:lnTo>
                        <a:lnTo>
                          <a:pt x="3" y="709"/>
                        </a:lnTo>
                        <a:lnTo>
                          <a:pt x="12" y="640"/>
                        </a:lnTo>
                        <a:lnTo>
                          <a:pt x="28" y="573"/>
                        </a:lnTo>
                        <a:lnTo>
                          <a:pt x="48" y="508"/>
                        </a:lnTo>
                        <a:lnTo>
                          <a:pt x="75" y="446"/>
                        </a:lnTo>
                        <a:lnTo>
                          <a:pt x="106" y="386"/>
                        </a:lnTo>
                        <a:lnTo>
                          <a:pt x="142" y="330"/>
                        </a:lnTo>
                        <a:lnTo>
                          <a:pt x="184" y="278"/>
                        </a:lnTo>
                        <a:lnTo>
                          <a:pt x="228" y="229"/>
                        </a:lnTo>
                        <a:lnTo>
                          <a:pt x="278" y="184"/>
                        </a:lnTo>
                        <a:lnTo>
                          <a:pt x="330" y="143"/>
                        </a:lnTo>
                        <a:lnTo>
                          <a:pt x="387" y="107"/>
                        </a:lnTo>
                        <a:lnTo>
                          <a:pt x="445" y="76"/>
                        </a:lnTo>
                        <a:lnTo>
                          <a:pt x="508" y="49"/>
                        </a:lnTo>
                        <a:lnTo>
                          <a:pt x="572" y="28"/>
                        </a:lnTo>
                        <a:lnTo>
                          <a:pt x="640" y="13"/>
                        </a:lnTo>
                        <a:lnTo>
                          <a:pt x="708" y="3"/>
                        </a:lnTo>
                        <a:lnTo>
                          <a:pt x="780"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6" name="Line 6"/>
                  <p:cNvSpPr>
                    <a:spLocks noChangeShapeType="1"/>
                  </p:cNvSpPr>
                  <p:nvPr/>
                </p:nvSpPr>
                <p:spPr bwMode="auto">
                  <a:xfrm flipH="1" flipV="1">
                    <a:off x="941228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7" name="Line 7"/>
                  <p:cNvSpPr>
                    <a:spLocks noChangeShapeType="1"/>
                  </p:cNvSpPr>
                  <p:nvPr/>
                </p:nvSpPr>
                <p:spPr bwMode="auto">
                  <a:xfrm flipH="1" flipV="1">
                    <a:off x="9394826"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8" name="Line 8"/>
                  <p:cNvSpPr>
                    <a:spLocks noChangeShapeType="1"/>
                  </p:cNvSpPr>
                  <p:nvPr/>
                </p:nvSpPr>
                <p:spPr bwMode="auto">
                  <a:xfrm flipH="1" flipV="1">
                    <a:off x="93789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69" name="Line 9"/>
                  <p:cNvSpPr>
                    <a:spLocks noChangeShapeType="1"/>
                  </p:cNvSpPr>
                  <p:nvPr/>
                </p:nvSpPr>
                <p:spPr bwMode="auto">
                  <a:xfrm flipH="1" flipV="1">
                    <a:off x="9364663"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0" name="Line 10"/>
                  <p:cNvSpPr>
                    <a:spLocks noChangeShapeType="1"/>
                  </p:cNvSpPr>
                  <p:nvPr/>
                </p:nvSpPr>
                <p:spPr bwMode="auto">
                  <a:xfrm flipH="1" flipV="1">
                    <a:off x="935196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1" name="Line 11"/>
                  <p:cNvSpPr>
                    <a:spLocks noChangeShapeType="1"/>
                  </p:cNvSpPr>
                  <p:nvPr/>
                </p:nvSpPr>
                <p:spPr bwMode="auto">
                  <a:xfrm flipH="1" flipV="1">
                    <a:off x="9342438"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2" name="Line 12"/>
                  <p:cNvSpPr>
                    <a:spLocks noChangeShapeType="1"/>
                  </p:cNvSpPr>
                  <p:nvPr/>
                </p:nvSpPr>
                <p:spPr bwMode="auto">
                  <a:xfrm flipH="1" flipV="1">
                    <a:off x="9334501"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3" name="Line 13"/>
                  <p:cNvSpPr>
                    <a:spLocks noChangeShapeType="1"/>
                  </p:cNvSpPr>
                  <p:nvPr/>
                </p:nvSpPr>
                <p:spPr bwMode="auto">
                  <a:xfrm flipH="1" flipV="1">
                    <a:off x="9328151" y="4686300"/>
                    <a:ext cx="6350"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4" name="Line 14"/>
                  <p:cNvSpPr>
                    <a:spLocks noChangeShapeType="1"/>
                  </p:cNvSpPr>
                  <p:nvPr/>
                </p:nvSpPr>
                <p:spPr bwMode="auto">
                  <a:xfrm flipH="1" flipV="1">
                    <a:off x="9326563"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6" name="Line 15"/>
                  <p:cNvSpPr>
                    <a:spLocks noChangeShapeType="1"/>
                  </p:cNvSpPr>
                  <p:nvPr/>
                </p:nvSpPr>
                <p:spPr bwMode="auto">
                  <a:xfrm flipV="1">
                    <a:off x="9326563"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79" name="Line 16"/>
                  <p:cNvSpPr>
                    <a:spLocks noChangeShapeType="1"/>
                  </p:cNvSpPr>
                  <p:nvPr/>
                </p:nvSpPr>
                <p:spPr bwMode="auto">
                  <a:xfrm flipV="1">
                    <a:off x="9328151" y="4632325"/>
                    <a:ext cx="6350"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80" name="Line 17"/>
                  <p:cNvSpPr>
                    <a:spLocks noChangeShapeType="1"/>
                  </p:cNvSpPr>
                  <p:nvPr/>
                </p:nvSpPr>
                <p:spPr bwMode="auto">
                  <a:xfrm flipV="1">
                    <a:off x="9334501"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1" name="Line 18"/>
                  <p:cNvSpPr>
                    <a:spLocks noChangeShapeType="1"/>
                  </p:cNvSpPr>
                  <p:nvPr/>
                </p:nvSpPr>
                <p:spPr bwMode="auto">
                  <a:xfrm flipV="1">
                    <a:off x="9342438"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2" name="Line 19"/>
                  <p:cNvSpPr>
                    <a:spLocks noChangeShapeType="1"/>
                  </p:cNvSpPr>
                  <p:nvPr/>
                </p:nvSpPr>
                <p:spPr bwMode="auto">
                  <a:xfrm flipV="1">
                    <a:off x="935196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3" name="Line 20"/>
                  <p:cNvSpPr>
                    <a:spLocks noChangeShapeType="1"/>
                  </p:cNvSpPr>
                  <p:nvPr/>
                </p:nvSpPr>
                <p:spPr bwMode="auto">
                  <a:xfrm flipV="1">
                    <a:off x="9364663"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4" name="Line 21"/>
                  <p:cNvSpPr>
                    <a:spLocks noChangeShapeType="1"/>
                  </p:cNvSpPr>
                  <p:nvPr/>
                </p:nvSpPr>
                <p:spPr bwMode="auto">
                  <a:xfrm flipV="1">
                    <a:off x="93789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5" name="Line 22"/>
                  <p:cNvSpPr>
                    <a:spLocks noChangeShapeType="1"/>
                  </p:cNvSpPr>
                  <p:nvPr/>
                </p:nvSpPr>
                <p:spPr bwMode="auto">
                  <a:xfrm flipV="1">
                    <a:off x="9394826"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6" name="Line 23"/>
                  <p:cNvSpPr>
                    <a:spLocks noChangeShapeType="1"/>
                  </p:cNvSpPr>
                  <p:nvPr/>
                </p:nvSpPr>
                <p:spPr bwMode="auto">
                  <a:xfrm flipV="1">
                    <a:off x="941228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7" name="Line 24"/>
                  <p:cNvSpPr>
                    <a:spLocks noChangeShapeType="1"/>
                  </p:cNvSpPr>
                  <p:nvPr/>
                </p:nvSpPr>
                <p:spPr bwMode="auto">
                  <a:xfrm>
                    <a:off x="9431338" y="4564063"/>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599" name="Line 25"/>
                  <p:cNvSpPr>
                    <a:spLocks noChangeShapeType="1"/>
                  </p:cNvSpPr>
                  <p:nvPr/>
                </p:nvSpPr>
                <p:spPr bwMode="auto">
                  <a:xfrm>
                    <a:off x="9450388" y="4565650"/>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0" name="Line 26"/>
                  <p:cNvSpPr>
                    <a:spLocks noChangeShapeType="1"/>
                  </p:cNvSpPr>
                  <p:nvPr/>
                </p:nvSpPr>
                <p:spPr bwMode="auto">
                  <a:xfrm>
                    <a:off x="9467851" y="4570413"/>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1" name="Line 27"/>
                  <p:cNvSpPr>
                    <a:spLocks noChangeShapeType="1"/>
                  </p:cNvSpPr>
                  <p:nvPr/>
                </p:nvSpPr>
                <p:spPr bwMode="auto">
                  <a:xfrm>
                    <a:off x="9483726" y="4578350"/>
                    <a:ext cx="1428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2" name="Line 28"/>
                  <p:cNvSpPr>
                    <a:spLocks noChangeShapeType="1"/>
                  </p:cNvSpPr>
                  <p:nvPr/>
                </p:nvSpPr>
                <p:spPr bwMode="auto">
                  <a:xfrm>
                    <a:off x="9498013" y="458946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3" name="Line 29"/>
                  <p:cNvSpPr>
                    <a:spLocks noChangeShapeType="1"/>
                  </p:cNvSpPr>
                  <p:nvPr/>
                </p:nvSpPr>
                <p:spPr bwMode="auto">
                  <a:xfrm>
                    <a:off x="9510713" y="4602163"/>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4" name="Line 30"/>
                  <p:cNvSpPr>
                    <a:spLocks noChangeShapeType="1"/>
                  </p:cNvSpPr>
                  <p:nvPr/>
                </p:nvSpPr>
                <p:spPr bwMode="auto">
                  <a:xfrm>
                    <a:off x="9520238" y="46164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5" name="Line 31"/>
                  <p:cNvSpPr>
                    <a:spLocks noChangeShapeType="1"/>
                  </p:cNvSpPr>
                  <p:nvPr/>
                </p:nvSpPr>
                <p:spPr bwMode="auto">
                  <a:xfrm>
                    <a:off x="9528176" y="4632325"/>
                    <a:ext cx="4763"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6" name="Line 32"/>
                  <p:cNvSpPr>
                    <a:spLocks noChangeShapeType="1"/>
                  </p:cNvSpPr>
                  <p:nvPr/>
                </p:nvSpPr>
                <p:spPr bwMode="auto">
                  <a:xfrm>
                    <a:off x="9532938" y="4649788"/>
                    <a:ext cx="1588"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7" name="Line 33"/>
                  <p:cNvSpPr>
                    <a:spLocks noChangeShapeType="1"/>
                  </p:cNvSpPr>
                  <p:nvPr/>
                </p:nvSpPr>
                <p:spPr bwMode="auto">
                  <a:xfrm flipH="1">
                    <a:off x="9532938" y="4668838"/>
                    <a:ext cx="1588"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8" name="Line 34"/>
                  <p:cNvSpPr>
                    <a:spLocks noChangeShapeType="1"/>
                  </p:cNvSpPr>
                  <p:nvPr/>
                </p:nvSpPr>
                <p:spPr bwMode="auto">
                  <a:xfrm flipH="1">
                    <a:off x="9528176" y="4686300"/>
                    <a:ext cx="47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09" name="Line 35"/>
                  <p:cNvSpPr>
                    <a:spLocks noChangeShapeType="1"/>
                  </p:cNvSpPr>
                  <p:nvPr/>
                </p:nvSpPr>
                <p:spPr bwMode="auto">
                  <a:xfrm flipH="1">
                    <a:off x="9520238" y="4705350"/>
                    <a:ext cx="7938"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0" name="Line 36"/>
                  <p:cNvSpPr>
                    <a:spLocks noChangeShapeType="1"/>
                  </p:cNvSpPr>
                  <p:nvPr/>
                </p:nvSpPr>
                <p:spPr bwMode="auto">
                  <a:xfrm flipH="1">
                    <a:off x="9510713" y="4721225"/>
                    <a:ext cx="9525"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1" name="Line 37"/>
                  <p:cNvSpPr>
                    <a:spLocks noChangeShapeType="1"/>
                  </p:cNvSpPr>
                  <p:nvPr/>
                </p:nvSpPr>
                <p:spPr bwMode="auto">
                  <a:xfrm flipH="1">
                    <a:off x="9498013" y="4735513"/>
                    <a:ext cx="1270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2" name="Line 38"/>
                  <p:cNvSpPr>
                    <a:spLocks noChangeShapeType="1"/>
                  </p:cNvSpPr>
                  <p:nvPr/>
                </p:nvSpPr>
                <p:spPr bwMode="auto">
                  <a:xfrm flipH="1">
                    <a:off x="9483726" y="4748213"/>
                    <a:ext cx="1428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3" name="Line 39"/>
                  <p:cNvSpPr>
                    <a:spLocks noChangeShapeType="1"/>
                  </p:cNvSpPr>
                  <p:nvPr/>
                </p:nvSpPr>
                <p:spPr bwMode="auto">
                  <a:xfrm flipH="1">
                    <a:off x="9467851" y="4757738"/>
                    <a:ext cx="1587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4" name="Line 40"/>
                  <p:cNvSpPr>
                    <a:spLocks noChangeShapeType="1"/>
                  </p:cNvSpPr>
                  <p:nvPr/>
                </p:nvSpPr>
                <p:spPr bwMode="auto">
                  <a:xfrm flipH="1">
                    <a:off x="9450388" y="4765675"/>
                    <a:ext cx="174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5" name="Line 41"/>
                  <p:cNvSpPr>
                    <a:spLocks noChangeShapeType="1"/>
                  </p:cNvSpPr>
                  <p:nvPr/>
                </p:nvSpPr>
                <p:spPr bwMode="auto">
                  <a:xfrm flipH="1">
                    <a:off x="9431338" y="4770438"/>
                    <a:ext cx="1905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6" name="Line 42"/>
                  <p:cNvSpPr>
                    <a:spLocks noChangeShapeType="1"/>
                  </p:cNvSpPr>
                  <p:nvPr/>
                </p:nvSpPr>
                <p:spPr bwMode="auto">
                  <a:xfrm flipH="1">
                    <a:off x="9963151" y="4471988"/>
                    <a:ext cx="8175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7" name="Line 43"/>
                  <p:cNvSpPr>
                    <a:spLocks noChangeShapeType="1"/>
                  </p:cNvSpPr>
                  <p:nvPr/>
                </p:nvSpPr>
                <p:spPr bwMode="auto">
                  <a:xfrm>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8" name="Line 44"/>
                  <p:cNvSpPr>
                    <a:spLocks noChangeShapeType="1"/>
                  </p:cNvSpPr>
                  <p:nvPr/>
                </p:nvSpPr>
                <p:spPr bwMode="auto">
                  <a:xfrm flipH="1" flipV="1">
                    <a:off x="9963151" y="4476750"/>
                    <a:ext cx="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19" name="Line 45"/>
                  <p:cNvSpPr>
                    <a:spLocks noChangeShapeType="1"/>
                  </p:cNvSpPr>
                  <p:nvPr/>
                </p:nvSpPr>
                <p:spPr bwMode="auto">
                  <a:xfrm flipH="1" flipV="1">
                    <a:off x="9945688" y="4448175"/>
                    <a:ext cx="17463"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0" name="Line 46"/>
                  <p:cNvSpPr>
                    <a:spLocks noChangeShapeType="1"/>
                  </p:cNvSpPr>
                  <p:nvPr/>
                </p:nvSpPr>
                <p:spPr bwMode="auto">
                  <a:xfrm flipH="1" flipV="1">
                    <a:off x="9926638" y="4419600"/>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1" name="Line 47"/>
                  <p:cNvSpPr>
                    <a:spLocks noChangeShapeType="1"/>
                  </p:cNvSpPr>
                  <p:nvPr/>
                </p:nvSpPr>
                <p:spPr bwMode="auto">
                  <a:xfrm flipH="1" flipV="1">
                    <a:off x="9904413" y="4394200"/>
                    <a:ext cx="22225"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2" name="Line 48"/>
                  <p:cNvSpPr>
                    <a:spLocks noChangeShapeType="1"/>
                  </p:cNvSpPr>
                  <p:nvPr/>
                </p:nvSpPr>
                <p:spPr bwMode="auto">
                  <a:xfrm flipH="1" flipV="1">
                    <a:off x="9880601" y="4370388"/>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3" name="Line 49"/>
                  <p:cNvSpPr>
                    <a:spLocks noChangeShapeType="1"/>
                  </p:cNvSpPr>
                  <p:nvPr/>
                </p:nvSpPr>
                <p:spPr bwMode="auto">
                  <a:xfrm flipH="1" flipV="1">
                    <a:off x="9855201" y="43481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4" name="Line 50"/>
                  <p:cNvSpPr>
                    <a:spLocks noChangeShapeType="1"/>
                  </p:cNvSpPr>
                  <p:nvPr/>
                </p:nvSpPr>
                <p:spPr bwMode="auto">
                  <a:xfrm flipH="1" flipV="1">
                    <a:off x="9828213" y="4327525"/>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5" name="Line 51"/>
                  <p:cNvSpPr>
                    <a:spLocks noChangeShapeType="1"/>
                  </p:cNvSpPr>
                  <p:nvPr/>
                </p:nvSpPr>
                <p:spPr bwMode="auto">
                  <a:xfrm flipH="1" flipV="1">
                    <a:off x="9799638" y="4310063"/>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6" name="Line 52"/>
                  <p:cNvSpPr>
                    <a:spLocks noChangeShapeType="1"/>
                  </p:cNvSpPr>
                  <p:nvPr/>
                </p:nvSpPr>
                <p:spPr bwMode="auto">
                  <a:xfrm flipH="1" flipV="1">
                    <a:off x="9769476" y="4295775"/>
                    <a:ext cx="30163"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7" name="Line 53"/>
                  <p:cNvSpPr>
                    <a:spLocks noChangeShapeType="1"/>
                  </p:cNvSpPr>
                  <p:nvPr/>
                </p:nvSpPr>
                <p:spPr bwMode="auto">
                  <a:xfrm flipH="1" flipV="1">
                    <a:off x="9737726" y="4281488"/>
                    <a:ext cx="31750"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8" name="Line 54"/>
                  <p:cNvSpPr>
                    <a:spLocks noChangeShapeType="1"/>
                  </p:cNvSpPr>
                  <p:nvPr/>
                </p:nvSpPr>
                <p:spPr bwMode="auto">
                  <a:xfrm flipH="1" flipV="1">
                    <a:off x="9704388" y="4271963"/>
                    <a:ext cx="333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29" name="Line 55"/>
                  <p:cNvSpPr>
                    <a:spLocks noChangeShapeType="1"/>
                  </p:cNvSpPr>
                  <p:nvPr/>
                </p:nvSpPr>
                <p:spPr bwMode="auto">
                  <a:xfrm flipH="1" flipV="1">
                    <a:off x="9669463" y="4264025"/>
                    <a:ext cx="349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0" name="Line 56"/>
                  <p:cNvSpPr>
                    <a:spLocks noChangeShapeType="1"/>
                  </p:cNvSpPr>
                  <p:nvPr/>
                </p:nvSpPr>
                <p:spPr bwMode="auto">
                  <a:xfrm flipH="1" flipV="1">
                    <a:off x="9634538" y="4259263"/>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1" name="Line 57"/>
                  <p:cNvSpPr>
                    <a:spLocks noChangeShapeType="1"/>
                  </p:cNvSpPr>
                  <p:nvPr/>
                </p:nvSpPr>
                <p:spPr bwMode="auto">
                  <a:xfrm flipH="1" flipV="1">
                    <a:off x="9599613" y="4257675"/>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2" name="Line 58"/>
                  <p:cNvSpPr>
                    <a:spLocks noChangeShapeType="1"/>
                  </p:cNvSpPr>
                  <p:nvPr/>
                </p:nvSpPr>
                <p:spPr bwMode="auto">
                  <a:xfrm flipH="1">
                    <a:off x="9561513" y="4257675"/>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3" name="Line 59"/>
                  <p:cNvSpPr>
                    <a:spLocks noChangeShapeType="1"/>
                  </p:cNvSpPr>
                  <p:nvPr/>
                </p:nvSpPr>
                <p:spPr bwMode="auto">
                  <a:xfrm flipH="1">
                    <a:off x="9525001" y="4259263"/>
                    <a:ext cx="3651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4" name="Line 60"/>
                  <p:cNvSpPr>
                    <a:spLocks noChangeShapeType="1"/>
                  </p:cNvSpPr>
                  <p:nvPr/>
                </p:nvSpPr>
                <p:spPr bwMode="auto">
                  <a:xfrm flipH="1">
                    <a:off x="9488488" y="4265613"/>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5" name="Line 61"/>
                  <p:cNvSpPr>
                    <a:spLocks noChangeShapeType="1"/>
                  </p:cNvSpPr>
                  <p:nvPr/>
                </p:nvSpPr>
                <p:spPr bwMode="auto">
                  <a:xfrm flipH="1">
                    <a:off x="9455151" y="4273550"/>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6" name="Line 62"/>
                  <p:cNvSpPr>
                    <a:spLocks noChangeShapeType="1"/>
                  </p:cNvSpPr>
                  <p:nvPr/>
                </p:nvSpPr>
                <p:spPr bwMode="auto">
                  <a:xfrm flipH="1">
                    <a:off x="9421813" y="4284663"/>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7" name="Line 63"/>
                  <p:cNvSpPr>
                    <a:spLocks noChangeShapeType="1"/>
                  </p:cNvSpPr>
                  <p:nvPr/>
                </p:nvSpPr>
                <p:spPr bwMode="auto">
                  <a:xfrm flipH="1">
                    <a:off x="9391651" y="4298950"/>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8" name="Line 64"/>
                  <p:cNvSpPr>
                    <a:spLocks noChangeShapeType="1"/>
                  </p:cNvSpPr>
                  <p:nvPr/>
                </p:nvSpPr>
                <p:spPr bwMode="auto">
                  <a:xfrm flipH="1">
                    <a:off x="9361488" y="4314825"/>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39" name="Line 65"/>
                  <p:cNvSpPr>
                    <a:spLocks noChangeShapeType="1"/>
                  </p:cNvSpPr>
                  <p:nvPr/>
                </p:nvSpPr>
                <p:spPr bwMode="auto">
                  <a:xfrm flipH="1">
                    <a:off x="9332913" y="4333875"/>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0" name="Line 66"/>
                  <p:cNvSpPr>
                    <a:spLocks noChangeShapeType="1"/>
                  </p:cNvSpPr>
                  <p:nvPr/>
                </p:nvSpPr>
                <p:spPr bwMode="auto">
                  <a:xfrm flipH="1">
                    <a:off x="9307513" y="4356100"/>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1" name="Line 67"/>
                  <p:cNvSpPr>
                    <a:spLocks noChangeShapeType="1"/>
                  </p:cNvSpPr>
                  <p:nvPr/>
                </p:nvSpPr>
                <p:spPr bwMode="auto">
                  <a:xfrm flipH="1">
                    <a:off x="9283701" y="4379913"/>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2" name="Line 68"/>
                  <p:cNvSpPr>
                    <a:spLocks noChangeShapeType="1"/>
                  </p:cNvSpPr>
                  <p:nvPr/>
                </p:nvSpPr>
                <p:spPr bwMode="auto">
                  <a:xfrm flipH="1">
                    <a:off x="9261476" y="440531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3" name="Line 69"/>
                  <p:cNvSpPr>
                    <a:spLocks noChangeShapeType="1"/>
                  </p:cNvSpPr>
                  <p:nvPr/>
                </p:nvSpPr>
                <p:spPr bwMode="auto">
                  <a:xfrm flipH="1">
                    <a:off x="9242426" y="4432300"/>
                    <a:ext cx="19050"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4" name="Line 70"/>
                  <p:cNvSpPr>
                    <a:spLocks noChangeShapeType="1"/>
                  </p:cNvSpPr>
                  <p:nvPr/>
                </p:nvSpPr>
                <p:spPr bwMode="auto">
                  <a:xfrm flipH="1">
                    <a:off x="9226551" y="4462463"/>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5" name="Line 71"/>
                  <p:cNvSpPr>
                    <a:spLocks noChangeShapeType="1"/>
                  </p:cNvSpPr>
                  <p:nvPr/>
                </p:nvSpPr>
                <p:spPr bwMode="auto">
                  <a:xfrm flipH="1">
                    <a:off x="9212263" y="4494213"/>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6" name="Line 72"/>
                  <p:cNvSpPr>
                    <a:spLocks noChangeShapeType="1"/>
                  </p:cNvSpPr>
                  <p:nvPr/>
                </p:nvSpPr>
                <p:spPr bwMode="auto">
                  <a:xfrm flipH="1">
                    <a:off x="9201151" y="4527550"/>
                    <a:ext cx="11113"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7" name="Line 73"/>
                  <p:cNvSpPr>
                    <a:spLocks noChangeShapeType="1"/>
                  </p:cNvSpPr>
                  <p:nvPr/>
                </p:nvSpPr>
                <p:spPr bwMode="auto">
                  <a:xfrm flipH="1">
                    <a:off x="9193213" y="4560888"/>
                    <a:ext cx="793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8" name="Line 74"/>
                  <p:cNvSpPr>
                    <a:spLocks noChangeShapeType="1"/>
                  </p:cNvSpPr>
                  <p:nvPr/>
                </p:nvSpPr>
                <p:spPr bwMode="auto">
                  <a:xfrm flipH="1">
                    <a:off x="9188451" y="4597400"/>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49" name="Line 75"/>
                  <p:cNvSpPr>
                    <a:spLocks noChangeShapeType="1"/>
                  </p:cNvSpPr>
                  <p:nvPr/>
                </p:nvSpPr>
                <p:spPr bwMode="auto">
                  <a:xfrm flipH="1">
                    <a:off x="9186863" y="4633913"/>
                    <a:ext cx="1588"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0" name="Line 76"/>
                  <p:cNvSpPr>
                    <a:spLocks noChangeShapeType="1"/>
                  </p:cNvSpPr>
                  <p:nvPr/>
                </p:nvSpPr>
                <p:spPr bwMode="auto">
                  <a:xfrm>
                    <a:off x="9186863" y="4670425"/>
                    <a:ext cx="1588" cy="381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1" name="Line 77"/>
                  <p:cNvSpPr>
                    <a:spLocks noChangeShapeType="1"/>
                  </p:cNvSpPr>
                  <p:nvPr/>
                </p:nvSpPr>
                <p:spPr bwMode="auto">
                  <a:xfrm>
                    <a:off x="9188451" y="4708525"/>
                    <a:ext cx="4763" cy="365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2" name="Line 78"/>
                  <p:cNvSpPr>
                    <a:spLocks noChangeShapeType="1"/>
                  </p:cNvSpPr>
                  <p:nvPr/>
                </p:nvSpPr>
                <p:spPr bwMode="auto">
                  <a:xfrm>
                    <a:off x="9193213" y="4745038"/>
                    <a:ext cx="7938"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3" name="Line 79"/>
                  <p:cNvSpPr>
                    <a:spLocks noChangeShapeType="1"/>
                  </p:cNvSpPr>
                  <p:nvPr/>
                </p:nvSpPr>
                <p:spPr bwMode="auto">
                  <a:xfrm>
                    <a:off x="9201151" y="4779963"/>
                    <a:ext cx="11113" cy="349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4" name="Line 80"/>
                  <p:cNvSpPr>
                    <a:spLocks noChangeShapeType="1"/>
                  </p:cNvSpPr>
                  <p:nvPr/>
                </p:nvSpPr>
                <p:spPr bwMode="auto">
                  <a:xfrm>
                    <a:off x="9212263" y="4814888"/>
                    <a:ext cx="14288" cy="333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5" name="Line 81"/>
                  <p:cNvSpPr>
                    <a:spLocks noChangeShapeType="1"/>
                  </p:cNvSpPr>
                  <p:nvPr/>
                </p:nvSpPr>
                <p:spPr bwMode="auto">
                  <a:xfrm>
                    <a:off x="9226551" y="4848225"/>
                    <a:ext cx="15875" cy="31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6" name="Line 82"/>
                  <p:cNvSpPr>
                    <a:spLocks noChangeShapeType="1"/>
                  </p:cNvSpPr>
                  <p:nvPr/>
                </p:nvSpPr>
                <p:spPr bwMode="auto">
                  <a:xfrm>
                    <a:off x="9242426" y="4879975"/>
                    <a:ext cx="19050"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7" name="Line 83"/>
                  <p:cNvSpPr>
                    <a:spLocks noChangeShapeType="1"/>
                  </p:cNvSpPr>
                  <p:nvPr/>
                </p:nvSpPr>
                <p:spPr bwMode="auto">
                  <a:xfrm>
                    <a:off x="9261476" y="4908550"/>
                    <a:ext cx="22225" cy="285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8" name="Line 84"/>
                  <p:cNvSpPr>
                    <a:spLocks noChangeShapeType="1"/>
                  </p:cNvSpPr>
                  <p:nvPr/>
                </p:nvSpPr>
                <p:spPr bwMode="auto">
                  <a:xfrm>
                    <a:off x="9283701" y="4937125"/>
                    <a:ext cx="23813" cy="254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59" name="Line 85"/>
                  <p:cNvSpPr>
                    <a:spLocks noChangeShapeType="1"/>
                  </p:cNvSpPr>
                  <p:nvPr/>
                </p:nvSpPr>
                <p:spPr bwMode="auto">
                  <a:xfrm>
                    <a:off x="9307513" y="4962525"/>
                    <a:ext cx="25400"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0" name="Line 86"/>
                  <p:cNvSpPr>
                    <a:spLocks noChangeShapeType="1"/>
                  </p:cNvSpPr>
                  <p:nvPr/>
                </p:nvSpPr>
                <p:spPr bwMode="auto">
                  <a:xfrm>
                    <a:off x="9332913" y="4986338"/>
                    <a:ext cx="28575"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1" name="Line 87"/>
                  <p:cNvSpPr>
                    <a:spLocks noChangeShapeType="1"/>
                  </p:cNvSpPr>
                  <p:nvPr/>
                </p:nvSpPr>
                <p:spPr bwMode="auto">
                  <a:xfrm>
                    <a:off x="9361488" y="5008563"/>
                    <a:ext cx="30163" cy="190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2" name="Line 88"/>
                  <p:cNvSpPr>
                    <a:spLocks noChangeShapeType="1"/>
                  </p:cNvSpPr>
                  <p:nvPr/>
                </p:nvSpPr>
                <p:spPr bwMode="auto">
                  <a:xfrm>
                    <a:off x="9391651" y="5027613"/>
                    <a:ext cx="30163"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3" name="Line 89"/>
                  <p:cNvSpPr>
                    <a:spLocks noChangeShapeType="1"/>
                  </p:cNvSpPr>
                  <p:nvPr/>
                </p:nvSpPr>
                <p:spPr bwMode="auto">
                  <a:xfrm>
                    <a:off x="9421813" y="5043488"/>
                    <a:ext cx="33338" cy="142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4" name="Line 90"/>
                  <p:cNvSpPr>
                    <a:spLocks noChangeShapeType="1"/>
                  </p:cNvSpPr>
                  <p:nvPr/>
                </p:nvSpPr>
                <p:spPr bwMode="auto">
                  <a:xfrm>
                    <a:off x="9455151" y="5057775"/>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5" name="Line 91"/>
                  <p:cNvSpPr>
                    <a:spLocks noChangeShapeType="1"/>
                  </p:cNvSpPr>
                  <p:nvPr/>
                </p:nvSpPr>
                <p:spPr bwMode="auto">
                  <a:xfrm>
                    <a:off x="9488488" y="5068888"/>
                    <a:ext cx="36513"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6" name="Line 92"/>
                  <p:cNvSpPr>
                    <a:spLocks noChangeShapeType="1"/>
                  </p:cNvSpPr>
                  <p:nvPr/>
                </p:nvSpPr>
                <p:spPr bwMode="auto">
                  <a:xfrm>
                    <a:off x="9525001" y="5076825"/>
                    <a:ext cx="3651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7" name="Line 93"/>
                  <p:cNvSpPr>
                    <a:spLocks noChangeShapeType="1"/>
                  </p:cNvSpPr>
                  <p:nvPr/>
                </p:nvSpPr>
                <p:spPr bwMode="auto">
                  <a:xfrm>
                    <a:off x="9561513" y="5081588"/>
                    <a:ext cx="38100"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8" name="Line 94"/>
                  <p:cNvSpPr>
                    <a:spLocks noChangeShapeType="1"/>
                  </p:cNvSpPr>
                  <p:nvPr/>
                </p:nvSpPr>
                <p:spPr bwMode="auto">
                  <a:xfrm flipV="1">
                    <a:off x="9599613" y="5081588"/>
                    <a:ext cx="34925"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69" name="Line 95"/>
                  <p:cNvSpPr>
                    <a:spLocks noChangeShapeType="1"/>
                  </p:cNvSpPr>
                  <p:nvPr/>
                </p:nvSpPr>
                <p:spPr bwMode="auto">
                  <a:xfrm flipV="1">
                    <a:off x="9634538" y="5076825"/>
                    <a:ext cx="3492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0" name="Line 96"/>
                  <p:cNvSpPr>
                    <a:spLocks noChangeShapeType="1"/>
                  </p:cNvSpPr>
                  <p:nvPr/>
                </p:nvSpPr>
                <p:spPr bwMode="auto">
                  <a:xfrm flipV="1">
                    <a:off x="9669463" y="5070475"/>
                    <a:ext cx="34925"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1" name="Line 97"/>
                  <p:cNvSpPr>
                    <a:spLocks noChangeShapeType="1"/>
                  </p:cNvSpPr>
                  <p:nvPr/>
                </p:nvSpPr>
                <p:spPr bwMode="auto">
                  <a:xfrm flipV="1">
                    <a:off x="9704388" y="5059363"/>
                    <a:ext cx="33338" cy="111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2" name="Line 98"/>
                  <p:cNvSpPr>
                    <a:spLocks noChangeShapeType="1"/>
                  </p:cNvSpPr>
                  <p:nvPr/>
                </p:nvSpPr>
                <p:spPr bwMode="auto">
                  <a:xfrm flipV="1">
                    <a:off x="9737726" y="5046663"/>
                    <a:ext cx="31750" cy="127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3" name="Line 99"/>
                  <p:cNvSpPr>
                    <a:spLocks noChangeShapeType="1"/>
                  </p:cNvSpPr>
                  <p:nvPr/>
                </p:nvSpPr>
                <p:spPr bwMode="auto">
                  <a:xfrm flipV="1">
                    <a:off x="9769476" y="5030788"/>
                    <a:ext cx="31750" cy="158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4" name="Line 100"/>
                  <p:cNvSpPr>
                    <a:spLocks noChangeShapeType="1"/>
                  </p:cNvSpPr>
                  <p:nvPr/>
                </p:nvSpPr>
                <p:spPr bwMode="auto">
                  <a:xfrm flipV="1">
                    <a:off x="9801226" y="5013325"/>
                    <a:ext cx="28575" cy="174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5" name="Line 101"/>
                  <p:cNvSpPr>
                    <a:spLocks noChangeShapeType="1"/>
                  </p:cNvSpPr>
                  <p:nvPr/>
                </p:nvSpPr>
                <p:spPr bwMode="auto">
                  <a:xfrm flipV="1">
                    <a:off x="9829801" y="4992688"/>
                    <a:ext cx="26988" cy="206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6" name="Line 102"/>
                  <p:cNvSpPr>
                    <a:spLocks noChangeShapeType="1"/>
                  </p:cNvSpPr>
                  <p:nvPr/>
                </p:nvSpPr>
                <p:spPr bwMode="auto">
                  <a:xfrm flipV="1">
                    <a:off x="9856788" y="4970463"/>
                    <a:ext cx="25400" cy="222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7" name="Line 103"/>
                  <p:cNvSpPr>
                    <a:spLocks noChangeShapeType="1"/>
                  </p:cNvSpPr>
                  <p:nvPr/>
                </p:nvSpPr>
                <p:spPr bwMode="auto">
                  <a:xfrm flipV="1">
                    <a:off x="9882188" y="4946650"/>
                    <a:ext cx="23813" cy="238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8" name="Line 104"/>
                  <p:cNvSpPr>
                    <a:spLocks noChangeShapeType="1"/>
                  </p:cNvSpPr>
                  <p:nvPr/>
                </p:nvSpPr>
                <p:spPr bwMode="auto">
                  <a:xfrm flipV="1">
                    <a:off x="9906001" y="4919663"/>
                    <a:ext cx="22225"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79" name="Line 105"/>
                  <p:cNvSpPr>
                    <a:spLocks noChangeShapeType="1"/>
                  </p:cNvSpPr>
                  <p:nvPr/>
                </p:nvSpPr>
                <p:spPr bwMode="auto">
                  <a:xfrm flipV="1">
                    <a:off x="9928226" y="4892675"/>
                    <a:ext cx="19050" cy="269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0" name="Line 106"/>
                  <p:cNvSpPr>
                    <a:spLocks noChangeShapeType="1"/>
                  </p:cNvSpPr>
                  <p:nvPr/>
                </p:nvSpPr>
                <p:spPr bwMode="auto">
                  <a:xfrm flipV="1">
                    <a:off x="9947276" y="4862513"/>
                    <a:ext cx="15875" cy="301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1" name="Line 107"/>
                  <p:cNvSpPr>
                    <a:spLocks noChangeShapeType="1"/>
                  </p:cNvSpPr>
                  <p:nvPr/>
                </p:nvSpPr>
                <p:spPr bwMode="auto">
                  <a:xfrm>
                    <a:off x="9963151" y="4862513"/>
                    <a:ext cx="0"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2" name="Line 108"/>
                  <p:cNvSpPr>
                    <a:spLocks noChangeShapeType="1"/>
                  </p:cNvSpPr>
                  <p:nvPr/>
                </p:nvSpPr>
                <p:spPr bwMode="auto">
                  <a:xfrm>
                    <a:off x="9963151" y="4862513"/>
                    <a:ext cx="1666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3" name="Line 109"/>
                  <p:cNvSpPr>
                    <a:spLocks noChangeShapeType="1"/>
                  </p:cNvSpPr>
                  <p:nvPr/>
                </p:nvSpPr>
                <p:spPr bwMode="auto">
                  <a:xfrm flipV="1">
                    <a:off x="10129838" y="4862513"/>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4" name="Line 110"/>
                  <p:cNvSpPr>
                    <a:spLocks noChangeShapeType="1"/>
                  </p:cNvSpPr>
                  <p:nvPr/>
                </p:nvSpPr>
                <p:spPr bwMode="auto">
                  <a:xfrm flipV="1">
                    <a:off x="10131426" y="4859338"/>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5" name="Line 111"/>
                  <p:cNvSpPr>
                    <a:spLocks noChangeShapeType="1"/>
                  </p:cNvSpPr>
                  <p:nvPr/>
                </p:nvSpPr>
                <p:spPr bwMode="auto">
                  <a:xfrm flipV="1">
                    <a:off x="10134601" y="4854575"/>
                    <a:ext cx="3175"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6" name="Line 112"/>
                  <p:cNvSpPr>
                    <a:spLocks noChangeShapeType="1"/>
                  </p:cNvSpPr>
                  <p:nvPr/>
                </p:nvSpPr>
                <p:spPr bwMode="auto">
                  <a:xfrm flipV="1">
                    <a:off x="10137776" y="4849813"/>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7" name="Line 113"/>
                  <p:cNvSpPr>
                    <a:spLocks noChangeShapeType="1"/>
                  </p:cNvSpPr>
                  <p:nvPr/>
                </p:nvSpPr>
                <p:spPr bwMode="auto">
                  <a:xfrm flipV="1">
                    <a:off x="10144126" y="484346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8" name="Line 114"/>
                  <p:cNvSpPr>
                    <a:spLocks noChangeShapeType="1"/>
                  </p:cNvSpPr>
                  <p:nvPr/>
                </p:nvSpPr>
                <p:spPr bwMode="auto">
                  <a:xfrm flipV="1">
                    <a:off x="10150476" y="483552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89" name="Line 115"/>
                  <p:cNvSpPr>
                    <a:spLocks noChangeShapeType="1"/>
                  </p:cNvSpPr>
                  <p:nvPr/>
                </p:nvSpPr>
                <p:spPr bwMode="auto">
                  <a:xfrm flipV="1">
                    <a:off x="10158413" y="4827588"/>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0" name="Line 116"/>
                  <p:cNvSpPr>
                    <a:spLocks noChangeShapeType="1"/>
                  </p:cNvSpPr>
                  <p:nvPr/>
                </p:nvSpPr>
                <p:spPr bwMode="auto">
                  <a:xfrm flipV="1">
                    <a:off x="10166351" y="4818063"/>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1" name="Line 117"/>
                  <p:cNvSpPr>
                    <a:spLocks noChangeShapeType="1"/>
                  </p:cNvSpPr>
                  <p:nvPr/>
                </p:nvSpPr>
                <p:spPr bwMode="auto">
                  <a:xfrm flipV="1">
                    <a:off x="10175876" y="4808538"/>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2" name="Line 118"/>
                  <p:cNvSpPr>
                    <a:spLocks noChangeShapeType="1"/>
                  </p:cNvSpPr>
                  <p:nvPr/>
                </p:nvSpPr>
                <p:spPr bwMode="auto">
                  <a:xfrm flipV="1">
                    <a:off x="10185401" y="4799013"/>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3" name="Line 119"/>
                  <p:cNvSpPr>
                    <a:spLocks noChangeShapeType="1"/>
                  </p:cNvSpPr>
                  <p:nvPr/>
                </p:nvSpPr>
                <p:spPr bwMode="auto">
                  <a:xfrm flipV="1">
                    <a:off x="10193338" y="4791075"/>
                    <a:ext cx="9525"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4" name="Line 120"/>
                  <p:cNvSpPr>
                    <a:spLocks noChangeShapeType="1"/>
                  </p:cNvSpPr>
                  <p:nvPr/>
                </p:nvSpPr>
                <p:spPr bwMode="auto">
                  <a:xfrm flipV="1">
                    <a:off x="10202863" y="4781550"/>
                    <a:ext cx="9525"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5" name="Line 121"/>
                  <p:cNvSpPr>
                    <a:spLocks noChangeShapeType="1"/>
                  </p:cNvSpPr>
                  <p:nvPr/>
                </p:nvSpPr>
                <p:spPr bwMode="auto">
                  <a:xfrm flipV="1">
                    <a:off x="10212388" y="477361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6" name="Line 122"/>
                  <p:cNvSpPr>
                    <a:spLocks noChangeShapeType="1"/>
                  </p:cNvSpPr>
                  <p:nvPr/>
                </p:nvSpPr>
                <p:spPr bwMode="auto">
                  <a:xfrm flipV="1">
                    <a:off x="10220326" y="4765675"/>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7" name="Line 123"/>
                  <p:cNvSpPr>
                    <a:spLocks noChangeShapeType="1"/>
                  </p:cNvSpPr>
                  <p:nvPr/>
                </p:nvSpPr>
                <p:spPr bwMode="auto">
                  <a:xfrm flipV="1">
                    <a:off x="10228263" y="475932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8" name="Line 124"/>
                  <p:cNvSpPr>
                    <a:spLocks noChangeShapeType="1"/>
                  </p:cNvSpPr>
                  <p:nvPr/>
                </p:nvSpPr>
                <p:spPr bwMode="auto">
                  <a:xfrm flipV="1">
                    <a:off x="10234613" y="4752975"/>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699" name="Line 125"/>
                  <p:cNvSpPr>
                    <a:spLocks noChangeShapeType="1"/>
                  </p:cNvSpPr>
                  <p:nvPr/>
                </p:nvSpPr>
                <p:spPr bwMode="auto">
                  <a:xfrm flipV="1">
                    <a:off x="10240963" y="4749800"/>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0" name="Line 126"/>
                  <p:cNvSpPr>
                    <a:spLocks noChangeShapeType="1"/>
                  </p:cNvSpPr>
                  <p:nvPr/>
                </p:nvSpPr>
                <p:spPr bwMode="auto">
                  <a:xfrm flipV="1">
                    <a:off x="10244138" y="4746625"/>
                    <a:ext cx="3175"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2" name="Line 127"/>
                  <p:cNvSpPr>
                    <a:spLocks noChangeShapeType="1"/>
                  </p:cNvSpPr>
                  <p:nvPr/>
                </p:nvSpPr>
                <p:spPr bwMode="auto">
                  <a:xfrm flipV="1">
                    <a:off x="10247313" y="4746625"/>
                    <a:ext cx="1588" cy="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4" name="Line 128"/>
                  <p:cNvSpPr>
                    <a:spLocks noChangeShapeType="1"/>
                  </p:cNvSpPr>
                  <p:nvPr/>
                </p:nvSpPr>
                <p:spPr bwMode="auto">
                  <a:xfrm>
                    <a:off x="10248901" y="4746625"/>
                    <a:ext cx="4763"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5" name="Line 129"/>
                  <p:cNvSpPr>
                    <a:spLocks noChangeShapeType="1"/>
                  </p:cNvSpPr>
                  <p:nvPr/>
                </p:nvSpPr>
                <p:spPr bwMode="auto">
                  <a:xfrm>
                    <a:off x="10253663" y="4748213"/>
                    <a:ext cx="4763"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6" name="Line 130"/>
                  <p:cNvSpPr>
                    <a:spLocks noChangeShapeType="1"/>
                  </p:cNvSpPr>
                  <p:nvPr/>
                </p:nvSpPr>
                <p:spPr bwMode="auto">
                  <a:xfrm>
                    <a:off x="10258426" y="4751388"/>
                    <a:ext cx="6350"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7" name="Line 131"/>
                  <p:cNvSpPr>
                    <a:spLocks noChangeShapeType="1"/>
                  </p:cNvSpPr>
                  <p:nvPr/>
                </p:nvSpPr>
                <p:spPr bwMode="auto">
                  <a:xfrm>
                    <a:off x="10264776" y="4756150"/>
                    <a:ext cx="7938"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8" name="Line 132"/>
                  <p:cNvSpPr>
                    <a:spLocks noChangeShapeType="1"/>
                  </p:cNvSpPr>
                  <p:nvPr/>
                </p:nvSpPr>
                <p:spPr bwMode="auto">
                  <a:xfrm>
                    <a:off x="10272713" y="476250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09" name="Line 133"/>
                  <p:cNvSpPr>
                    <a:spLocks noChangeShapeType="1"/>
                  </p:cNvSpPr>
                  <p:nvPr/>
                </p:nvSpPr>
                <p:spPr bwMode="auto">
                  <a:xfrm>
                    <a:off x="10280651" y="477043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0" name="Line 134"/>
                  <p:cNvSpPr>
                    <a:spLocks noChangeShapeType="1"/>
                  </p:cNvSpPr>
                  <p:nvPr/>
                </p:nvSpPr>
                <p:spPr bwMode="auto">
                  <a:xfrm>
                    <a:off x="10288588" y="4779963"/>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1" name="Line 135"/>
                  <p:cNvSpPr>
                    <a:spLocks noChangeShapeType="1"/>
                  </p:cNvSpPr>
                  <p:nvPr/>
                </p:nvSpPr>
                <p:spPr bwMode="auto">
                  <a:xfrm>
                    <a:off x="10296526" y="4787900"/>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2" name="Line 136"/>
                  <p:cNvSpPr>
                    <a:spLocks noChangeShapeType="1"/>
                  </p:cNvSpPr>
                  <p:nvPr/>
                </p:nvSpPr>
                <p:spPr bwMode="auto">
                  <a:xfrm>
                    <a:off x="10304463" y="4797425"/>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3" name="Line 137"/>
                  <p:cNvSpPr>
                    <a:spLocks noChangeShapeType="1"/>
                  </p:cNvSpPr>
                  <p:nvPr/>
                </p:nvSpPr>
                <p:spPr bwMode="auto">
                  <a:xfrm>
                    <a:off x="10312401" y="4806950"/>
                    <a:ext cx="7938" cy="79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4" name="Line 138"/>
                  <p:cNvSpPr>
                    <a:spLocks noChangeShapeType="1"/>
                  </p:cNvSpPr>
                  <p:nvPr/>
                </p:nvSpPr>
                <p:spPr bwMode="auto">
                  <a:xfrm>
                    <a:off x="10320338" y="4814888"/>
                    <a:ext cx="7938" cy="952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5" name="Line 139"/>
                  <p:cNvSpPr>
                    <a:spLocks noChangeShapeType="1"/>
                  </p:cNvSpPr>
                  <p:nvPr/>
                </p:nvSpPr>
                <p:spPr bwMode="auto">
                  <a:xfrm>
                    <a:off x="10328276" y="4824413"/>
                    <a:ext cx="6350"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6" name="Line 140"/>
                  <p:cNvSpPr>
                    <a:spLocks noChangeShapeType="1"/>
                  </p:cNvSpPr>
                  <p:nvPr/>
                </p:nvSpPr>
                <p:spPr bwMode="auto">
                  <a:xfrm>
                    <a:off x="10334626" y="4830763"/>
                    <a:ext cx="4763" cy="63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7" name="Line 141"/>
                  <p:cNvSpPr>
                    <a:spLocks noChangeShapeType="1"/>
                  </p:cNvSpPr>
                  <p:nvPr/>
                </p:nvSpPr>
                <p:spPr bwMode="auto">
                  <a:xfrm>
                    <a:off x="10339388" y="4837113"/>
                    <a:ext cx="4763" cy="47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18" name="Line 142"/>
                  <p:cNvSpPr>
                    <a:spLocks noChangeShapeType="1"/>
                  </p:cNvSpPr>
                  <p:nvPr/>
                </p:nvSpPr>
                <p:spPr bwMode="auto">
                  <a:xfrm>
                    <a:off x="10344151" y="4841875"/>
                    <a:ext cx="1588" cy="3175"/>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0" name="Line 143"/>
                  <p:cNvSpPr>
                    <a:spLocks noChangeShapeType="1"/>
                  </p:cNvSpPr>
                  <p:nvPr/>
                </p:nvSpPr>
                <p:spPr bwMode="auto">
                  <a:xfrm>
                    <a:off x="10345738" y="4845050"/>
                    <a:ext cx="1588" cy="15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1" name="Line 144"/>
                  <p:cNvSpPr>
                    <a:spLocks noChangeShapeType="1"/>
                  </p:cNvSpPr>
                  <p:nvPr/>
                </p:nvSpPr>
                <p:spPr bwMode="auto">
                  <a:xfrm flipV="1">
                    <a:off x="10347326" y="4746625"/>
                    <a:ext cx="100013" cy="10001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3" name="Line 145"/>
                  <p:cNvSpPr>
                    <a:spLocks noChangeShapeType="1"/>
                  </p:cNvSpPr>
                  <p:nvPr/>
                </p:nvSpPr>
                <p:spPr bwMode="auto">
                  <a:xfrm>
                    <a:off x="10447338" y="4746625"/>
                    <a:ext cx="107950" cy="10953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4" name="Line 146"/>
                  <p:cNvSpPr>
                    <a:spLocks noChangeShapeType="1"/>
                  </p:cNvSpPr>
                  <p:nvPr/>
                </p:nvSpPr>
                <p:spPr bwMode="auto">
                  <a:xfrm flipV="1">
                    <a:off x="10555288" y="4752975"/>
                    <a:ext cx="103188" cy="103187"/>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5" name="Line 147"/>
                  <p:cNvSpPr>
                    <a:spLocks noChangeShapeType="1"/>
                  </p:cNvSpPr>
                  <p:nvPr/>
                </p:nvSpPr>
                <p:spPr bwMode="auto">
                  <a:xfrm>
                    <a:off x="10658476" y="4752975"/>
                    <a:ext cx="79375" cy="80962"/>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6" name="Line 148"/>
                  <p:cNvSpPr>
                    <a:spLocks noChangeShapeType="1"/>
                  </p:cNvSpPr>
                  <p:nvPr/>
                </p:nvSpPr>
                <p:spPr bwMode="auto">
                  <a:xfrm flipV="1">
                    <a:off x="10737851" y="4630738"/>
                    <a:ext cx="203200" cy="20320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727" name="Line 149"/>
                  <p:cNvSpPr>
                    <a:spLocks noChangeShapeType="1"/>
                  </p:cNvSpPr>
                  <p:nvPr/>
                </p:nvSpPr>
                <p:spPr bwMode="auto">
                  <a:xfrm flipH="1" flipV="1">
                    <a:off x="10780713" y="4471988"/>
                    <a:ext cx="160338" cy="158750"/>
                  </a:xfrm>
                  <a:prstGeom prst="line">
                    <a:avLst/>
                  </a:prstGeom>
                  <a:grpFill/>
                  <a:ln w="4763">
                    <a:noFill/>
                    <a:prstDash val="solid"/>
                    <a:round/>
                    <a:headEnd/>
                    <a:tailEnd/>
                  </a:ln>
                  <a:extLst/>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grpSp>
        <p:grpSp>
          <p:nvGrpSpPr>
            <p:cNvPr id="114" name="Group 113"/>
            <p:cNvGrpSpPr/>
            <p:nvPr/>
          </p:nvGrpSpPr>
          <p:grpSpPr>
            <a:xfrm>
              <a:off x="4631310" y="1968963"/>
              <a:ext cx="457012" cy="456946"/>
              <a:chOff x="7398181" y="1596232"/>
              <a:chExt cx="457077" cy="457011"/>
            </a:xfrm>
          </p:grpSpPr>
          <p:sp>
            <p:nvSpPr>
              <p:cNvPr id="701" name="Oval 700"/>
              <p:cNvSpPr/>
              <p:nvPr/>
            </p:nvSpPr>
            <p:spPr>
              <a:xfrm>
                <a:off x="7398181" y="1596232"/>
                <a:ext cx="457077" cy="457011"/>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a typeface="+mn-ea"/>
                  <a:cs typeface="Segoe UI" panose="020B0502040204020203" pitchFamily="34" charset="0"/>
                </a:endParaRPr>
              </a:p>
            </p:txBody>
          </p:sp>
          <p:grpSp>
            <p:nvGrpSpPr>
              <p:cNvPr id="290" name="Group 289"/>
              <p:cNvGrpSpPr/>
              <p:nvPr/>
            </p:nvGrpSpPr>
            <p:grpSpPr>
              <a:xfrm>
                <a:off x="7478804" y="1707742"/>
                <a:ext cx="295387" cy="299497"/>
                <a:chOff x="10373368" y="5697747"/>
                <a:chExt cx="636251" cy="582615"/>
              </a:xfrm>
              <a:solidFill>
                <a:schemeClr val="tx1"/>
              </a:solidFill>
            </p:grpSpPr>
            <p:cxnSp>
              <p:nvCxnSpPr>
                <p:cNvPr id="297" name="Straight Connector 296"/>
                <p:cNvCxnSpPr/>
                <p:nvPr/>
              </p:nvCxnSpPr>
              <p:spPr>
                <a:xfrm>
                  <a:off x="10469257" y="6021683"/>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10854633" y="6030479"/>
                  <a:ext cx="46327" cy="6725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flipV="1">
                  <a:off x="10650850" y="5817265"/>
                  <a:ext cx="76671" cy="2337"/>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0" name="Freeform 457"/>
                <p:cNvSpPr>
                  <a:spLocks noChangeAspect="1"/>
                </p:cNvSpPr>
                <p:nvPr/>
              </p:nvSpPr>
              <p:spPr bwMode="black">
                <a:xfrm>
                  <a:off x="10753611" y="5697747"/>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01" name="Freeform 459"/>
                <p:cNvSpPr>
                  <a:spLocks noChangeAspect="1"/>
                </p:cNvSpPr>
                <p:nvPr/>
              </p:nvSpPr>
              <p:spPr bwMode="black">
                <a:xfrm>
                  <a:off x="10373368" y="5697748"/>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02" name="Freeform 460"/>
                <p:cNvSpPr>
                  <a:spLocks noChangeAspect="1"/>
                </p:cNvSpPr>
                <p:nvPr/>
              </p:nvSpPr>
              <p:spPr bwMode="black">
                <a:xfrm>
                  <a:off x="10564549" y="6032815"/>
                  <a:ext cx="256008" cy="24754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9" rIns="179211" bIns="143369" numCol="1" spcCol="0" rtlCol="0" fromWordArt="0" anchor="t" anchorCtr="0" forceAA="0" compatLnSpc="1">
                  <a:prstTxWarp prst="textNoShape">
                    <a:avLst/>
                  </a:prstTxWarp>
                  <a:noAutofit/>
                </a:bodyPr>
                <a:lstStyle/>
                <a:p>
                  <a:pPr marL="0" marR="0" lvl="0" indent="0" algn="ctr" defTabSz="9319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sp>
        <p:nvSpPr>
          <p:cNvPr id="111" name="Rectangle 110"/>
          <p:cNvSpPr/>
          <p:nvPr/>
        </p:nvSpPr>
        <p:spPr>
          <a:xfrm>
            <a:off x="3467551" y="3734127"/>
            <a:ext cx="2686633" cy="276999"/>
          </a:xfrm>
          <a:prstGeom prst="rect">
            <a:avLst/>
          </a:prstGeom>
        </p:spPr>
        <p:txBody>
          <a:bodyPr wrap="none">
            <a:spAutoFit/>
          </a:bodyPr>
          <a:lstStyle/>
          <a:p>
            <a:pPr marL="112691" lvl="0" defTabSz="914225">
              <a:defRPr/>
            </a:pPr>
            <a:r>
              <a:rPr lang="en-US" sz="1200" b="1" kern="0">
                <a:gradFill>
                  <a:gsLst>
                    <a:gs pos="1250">
                      <a:srgbClr val="E81123"/>
                    </a:gs>
                    <a:gs pos="100000">
                      <a:srgbClr val="E81123"/>
                    </a:gs>
                  </a:gsLst>
                  <a:lin ang="5400000" scaled="0"/>
                </a:gradFill>
                <a:sym typeface="Wingdings" panose="05000000000000000000" pitchFamily="2" charset="2"/>
              </a:rPr>
              <a:t> Access same data as employee</a:t>
            </a:r>
            <a:endParaRPr lang="en-US" sz="1200" b="1" kern="0">
              <a:gradFill>
                <a:gsLst>
                  <a:gs pos="1250">
                    <a:srgbClr val="E81123"/>
                  </a:gs>
                  <a:gs pos="100000">
                    <a:srgbClr val="E81123"/>
                  </a:gs>
                </a:gsLst>
                <a:lin ang="5400000" scaled="0"/>
              </a:gradFill>
            </a:endParaRPr>
          </a:p>
        </p:txBody>
      </p:sp>
      <p:grpSp>
        <p:nvGrpSpPr>
          <p:cNvPr id="830" name="Group 829"/>
          <p:cNvGrpSpPr/>
          <p:nvPr/>
        </p:nvGrpSpPr>
        <p:grpSpPr>
          <a:xfrm>
            <a:off x="1483229" y="3251548"/>
            <a:ext cx="675786" cy="762920"/>
            <a:chOff x="2298143" y="3693811"/>
            <a:chExt cx="675882" cy="763028"/>
          </a:xfrm>
          <a:solidFill>
            <a:srgbClr val="FF0000"/>
          </a:solidFill>
        </p:grpSpPr>
        <p:grpSp>
          <p:nvGrpSpPr>
            <p:cNvPr id="834" name="Group 833"/>
            <p:cNvGrpSpPr/>
            <p:nvPr/>
          </p:nvGrpSpPr>
          <p:grpSpPr>
            <a:xfrm>
              <a:off x="2543795" y="3693811"/>
              <a:ext cx="430230" cy="479071"/>
              <a:chOff x="2485077" y="1292226"/>
              <a:chExt cx="4208463" cy="4275137"/>
            </a:xfrm>
            <a:grpFill/>
          </p:grpSpPr>
          <p:sp>
            <p:nvSpPr>
              <p:cNvPr id="836" name="Freeform 6"/>
              <p:cNvSpPr>
                <a:spLocks/>
              </p:cNvSpPr>
              <p:nvPr/>
            </p:nvSpPr>
            <p:spPr bwMode="auto">
              <a:xfrm>
                <a:off x="2485077" y="2952749"/>
                <a:ext cx="4208463" cy="2327276"/>
              </a:xfrm>
              <a:custGeom>
                <a:avLst/>
                <a:gdLst>
                  <a:gd name="T0" fmla="*/ 2001 w 5303"/>
                  <a:gd name="T1" fmla="*/ 0 h 2931"/>
                  <a:gd name="T2" fmla="*/ 3300 w 5303"/>
                  <a:gd name="T3" fmla="*/ 0 h 2931"/>
                  <a:gd name="T4" fmla="*/ 4054 w 5303"/>
                  <a:gd name="T5" fmla="*/ 5 h 2931"/>
                  <a:gd name="T6" fmla="*/ 4183 w 5303"/>
                  <a:gd name="T7" fmla="*/ 34 h 2931"/>
                  <a:gd name="T8" fmla="*/ 4301 w 5303"/>
                  <a:gd name="T9" fmla="*/ 90 h 2931"/>
                  <a:gd name="T10" fmla="*/ 4402 w 5303"/>
                  <a:gd name="T11" fmla="*/ 171 h 2931"/>
                  <a:gd name="T12" fmla="*/ 4485 w 5303"/>
                  <a:gd name="T13" fmla="*/ 272 h 2931"/>
                  <a:gd name="T14" fmla="*/ 5242 w 5303"/>
                  <a:gd name="T15" fmla="*/ 1815 h 2931"/>
                  <a:gd name="T16" fmla="*/ 5290 w 5303"/>
                  <a:gd name="T17" fmla="*/ 1948 h 2931"/>
                  <a:gd name="T18" fmla="*/ 5303 w 5303"/>
                  <a:gd name="T19" fmla="*/ 2086 h 2931"/>
                  <a:gd name="T20" fmla="*/ 5283 w 5303"/>
                  <a:gd name="T21" fmla="*/ 2225 h 2931"/>
                  <a:gd name="T22" fmla="*/ 5231 w 5303"/>
                  <a:gd name="T23" fmla="*/ 2357 h 2931"/>
                  <a:gd name="T24" fmla="*/ 5149 w 5303"/>
                  <a:gd name="T25" fmla="*/ 2472 h 2931"/>
                  <a:gd name="T26" fmla="*/ 5043 w 5303"/>
                  <a:gd name="T27" fmla="*/ 2563 h 2931"/>
                  <a:gd name="T28" fmla="*/ 4917 w 5303"/>
                  <a:gd name="T29" fmla="*/ 2627 h 2931"/>
                  <a:gd name="T30" fmla="*/ 4101 w 5303"/>
                  <a:gd name="T31" fmla="*/ 1505 h 2931"/>
                  <a:gd name="T32" fmla="*/ 4085 w 5303"/>
                  <a:gd name="T33" fmla="*/ 1432 h 2931"/>
                  <a:gd name="T34" fmla="*/ 4039 w 5303"/>
                  <a:gd name="T35" fmla="*/ 1375 h 2931"/>
                  <a:gd name="T36" fmla="*/ 3972 w 5303"/>
                  <a:gd name="T37" fmla="*/ 1342 h 2931"/>
                  <a:gd name="T38" fmla="*/ 1369 w 5303"/>
                  <a:gd name="T39" fmla="*/ 1339 h 2931"/>
                  <a:gd name="T40" fmla="*/ 1295 w 5303"/>
                  <a:gd name="T41" fmla="*/ 1355 h 2931"/>
                  <a:gd name="T42" fmla="*/ 1238 w 5303"/>
                  <a:gd name="T43" fmla="*/ 1401 h 2931"/>
                  <a:gd name="T44" fmla="*/ 1205 w 5303"/>
                  <a:gd name="T45" fmla="*/ 1468 h 2931"/>
                  <a:gd name="T46" fmla="*/ 1200 w 5303"/>
                  <a:gd name="T47" fmla="*/ 2931 h 2931"/>
                  <a:gd name="T48" fmla="*/ 319 w 5303"/>
                  <a:gd name="T49" fmla="*/ 2599 h 2931"/>
                  <a:gd name="T50" fmla="*/ 203 w 5303"/>
                  <a:gd name="T51" fmla="*/ 2521 h 2931"/>
                  <a:gd name="T52" fmla="*/ 110 w 5303"/>
                  <a:gd name="T53" fmla="*/ 2416 h 2931"/>
                  <a:gd name="T54" fmla="*/ 41 w 5303"/>
                  <a:gd name="T55" fmla="*/ 2294 h 2931"/>
                  <a:gd name="T56" fmla="*/ 5 w 5303"/>
                  <a:gd name="T57" fmla="*/ 2157 h 2931"/>
                  <a:gd name="T58" fmla="*/ 2 w 5303"/>
                  <a:gd name="T59" fmla="*/ 2018 h 2931"/>
                  <a:gd name="T60" fmla="*/ 31 w 5303"/>
                  <a:gd name="T61" fmla="*/ 1881 h 2931"/>
                  <a:gd name="T62" fmla="*/ 783 w 5303"/>
                  <a:gd name="T63" fmla="*/ 331 h 2931"/>
                  <a:gd name="T64" fmla="*/ 855 w 5303"/>
                  <a:gd name="T65" fmla="*/ 219 h 2931"/>
                  <a:gd name="T66" fmla="*/ 948 w 5303"/>
                  <a:gd name="T67" fmla="*/ 127 h 2931"/>
                  <a:gd name="T68" fmla="*/ 1060 w 5303"/>
                  <a:gd name="T69" fmla="*/ 59 h 2931"/>
                  <a:gd name="T70" fmla="*/ 1182 w 5303"/>
                  <a:gd name="T71" fmla="*/ 14 h 2931"/>
                  <a:gd name="T72" fmla="*/ 1315 w 5303"/>
                  <a:gd name="T73" fmla="*/ 0 h 2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3" h="2931">
                    <a:moveTo>
                      <a:pt x="1315" y="0"/>
                    </a:moveTo>
                    <a:lnTo>
                      <a:pt x="2001" y="0"/>
                    </a:lnTo>
                    <a:lnTo>
                      <a:pt x="2651" y="749"/>
                    </a:lnTo>
                    <a:lnTo>
                      <a:pt x="3300" y="0"/>
                    </a:lnTo>
                    <a:lnTo>
                      <a:pt x="3987" y="0"/>
                    </a:lnTo>
                    <a:lnTo>
                      <a:pt x="4054" y="5"/>
                    </a:lnTo>
                    <a:lnTo>
                      <a:pt x="4119" y="14"/>
                    </a:lnTo>
                    <a:lnTo>
                      <a:pt x="4183" y="34"/>
                    </a:lnTo>
                    <a:lnTo>
                      <a:pt x="4243" y="59"/>
                    </a:lnTo>
                    <a:lnTo>
                      <a:pt x="4301" y="90"/>
                    </a:lnTo>
                    <a:lnTo>
                      <a:pt x="4353" y="127"/>
                    </a:lnTo>
                    <a:lnTo>
                      <a:pt x="4402" y="171"/>
                    </a:lnTo>
                    <a:lnTo>
                      <a:pt x="4446" y="220"/>
                    </a:lnTo>
                    <a:lnTo>
                      <a:pt x="4485" y="272"/>
                    </a:lnTo>
                    <a:lnTo>
                      <a:pt x="4518" y="331"/>
                    </a:lnTo>
                    <a:lnTo>
                      <a:pt x="5242" y="1815"/>
                    </a:lnTo>
                    <a:lnTo>
                      <a:pt x="5270" y="1881"/>
                    </a:lnTo>
                    <a:lnTo>
                      <a:pt x="5290" y="1948"/>
                    </a:lnTo>
                    <a:lnTo>
                      <a:pt x="5300" y="2018"/>
                    </a:lnTo>
                    <a:lnTo>
                      <a:pt x="5303" y="2086"/>
                    </a:lnTo>
                    <a:lnTo>
                      <a:pt x="5296" y="2157"/>
                    </a:lnTo>
                    <a:lnTo>
                      <a:pt x="5283" y="2225"/>
                    </a:lnTo>
                    <a:lnTo>
                      <a:pt x="5260" y="2294"/>
                    </a:lnTo>
                    <a:lnTo>
                      <a:pt x="5231" y="2357"/>
                    </a:lnTo>
                    <a:lnTo>
                      <a:pt x="5193" y="2416"/>
                    </a:lnTo>
                    <a:lnTo>
                      <a:pt x="5149" y="2472"/>
                    </a:lnTo>
                    <a:lnTo>
                      <a:pt x="5099" y="2521"/>
                    </a:lnTo>
                    <a:lnTo>
                      <a:pt x="5043" y="2563"/>
                    </a:lnTo>
                    <a:lnTo>
                      <a:pt x="4982" y="2599"/>
                    </a:lnTo>
                    <a:lnTo>
                      <a:pt x="4917" y="2627"/>
                    </a:lnTo>
                    <a:lnTo>
                      <a:pt x="4101" y="2931"/>
                    </a:lnTo>
                    <a:lnTo>
                      <a:pt x="4101" y="1505"/>
                    </a:lnTo>
                    <a:lnTo>
                      <a:pt x="4096" y="1468"/>
                    </a:lnTo>
                    <a:lnTo>
                      <a:pt x="4085" y="1432"/>
                    </a:lnTo>
                    <a:lnTo>
                      <a:pt x="4063" y="1401"/>
                    </a:lnTo>
                    <a:lnTo>
                      <a:pt x="4039" y="1375"/>
                    </a:lnTo>
                    <a:lnTo>
                      <a:pt x="4008" y="1355"/>
                    </a:lnTo>
                    <a:lnTo>
                      <a:pt x="3972" y="1342"/>
                    </a:lnTo>
                    <a:lnTo>
                      <a:pt x="3934" y="1339"/>
                    </a:lnTo>
                    <a:lnTo>
                      <a:pt x="1369" y="1339"/>
                    </a:lnTo>
                    <a:lnTo>
                      <a:pt x="1329" y="1342"/>
                    </a:lnTo>
                    <a:lnTo>
                      <a:pt x="1295" y="1355"/>
                    </a:lnTo>
                    <a:lnTo>
                      <a:pt x="1264" y="1375"/>
                    </a:lnTo>
                    <a:lnTo>
                      <a:pt x="1238" y="1401"/>
                    </a:lnTo>
                    <a:lnTo>
                      <a:pt x="1218" y="1432"/>
                    </a:lnTo>
                    <a:lnTo>
                      <a:pt x="1205" y="1468"/>
                    </a:lnTo>
                    <a:lnTo>
                      <a:pt x="1200" y="1505"/>
                    </a:lnTo>
                    <a:lnTo>
                      <a:pt x="1200" y="2931"/>
                    </a:lnTo>
                    <a:lnTo>
                      <a:pt x="384" y="2627"/>
                    </a:lnTo>
                    <a:lnTo>
                      <a:pt x="319" y="2599"/>
                    </a:lnTo>
                    <a:lnTo>
                      <a:pt x="258" y="2563"/>
                    </a:lnTo>
                    <a:lnTo>
                      <a:pt x="203" y="2521"/>
                    </a:lnTo>
                    <a:lnTo>
                      <a:pt x="154" y="2472"/>
                    </a:lnTo>
                    <a:lnTo>
                      <a:pt x="110" y="2416"/>
                    </a:lnTo>
                    <a:lnTo>
                      <a:pt x="72" y="2357"/>
                    </a:lnTo>
                    <a:lnTo>
                      <a:pt x="41" y="2294"/>
                    </a:lnTo>
                    <a:lnTo>
                      <a:pt x="20" y="2225"/>
                    </a:lnTo>
                    <a:lnTo>
                      <a:pt x="5" y="2157"/>
                    </a:lnTo>
                    <a:lnTo>
                      <a:pt x="0" y="2086"/>
                    </a:lnTo>
                    <a:lnTo>
                      <a:pt x="2" y="2018"/>
                    </a:lnTo>
                    <a:lnTo>
                      <a:pt x="13" y="1948"/>
                    </a:lnTo>
                    <a:lnTo>
                      <a:pt x="31" y="1881"/>
                    </a:lnTo>
                    <a:lnTo>
                      <a:pt x="59" y="1815"/>
                    </a:lnTo>
                    <a:lnTo>
                      <a:pt x="783" y="331"/>
                    </a:lnTo>
                    <a:lnTo>
                      <a:pt x="816" y="272"/>
                    </a:lnTo>
                    <a:lnTo>
                      <a:pt x="855" y="219"/>
                    </a:lnTo>
                    <a:lnTo>
                      <a:pt x="899" y="171"/>
                    </a:lnTo>
                    <a:lnTo>
                      <a:pt x="948" y="127"/>
                    </a:lnTo>
                    <a:lnTo>
                      <a:pt x="1002" y="90"/>
                    </a:lnTo>
                    <a:lnTo>
                      <a:pt x="1060" y="59"/>
                    </a:lnTo>
                    <a:lnTo>
                      <a:pt x="1120" y="34"/>
                    </a:lnTo>
                    <a:lnTo>
                      <a:pt x="1182" y="14"/>
                    </a:lnTo>
                    <a:lnTo>
                      <a:pt x="1248" y="5"/>
                    </a:lnTo>
                    <a:lnTo>
                      <a:pt x="1315"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837" name="Freeform 7"/>
              <p:cNvSpPr>
                <a:spLocks/>
              </p:cNvSpPr>
              <p:nvPr/>
            </p:nvSpPr>
            <p:spPr bwMode="auto">
              <a:xfrm>
                <a:off x="3452813" y="5284788"/>
                <a:ext cx="2227263" cy="282575"/>
              </a:xfrm>
              <a:custGeom>
                <a:avLst/>
                <a:gdLst>
                  <a:gd name="T0" fmla="*/ 178 w 2806"/>
                  <a:gd name="T1" fmla="*/ 0 h 356"/>
                  <a:gd name="T2" fmla="*/ 2627 w 2806"/>
                  <a:gd name="T3" fmla="*/ 0 h 356"/>
                  <a:gd name="T4" fmla="*/ 2668 w 2806"/>
                  <a:gd name="T5" fmla="*/ 5 h 356"/>
                  <a:gd name="T6" fmla="*/ 2706 w 2806"/>
                  <a:gd name="T7" fmla="*/ 18 h 356"/>
                  <a:gd name="T8" fmla="*/ 2739 w 2806"/>
                  <a:gd name="T9" fmla="*/ 39 h 356"/>
                  <a:gd name="T10" fmla="*/ 2766 w 2806"/>
                  <a:gd name="T11" fmla="*/ 67 h 356"/>
                  <a:gd name="T12" fmla="*/ 2788 w 2806"/>
                  <a:gd name="T13" fmla="*/ 100 h 356"/>
                  <a:gd name="T14" fmla="*/ 2801 w 2806"/>
                  <a:gd name="T15" fmla="*/ 137 h 356"/>
                  <a:gd name="T16" fmla="*/ 2806 w 2806"/>
                  <a:gd name="T17" fmla="*/ 178 h 356"/>
                  <a:gd name="T18" fmla="*/ 2801 w 2806"/>
                  <a:gd name="T19" fmla="*/ 219 h 356"/>
                  <a:gd name="T20" fmla="*/ 2788 w 2806"/>
                  <a:gd name="T21" fmla="*/ 256 h 356"/>
                  <a:gd name="T22" fmla="*/ 2766 w 2806"/>
                  <a:gd name="T23" fmla="*/ 289 h 356"/>
                  <a:gd name="T24" fmla="*/ 2739 w 2806"/>
                  <a:gd name="T25" fmla="*/ 317 h 356"/>
                  <a:gd name="T26" fmla="*/ 2706 w 2806"/>
                  <a:gd name="T27" fmla="*/ 338 h 356"/>
                  <a:gd name="T28" fmla="*/ 2668 w 2806"/>
                  <a:gd name="T29" fmla="*/ 351 h 356"/>
                  <a:gd name="T30" fmla="*/ 2627 w 2806"/>
                  <a:gd name="T31" fmla="*/ 356 h 356"/>
                  <a:gd name="T32" fmla="*/ 178 w 2806"/>
                  <a:gd name="T33" fmla="*/ 356 h 356"/>
                  <a:gd name="T34" fmla="*/ 137 w 2806"/>
                  <a:gd name="T35" fmla="*/ 351 h 356"/>
                  <a:gd name="T36" fmla="*/ 99 w 2806"/>
                  <a:gd name="T37" fmla="*/ 338 h 356"/>
                  <a:gd name="T38" fmla="*/ 67 w 2806"/>
                  <a:gd name="T39" fmla="*/ 317 h 356"/>
                  <a:gd name="T40" fmla="*/ 39 w 2806"/>
                  <a:gd name="T41" fmla="*/ 289 h 356"/>
                  <a:gd name="T42" fmla="*/ 18 w 2806"/>
                  <a:gd name="T43" fmla="*/ 256 h 356"/>
                  <a:gd name="T44" fmla="*/ 5 w 2806"/>
                  <a:gd name="T45" fmla="*/ 219 h 356"/>
                  <a:gd name="T46" fmla="*/ 0 w 2806"/>
                  <a:gd name="T47" fmla="*/ 178 h 356"/>
                  <a:gd name="T48" fmla="*/ 5 w 2806"/>
                  <a:gd name="T49" fmla="*/ 137 h 356"/>
                  <a:gd name="T50" fmla="*/ 18 w 2806"/>
                  <a:gd name="T51" fmla="*/ 100 h 356"/>
                  <a:gd name="T52" fmla="*/ 39 w 2806"/>
                  <a:gd name="T53" fmla="*/ 67 h 356"/>
                  <a:gd name="T54" fmla="*/ 67 w 2806"/>
                  <a:gd name="T55" fmla="*/ 39 h 356"/>
                  <a:gd name="T56" fmla="*/ 99 w 2806"/>
                  <a:gd name="T57" fmla="*/ 18 h 356"/>
                  <a:gd name="T58" fmla="*/ 137 w 2806"/>
                  <a:gd name="T59" fmla="*/ 5 h 356"/>
                  <a:gd name="T60" fmla="*/ 178 w 2806"/>
                  <a:gd name="T6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06" h="356">
                    <a:moveTo>
                      <a:pt x="178" y="0"/>
                    </a:moveTo>
                    <a:lnTo>
                      <a:pt x="2627" y="0"/>
                    </a:lnTo>
                    <a:lnTo>
                      <a:pt x="2668" y="5"/>
                    </a:lnTo>
                    <a:lnTo>
                      <a:pt x="2706" y="18"/>
                    </a:lnTo>
                    <a:lnTo>
                      <a:pt x="2739" y="39"/>
                    </a:lnTo>
                    <a:lnTo>
                      <a:pt x="2766" y="67"/>
                    </a:lnTo>
                    <a:lnTo>
                      <a:pt x="2788" y="100"/>
                    </a:lnTo>
                    <a:lnTo>
                      <a:pt x="2801" y="137"/>
                    </a:lnTo>
                    <a:lnTo>
                      <a:pt x="2806" y="178"/>
                    </a:lnTo>
                    <a:lnTo>
                      <a:pt x="2801" y="219"/>
                    </a:lnTo>
                    <a:lnTo>
                      <a:pt x="2788" y="256"/>
                    </a:lnTo>
                    <a:lnTo>
                      <a:pt x="2766" y="289"/>
                    </a:lnTo>
                    <a:lnTo>
                      <a:pt x="2739" y="317"/>
                    </a:lnTo>
                    <a:lnTo>
                      <a:pt x="2706" y="338"/>
                    </a:lnTo>
                    <a:lnTo>
                      <a:pt x="2668" y="351"/>
                    </a:lnTo>
                    <a:lnTo>
                      <a:pt x="2627" y="356"/>
                    </a:lnTo>
                    <a:lnTo>
                      <a:pt x="178" y="356"/>
                    </a:lnTo>
                    <a:lnTo>
                      <a:pt x="137" y="351"/>
                    </a:lnTo>
                    <a:lnTo>
                      <a:pt x="99" y="338"/>
                    </a:lnTo>
                    <a:lnTo>
                      <a:pt x="67" y="317"/>
                    </a:lnTo>
                    <a:lnTo>
                      <a:pt x="39" y="289"/>
                    </a:lnTo>
                    <a:lnTo>
                      <a:pt x="18" y="256"/>
                    </a:lnTo>
                    <a:lnTo>
                      <a:pt x="5" y="219"/>
                    </a:lnTo>
                    <a:lnTo>
                      <a:pt x="0" y="178"/>
                    </a:lnTo>
                    <a:lnTo>
                      <a:pt x="5" y="137"/>
                    </a:lnTo>
                    <a:lnTo>
                      <a:pt x="18" y="100"/>
                    </a:lnTo>
                    <a:lnTo>
                      <a:pt x="39" y="67"/>
                    </a:lnTo>
                    <a:lnTo>
                      <a:pt x="67" y="39"/>
                    </a:lnTo>
                    <a:lnTo>
                      <a:pt x="99" y="18"/>
                    </a:lnTo>
                    <a:lnTo>
                      <a:pt x="137" y="5"/>
                    </a:lnTo>
                    <a:lnTo>
                      <a:pt x="178"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sp>
            <p:nvSpPr>
              <p:cNvPr id="838" name="Freeform 8"/>
              <p:cNvSpPr>
                <a:spLocks/>
              </p:cNvSpPr>
              <p:nvPr/>
            </p:nvSpPr>
            <p:spPr bwMode="auto">
              <a:xfrm>
                <a:off x="3813817" y="1292226"/>
                <a:ext cx="1549402" cy="1547814"/>
              </a:xfrm>
              <a:custGeom>
                <a:avLst/>
                <a:gdLst>
                  <a:gd name="T0" fmla="*/ 1076 w 1953"/>
                  <a:gd name="T1" fmla="*/ 5 h 1949"/>
                  <a:gd name="T2" fmla="*/ 1268 w 1953"/>
                  <a:gd name="T3" fmla="*/ 44 h 1949"/>
                  <a:gd name="T4" fmla="*/ 1443 w 1953"/>
                  <a:gd name="T5" fmla="*/ 117 h 1949"/>
                  <a:gd name="T6" fmla="*/ 1598 w 1953"/>
                  <a:gd name="T7" fmla="*/ 222 h 1949"/>
                  <a:gd name="T8" fmla="*/ 1730 w 1953"/>
                  <a:gd name="T9" fmla="*/ 354 h 1949"/>
                  <a:gd name="T10" fmla="*/ 1835 w 1953"/>
                  <a:gd name="T11" fmla="*/ 509 h 1949"/>
                  <a:gd name="T12" fmla="*/ 1909 w 1953"/>
                  <a:gd name="T13" fmla="*/ 684 h 1949"/>
                  <a:gd name="T14" fmla="*/ 1948 w 1953"/>
                  <a:gd name="T15" fmla="*/ 875 h 1949"/>
                  <a:gd name="T16" fmla="*/ 1948 w 1953"/>
                  <a:gd name="T17" fmla="*/ 1069 h 1949"/>
                  <a:gd name="T18" fmla="*/ 1912 w 1953"/>
                  <a:gd name="T19" fmla="*/ 1252 h 1949"/>
                  <a:gd name="T20" fmla="*/ 1843 w 1953"/>
                  <a:gd name="T21" fmla="*/ 1418 h 1949"/>
                  <a:gd name="T22" fmla="*/ 1747 w 1953"/>
                  <a:gd name="T23" fmla="*/ 1569 h 1949"/>
                  <a:gd name="T24" fmla="*/ 1624 w 1953"/>
                  <a:gd name="T25" fmla="*/ 1698 h 1949"/>
                  <a:gd name="T26" fmla="*/ 1484 w 1953"/>
                  <a:gd name="T27" fmla="*/ 1804 h 1949"/>
                  <a:gd name="T28" fmla="*/ 1325 w 1953"/>
                  <a:gd name="T29" fmla="*/ 1882 h 1949"/>
                  <a:gd name="T30" fmla="*/ 1155 w 1953"/>
                  <a:gd name="T31" fmla="*/ 1931 h 1949"/>
                  <a:gd name="T32" fmla="*/ 977 w 1953"/>
                  <a:gd name="T33" fmla="*/ 1949 h 1949"/>
                  <a:gd name="T34" fmla="*/ 798 w 1953"/>
                  <a:gd name="T35" fmla="*/ 1931 h 1949"/>
                  <a:gd name="T36" fmla="*/ 628 w 1953"/>
                  <a:gd name="T37" fmla="*/ 1882 h 1949"/>
                  <a:gd name="T38" fmla="*/ 471 w 1953"/>
                  <a:gd name="T39" fmla="*/ 1804 h 1949"/>
                  <a:gd name="T40" fmla="*/ 329 w 1953"/>
                  <a:gd name="T41" fmla="*/ 1698 h 1949"/>
                  <a:gd name="T42" fmla="*/ 208 w 1953"/>
                  <a:gd name="T43" fmla="*/ 1569 h 1949"/>
                  <a:gd name="T44" fmla="*/ 110 w 1953"/>
                  <a:gd name="T45" fmla="*/ 1418 h 1949"/>
                  <a:gd name="T46" fmla="*/ 41 w 1953"/>
                  <a:gd name="T47" fmla="*/ 1252 h 1949"/>
                  <a:gd name="T48" fmla="*/ 5 w 1953"/>
                  <a:gd name="T49" fmla="*/ 1069 h 1949"/>
                  <a:gd name="T50" fmla="*/ 5 w 1953"/>
                  <a:gd name="T51" fmla="*/ 875 h 1949"/>
                  <a:gd name="T52" fmla="*/ 45 w 1953"/>
                  <a:gd name="T53" fmla="*/ 684 h 1949"/>
                  <a:gd name="T54" fmla="*/ 118 w 1953"/>
                  <a:gd name="T55" fmla="*/ 509 h 1949"/>
                  <a:gd name="T56" fmla="*/ 224 w 1953"/>
                  <a:gd name="T57" fmla="*/ 354 h 1949"/>
                  <a:gd name="T58" fmla="*/ 355 w 1953"/>
                  <a:gd name="T59" fmla="*/ 222 h 1949"/>
                  <a:gd name="T60" fmla="*/ 512 w 1953"/>
                  <a:gd name="T61" fmla="*/ 117 h 1949"/>
                  <a:gd name="T62" fmla="*/ 687 w 1953"/>
                  <a:gd name="T63" fmla="*/ 44 h 1949"/>
                  <a:gd name="T64" fmla="*/ 877 w 1953"/>
                  <a:gd name="T65" fmla="*/ 5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3" h="1949">
                    <a:moveTo>
                      <a:pt x="977" y="0"/>
                    </a:moveTo>
                    <a:lnTo>
                      <a:pt x="1076" y="5"/>
                    </a:lnTo>
                    <a:lnTo>
                      <a:pt x="1173" y="19"/>
                    </a:lnTo>
                    <a:lnTo>
                      <a:pt x="1268" y="44"/>
                    </a:lnTo>
                    <a:lnTo>
                      <a:pt x="1358" y="76"/>
                    </a:lnTo>
                    <a:lnTo>
                      <a:pt x="1443" y="117"/>
                    </a:lnTo>
                    <a:lnTo>
                      <a:pt x="1523" y="166"/>
                    </a:lnTo>
                    <a:lnTo>
                      <a:pt x="1598" y="222"/>
                    </a:lnTo>
                    <a:lnTo>
                      <a:pt x="1667" y="285"/>
                    </a:lnTo>
                    <a:lnTo>
                      <a:pt x="1730" y="354"/>
                    </a:lnTo>
                    <a:lnTo>
                      <a:pt x="1786" y="429"/>
                    </a:lnTo>
                    <a:lnTo>
                      <a:pt x="1835" y="509"/>
                    </a:lnTo>
                    <a:lnTo>
                      <a:pt x="1876" y="594"/>
                    </a:lnTo>
                    <a:lnTo>
                      <a:pt x="1909" y="684"/>
                    </a:lnTo>
                    <a:lnTo>
                      <a:pt x="1933" y="777"/>
                    </a:lnTo>
                    <a:lnTo>
                      <a:pt x="1948" y="875"/>
                    </a:lnTo>
                    <a:lnTo>
                      <a:pt x="1953" y="974"/>
                    </a:lnTo>
                    <a:lnTo>
                      <a:pt x="1948" y="1069"/>
                    </a:lnTo>
                    <a:lnTo>
                      <a:pt x="1935" y="1162"/>
                    </a:lnTo>
                    <a:lnTo>
                      <a:pt x="1912" y="1252"/>
                    </a:lnTo>
                    <a:lnTo>
                      <a:pt x="1881" y="1337"/>
                    </a:lnTo>
                    <a:lnTo>
                      <a:pt x="1843" y="1418"/>
                    </a:lnTo>
                    <a:lnTo>
                      <a:pt x="1798" y="1497"/>
                    </a:lnTo>
                    <a:lnTo>
                      <a:pt x="1747" y="1569"/>
                    </a:lnTo>
                    <a:lnTo>
                      <a:pt x="1688" y="1636"/>
                    </a:lnTo>
                    <a:lnTo>
                      <a:pt x="1624" y="1698"/>
                    </a:lnTo>
                    <a:lnTo>
                      <a:pt x="1555" y="1753"/>
                    </a:lnTo>
                    <a:lnTo>
                      <a:pt x="1484" y="1804"/>
                    </a:lnTo>
                    <a:lnTo>
                      <a:pt x="1407" y="1846"/>
                    </a:lnTo>
                    <a:lnTo>
                      <a:pt x="1325" y="1882"/>
                    </a:lnTo>
                    <a:lnTo>
                      <a:pt x="1242" y="1910"/>
                    </a:lnTo>
                    <a:lnTo>
                      <a:pt x="1155" y="1931"/>
                    </a:lnTo>
                    <a:lnTo>
                      <a:pt x="1067" y="1944"/>
                    </a:lnTo>
                    <a:lnTo>
                      <a:pt x="977" y="1949"/>
                    </a:lnTo>
                    <a:lnTo>
                      <a:pt x="887" y="1944"/>
                    </a:lnTo>
                    <a:lnTo>
                      <a:pt x="798" y="1931"/>
                    </a:lnTo>
                    <a:lnTo>
                      <a:pt x="712" y="1910"/>
                    </a:lnTo>
                    <a:lnTo>
                      <a:pt x="628" y="1882"/>
                    </a:lnTo>
                    <a:lnTo>
                      <a:pt x="548" y="1846"/>
                    </a:lnTo>
                    <a:lnTo>
                      <a:pt x="471" y="1804"/>
                    </a:lnTo>
                    <a:lnTo>
                      <a:pt x="398" y="1753"/>
                    </a:lnTo>
                    <a:lnTo>
                      <a:pt x="329" y="1698"/>
                    </a:lnTo>
                    <a:lnTo>
                      <a:pt x="265" y="1636"/>
                    </a:lnTo>
                    <a:lnTo>
                      <a:pt x="208" y="1569"/>
                    </a:lnTo>
                    <a:lnTo>
                      <a:pt x="156" y="1497"/>
                    </a:lnTo>
                    <a:lnTo>
                      <a:pt x="110" y="1418"/>
                    </a:lnTo>
                    <a:lnTo>
                      <a:pt x="72" y="1337"/>
                    </a:lnTo>
                    <a:lnTo>
                      <a:pt x="41" y="1252"/>
                    </a:lnTo>
                    <a:lnTo>
                      <a:pt x="20" y="1162"/>
                    </a:lnTo>
                    <a:lnTo>
                      <a:pt x="5" y="1069"/>
                    </a:lnTo>
                    <a:lnTo>
                      <a:pt x="0" y="974"/>
                    </a:lnTo>
                    <a:lnTo>
                      <a:pt x="5" y="875"/>
                    </a:lnTo>
                    <a:lnTo>
                      <a:pt x="20" y="777"/>
                    </a:lnTo>
                    <a:lnTo>
                      <a:pt x="45" y="684"/>
                    </a:lnTo>
                    <a:lnTo>
                      <a:pt x="77" y="594"/>
                    </a:lnTo>
                    <a:lnTo>
                      <a:pt x="118" y="509"/>
                    </a:lnTo>
                    <a:lnTo>
                      <a:pt x="167" y="429"/>
                    </a:lnTo>
                    <a:lnTo>
                      <a:pt x="224" y="354"/>
                    </a:lnTo>
                    <a:lnTo>
                      <a:pt x="287" y="285"/>
                    </a:lnTo>
                    <a:lnTo>
                      <a:pt x="355" y="222"/>
                    </a:lnTo>
                    <a:lnTo>
                      <a:pt x="430" y="166"/>
                    </a:lnTo>
                    <a:lnTo>
                      <a:pt x="512" y="117"/>
                    </a:lnTo>
                    <a:lnTo>
                      <a:pt x="597" y="76"/>
                    </a:lnTo>
                    <a:lnTo>
                      <a:pt x="687" y="44"/>
                    </a:lnTo>
                    <a:lnTo>
                      <a:pt x="780" y="19"/>
                    </a:lnTo>
                    <a:lnTo>
                      <a:pt x="877" y="5"/>
                    </a:lnTo>
                    <a:lnTo>
                      <a:pt x="977" y="0"/>
                    </a:lnTo>
                    <a:close/>
                  </a:path>
                </a:pathLst>
              </a:custGeom>
              <a:grpFill/>
              <a:ln w="0">
                <a:noFill/>
                <a:prstDash val="solid"/>
                <a:round/>
                <a:headEnd/>
                <a:tailEnd/>
              </a:ln>
            </p:spPr>
            <p:txBody>
              <a:bodyPr vert="horz" wrap="square" lIns="89605" tIns="44802" rIns="89605" bIns="44802"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sp>
          <p:nvSpPr>
            <p:cNvPr id="832" name="Freeform 20"/>
            <p:cNvSpPr>
              <a:spLocks noChangeAspect="1" noEditPoints="1"/>
            </p:cNvSpPr>
            <p:nvPr/>
          </p:nvSpPr>
          <p:spPr bwMode="black">
            <a:xfrm>
              <a:off x="2338443" y="4187926"/>
              <a:ext cx="414411" cy="26891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grpFill/>
            <a:extLst/>
          </p:spPr>
          <p:txBody>
            <a:bodyPr vert="horz" wrap="square" lIns="82240" tIns="41119" rIns="82240" bIns="41119" numCol="1" anchor="t" anchorCtr="0" compatLnSpc="1">
              <a:prstTxWarp prst="textNoShape">
                <a:avLst/>
              </a:prstTxWarp>
            </a:bodyPr>
            <a:lstStyle/>
            <a:p>
              <a:pPr marL="0" marR="0" lvl="0" indent="0" algn="l" defTabSz="91373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ea typeface="+mn-ea"/>
                <a:cs typeface="+mn-cs"/>
              </a:endParaRPr>
            </a:p>
          </p:txBody>
        </p:sp>
        <p:sp>
          <p:nvSpPr>
            <p:cNvPr id="833" name="Freeform 13"/>
            <p:cNvSpPr>
              <a:spLocks noChangeAspect="1" noEditPoints="1"/>
            </p:cNvSpPr>
            <p:nvPr/>
          </p:nvSpPr>
          <p:spPr bwMode="black">
            <a:xfrm>
              <a:off x="2298143" y="3813205"/>
              <a:ext cx="189991" cy="3566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grpFill/>
            <a:ln>
              <a:noFill/>
            </a:ln>
          </p:spPr>
          <p:txBody>
            <a:bodyPr vert="horz" wrap="square" lIns="91398" tIns="45699" rIns="91398" bIns="45699" numCol="1" anchor="t" anchorCtr="0" compatLnSpc="1">
              <a:prstTxWarp prst="textNoShape">
                <a:avLst/>
              </a:prstTxWarp>
            </a:bodyPr>
            <a:lstStyle/>
            <a:p>
              <a:pPr marL="0" marR="0" lvl="0" indent="0" algn="l" defTabSz="91395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a typeface="+mn-ea"/>
                <a:cs typeface="Segoe UI" panose="020B0502040204020203" pitchFamily="34" charset="0"/>
              </a:endParaRPr>
            </a:p>
          </p:txBody>
        </p:sp>
      </p:grpSp>
      <p:grpSp>
        <p:nvGrpSpPr>
          <p:cNvPr id="125" name="Group 124"/>
          <p:cNvGrpSpPr/>
          <p:nvPr/>
        </p:nvGrpSpPr>
        <p:grpSpPr>
          <a:xfrm>
            <a:off x="3588150" y="3410769"/>
            <a:ext cx="2986178" cy="278550"/>
            <a:chOff x="3280214" y="3067240"/>
            <a:chExt cx="2986178" cy="278550"/>
          </a:xfrm>
        </p:grpSpPr>
        <p:sp>
          <p:nvSpPr>
            <p:cNvPr id="829" name="Rectangle 828"/>
            <p:cNvSpPr/>
            <p:nvPr/>
          </p:nvSpPr>
          <p:spPr>
            <a:xfrm>
              <a:off x="3345721" y="3068791"/>
              <a:ext cx="2920671" cy="276999"/>
            </a:xfrm>
            <a:prstGeom prst="rect">
              <a:avLst/>
            </a:prstGeom>
          </p:spPr>
          <p:txBody>
            <a:bodyPr wrap="none">
              <a:spAutoFit/>
            </a:bodyPr>
            <a:lstStyle/>
            <a:p>
              <a:pPr marL="112691" lvl="0" defTabSz="914225">
                <a:defRPr/>
              </a:pPr>
              <a:r>
                <a:rPr lang="en-US" sz="1200" b="1" kern="0">
                  <a:gradFill>
                    <a:gsLst>
                      <a:gs pos="1250">
                        <a:srgbClr val="E81123"/>
                      </a:gs>
                      <a:gs pos="100000">
                        <a:srgbClr val="E81123"/>
                      </a:gs>
                    </a:gsLst>
                    <a:lin ang="5400000" scaled="0"/>
                  </a:gradFill>
                  <a:sym typeface="Wingdings" panose="05000000000000000000" pitchFamily="2" charset="2"/>
                </a:rPr>
                <a:t>Increase access to your environment</a:t>
              </a:r>
              <a:endParaRPr lang="en-US" sz="1200" b="1" kern="0">
                <a:gradFill>
                  <a:gsLst>
                    <a:gs pos="1250">
                      <a:srgbClr val="E81123"/>
                    </a:gs>
                    <a:gs pos="100000">
                      <a:srgbClr val="E81123"/>
                    </a:gs>
                  </a:gsLst>
                  <a:lin ang="5400000" scaled="0"/>
                </a:gradFill>
              </a:endParaRPr>
            </a:p>
          </p:txBody>
        </p:sp>
        <p:sp>
          <p:nvSpPr>
            <p:cNvPr id="124" name="Rectangle 123"/>
            <p:cNvSpPr/>
            <p:nvPr/>
          </p:nvSpPr>
          <p:spPr>
            <a:xfrm rot="18900000">
              <a:off x="3280214" y="3067240"/>
              <a:ext cx="335348" cy="276999"/>
            </a:xfrm>
            <a:prstGeom prst="rect">
              <a:avLst/>
            </a:prstGeom>
          </p:spPr>
          <p:txBody>
            <a:bodyPr wrap="none">
              <a:spAutoFit/>
            </a:bodyPr>
            <a:lstStyle/>
            <a:p>
              <a:r>
                <a:rPr lang="en-US" sz="1200" b="1" kern="0">
                  <a:gradFill>
                    <a:gsLst>
                      <a:gs pos="1250">
                        <a:srgbClr val="E81123"/>
                      </a:gs>
                      <a:gs pos="100000">
                        <a:srgbClr val="E81123"/>
                      </a:gs>
                    </a:gsLst>
                    <a:lin ang="5400000" scaled="0"/>
                  </a:gradFill>
                  <a:sym typeface="Wingdings" panose="05000000000000000000" pitchFamily="2" charset="2"/>
                </a:rPr>
                <a:t></a:t>
              </a:r>
              <a:endParaRPr lang="en-US" sz="1200">
                <a:gradFill>
                  <a:gsLst>
                    <a:gs pos="1250">
                      <a:srgbClr val="E81123"/>
                    </a:gs>
                    <a:gs pos="100000">
                      <a:srgbClr val="E81123"/>
                    </a:gs>
                  </a:gsLst>
                  <a:lin ang="5400000" scaled="0"/>
                </a:gradFill>
              </a:endParaRPr>
            </a:p>
          </p:txBody>
        </p:sp>
      </p:grpSp>
      <p:sp>
        <p:nvSpPr>
          <p:cNvPr id="2" name="Title 1">
            <a:extLst>
              <a:ext uri="{FF2B5EF4-FFF2-40B4-BE49-F238E27FC236}">
                <a16:creationId xmlns:a16="http://schemas.microsoft.com/office/drawing/2014/main" id="{6355E943-ED8E-49E7-BC98-368CECF464DE}"/>
              </a:ext>
            </a:extLst>
          </p:cNvPr>
          <p:cNvSpPr>
            <a:spLocks noGrp="1"/>
          </p:cNvSpPr>
          <p:nvPr>
            <p:ph type="title"/>
          </p:nvPr>
        </p:nvSpPr>
        <p:spPr>
          <a:xfrm>
            <a:off x="588263" y="457201"/>
            <a:ext cx="11018520" cy="553998"/>
          </a:xfrm>
        </p:spPr>
        <p:txBody>
          <a:bodyPr/>
          <a:lstStyle/>
          <a:p>
            <a:r>
              <a:rPr lang="en-US"/>
              <a:t>Common attack steps and mitigations</a:t>
            </a:r>
          </a:p>
        </p:txBody>
      </p:sp>
      <p:grpSp>
        <p:nvGrpSpPr>
          <p:cNvPr id="291" name="Group 290">
            <a:extLst>
              <a:ext uri="{FF2B5EF4-FFF2-40B4-BE49-F238E27FC236}">
                <a16:creationId xmlns:a16="http://schemas.microsoft.com/office/drawing/2014/main" id="{7DB972E1-66CA-4462-BFF3-3ACC11A86BEA}"/>
              </a:ext>
            </a:extLst>
          </p:cNvPr>
          <p:cNvGrpSpPr/>
          <p:nvPr/>
        </p:nvGrpSpPr>
        <p:grpSpPr>
          <a:xfrm>
            <a:off x="297328" y="1480346"/>
            <a:ext cx="742442" cy="742442"/>
            <a:chOff x="568549" y="3165243"/>
            <a:chExt cx="749586" cy="749586"/>
          </a:xfrm>
        </p:grpSpPr>
        <p:sp>
          <p:nvSpPr>
            <p:cNvPr id="292" name="Oval 291">
              <a:extLst>
                <a:ext uri="{FF2B5EF4-FFF2-40B4-BE49-F238E27FC236}">
                  <a16:creationId xmlns:a16="http://schemas.microsoft.com/office/drawing/2014/main" id="{AED2B659-2658-4183-B77D-0E781F482E4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12">
              <a:extLst>
                <a:ext uri="{FF2B5EF4-FFF2-40B4-BE49-F238E27FC236}">
                  <a16:creationId xmlns:a16="http://schemas.microsoft.com/office/drawing/2014/main" id="{D04D9B06-D328-4DD4-A8B1-BCA7D28C1044}"/>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4">
              <a:extLst>
                <a:ext uri="{FF2B5EF4-FFF2-40B4-BE49-F238E27FC236}">
                  <a16:creationId xmlns:a16="http://schemas.microsoft.com/office/drawing/2014/main" id="{9475C89E-8535-491A-B27F-91CD5E8CBB6A}"/>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5" name="Freeform 11">
              <a:extLst>
                <a:ext uri="{FF2B5EF4-FFF2-40B4-BE49-F238E27FC236}">
                  <a16:creationId xmlns:a16="http://schemas.microsoft.com/office/drawing/2014/main" id="{ECB2A5A0-5D2B-4663-AA18-9856A41ED56A}"/>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Shape 295">
              <a:extLst>
                <a:ext uri="{FF2B5EF4-FFF2-40B4-BE49-F238E27FC236}">
                  <a16:creationId xmlns:a16="http://schemas.microsoft.com/office/drawing/2014/main" id="{C1463F21-0CA2-4298-9359-DDE57D5B9D78}"/>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C6963625-6216-4791-B20D-5F147CC1224E}"/>
              </a:ext>
            </a:extLst>
          </p:cNvPr>
          <p:cNvGrpSpPr/>
          <p:nvPr/>
        </p:nvGrpSpPr>
        <p:grpSpPr>
          <a:xfrm>
            <a:off x="1159918" y="1232188"/>
            <a:ext cx="2318256" cy="859573"/>
            <a:chOff x="1392174" y="1232188"/>
            <a:chExt cx="2318256" cy="859573"/>
          </a:xfrm>
        </p:grpSpPr>
        <p:sp>
          <p:nvSpPr>
            <p:cNvPr id="521" name="Rectangular Callout 520"/>
            <p:cNvSpPr/>
            <p:nvPr/>
          </p:nvSpPr>
          <p:spPr>
            <a:xfrm>
              <a:off x="1392174" y="1232188"/>
              <a:ext cx="2318256" cy="66136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R="0" lvl="0" algn="l" defTabSz="913958" rtl="0" eaLnBrk="1" fontAlgn="auto" latinLnBrk="0" hangingPunct="1">
                <a:lnSpc>
                  <a:spcPct val="100000"/>
                </a:lnSpc>
                <a:spcBef>
                  <a:spcPts val="0"/>
                </a:spcBef>
                <a:spcAft>
                  <a:spcPts val="0"/>
                </a:spcAft>
                <a:buClrTx/>
                <a:buSzTx/>
                <a:buFontTx/>
                <a:buNone/>
                <a:tabLst/>
                <a:defRPr/>
              </a:pPr>
              <a:r>
                <a:rPr lang="en-US" sz="1200" b="1" kern="0">
                  <a:gradFill>
                    <a:gsLst>
                      <a:gs pos="1250">
                        <a:schemeClr val="accent1"/>
                      </a:gs>
                      <a:gs pos="100000">
                        <a:schemeClr val="accent1"/>
                      </a:gs>
                    </a:gsLst>
                    <a:lin ang="5400000" scaled="0"/>
                  </a:gradFill>
                  <a:cs typeface="Segoe UI" panose="020B0502040204020203" pitchFamily="34" charset="0"/>
                </a:rPr>
                <a:t>Office 365 Advanced Threat Protection (ATP)</a:t>
              </a:r>
              <a:br>
                <a:rPr kumimoji="0" lang="en-US" sz="1200" b="0" i="0" u="none" strike="noStrike" kern="0" cap="none" spc="0" normalizeH="0" baseline="0" noProof="0">
                  <a:ln>
                    <a:noFill/>
                  </a:ln>
                  <a:gradFill>
                    <a:gsLst>
                      <a:gs pos="1250">
                        <a:schemeClr val="tx2"/>
                      </a:gs>
                      <a:gs pos="100000">
                        <a:schemeClr val="tx2"/>
                      </a:gs>
                    </a:gsLst>
                    <a:lin ang="5400000" scaled="0"/>
                  </a:gradFill>
                  <a:effectLst/>
                  <a:uLnTx/>
                  <a:uFillTx/>
                  <a:ea typeface="+mn-ea"/>
                  <a:cs typeface="Segoe UI" panose="020B0502040204020203" pitchFamily="34" charset="0"/>
                </a:rPr>
              </a:br>
              <a:r>
                <a:rPr kumimoji="0" lang="en-US" sz="1200" b="0" i="1" u="none" strike="noStrike" kern="0" cap="none" spc="0" normalizeH="0" baseline="0" noProof="0">
                  <a:ln>
                    <a:noFill/>
                  </a:ln>
                  <a:gradFill>
                    <a:gsLst>
                      <a:gs pos="1250">
                        <a:schemeClr val="tx2"/>
                      </a:gs>
                      <a:gs pos="100000">
                        <a:schemeClr val="tx2"/>
                      </a:gs>
                    </a:gsLst>
                    <a:lin ang="5400000" scaled="0"/>
                  </a:gradFill>
                  <a:effectLst/>
                  <a:uLnTx/>
                  <a:uFillTx/>
                  <a:ea typeface="+mn-ea"/>
                  <a:cs typeface="Segoe UI" panose="020B0502040204020203" pitchFamily="34" charset="0"/>
                </a:rPr>
                <a:t>(requires E5)</a:t>
              </a:r>
            </a:p>
          </p:txBody>
        </p:sp>
        <p:cxnSp>
          <p:nvCxnSpPr>
            <p:cNvPr id="4" name="Straight Connector 3">
              <a:extLst>
                <a:ext uri="{FF2B5EF4-FFF2-40B4-BE49-F238E27FC236}">
                  <a16:creationId xmlns:a16="http://schemas.microsoft.com/office/drawing/2014/main" id="{7C4527D7-4688-4292-B6C8-A51A403BAE01}"/>
                </a:ext>
              </a:extLst>
            </p:cNvPr>
            <p:cNvCxnSpPr>
              <a:cxnSpLocks/>
            </p:cNvCxnSpPr>
            <p:nvPr/>
          </p:nvCxnSpPr>
          <p:spPr>
            <a:xfrm>
              <a:off x="1454038" y="1908587"/>
              <a:ext cx="0" cy="183174"/>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a:extLst>
              <a:ext uri="{FF2B5EF4-FFF2-40B4-BE49-F238E27FC236}">
                <a16:creationId xmlns:a16="http://schemas.microsoft.com/office/drawing/2014/main" id="{F5D82B3D-5DF8-4D67-8A17-F4593EAB31BC}"/>
              </a:ext>
            </a:extLst>
          </p:cNvPr>
          <p:cNvGrpSpPr/>
          <p:nvPr/>
        </p:nvGrpSpPr>
        <p:grpSpPr>
          <a:xfrm>
            <a:off x="929533" y="4611329"/>
            <a:ext cx="4230483" cy="1893857"/>
            <a:chOff x="929533" y="4611329"/>
            <a:chExt cx="4230483" cy="1893857"/>
          </a:xfrm>
        </p:grpSpPr>
        <p:sp>
          <p:nvSpPr>
            <p:cNvPr id="555" name="Rectangular Callout 554"/>
            <p:cNvSpPr/>
            <p:nvPr/>
          </p:nvSpPr>
          <p:spPr>
            <a:xfrm>
              <a:off x="929533" y="5012688"/>
              <a:ext cx="4230483" cy="1492498"/>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defTabSz="913958"/>
              <a:r>
                <a:rPr lang="en-US" sz="1200" b="1" kern="0">
                  <a:gradFill>
                    <a:gsLst>
                      <a:gs pos="1250">
                        <a:schemeClr val="accent1"/>
                      </a:gs>
                      <a:gs pos="100000">
                        <a:schemeClr val="accent1"/>
                      </a:gs>
                    </a:gsLst>
                    <a:lin ang="5400000" scaled="0"/>
                  </a:gradFill>
                  <a:cs typeface="Segoe UI" panose="020B0502040204020203" pitchFamily="34" charset="0"/>
                </a:rPr>
                <a:t>EMS Technology</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Intune conditional access</a:t>
              </a:r>
            </a:p>
            <a:p>
              <a:pPr defTabSz="913958"/>
              <a:r>
                <a:rPr lang="en-US" sz="1200" b="1" kern="0">
                  <a:gradFill>
                    <a:gsLst>
                      <a:gs pos="1250">
                        <a:schemeClr val="accent1"/>
                      </a:gs>
                      <a:gs pos="100000">
                        <a:schemeClr val="accent1"/>
                      </a:gs>
                    </a:gsLst>
                    <a:lin ang="5400000" scaled="0"/>
                  </a:gradFill>
                  <a:cs typeface="Segoe UI" panose="020B0502040204020203" pitchFamily="34" charset="0"/>
                </a:rPr>
                <a:t>Windows 10 Technology</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Device Guard</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Application Guard</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Defender Advanced Threat Protection (requires E5)</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SmartScreen URL and App reputation</a:t>
              </a:r>
            </a:p>
          </p:txBody>
        </p:sp>
        <p:cxnSp>
          <p:nvCxnSpPr>
            <p:cNvPr id="303" name="Straight Connector 302">
              <a:extLst>
                <a:ext uri="{FF2B5EF4-FFF2-40B4-BE49-F238E27FC236}">
                  <a16:creationId xmlns:a16="http://schemas.microsoft.com/office/drawing/2014/main" id="{2BFEB206-6AB8-47CC-A04E-1CBAE1D4619A}"/>
                </a:ext>
              </a:extLst>
            </p:cNvPr>
            <p:cNvCxnSpPr>
              <a:cxnSpLocks/>
            </p:cNvCxnSpPr>
            <p:nvPr/>
          </p:nvCxnSpPr>
          <p:spPr>
            <a:xfrm flipV="1">
              <a:off x="1213801" y="4611329"/>
              <a:ext cx="0" cy="401359"/>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4018B328-7175-449F-A440-325340695511}"/>
              </a:ext>
            </a:extLst>
          </p:cNvPr>
          <p:cNvGrpSpPr/>
          <p:nvPr/>
        </p:nvGrpSpPr>
        <p:grpSpPr>
          <a:xfrm>
            <a:off x="7110756" y="4011126"/>
            <a:ext cx="3778882" cy="2494060"/>
            <a:chOff x="7110756" y="4011126"/>
            <a:chExt cx="3778882" cy="2494060"/>
          </a:xfrm>
        </p:grpSpPr>
        <p:sp>
          <p:nvSpPr>
            <p:cNvPr id="118" name="Rectangular Callout 117"/>
            <p:cNvSpPr/>
            <p:nvPr/>
          </p:nvSpPr>
          <p:spPr>
            <a:xfrm>
              <a:off x="7110756" y="4306374"/>
              <a:ext cx="3778882" cy="2198812"/>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defTabSz="913958"/>
              <a:r>
                <a:rPr lang="en-US" sz="1200" b="1" kern="0">
                  <a:gradFill>
                    <a:gsLst>
                      <a:gs pos="1250">
                        <a:schemeClr val="accent1"/>
                      </a:gs>
                      <a:gs pos="100000">
                        <a:schemeClr val="accent1"/>
                      </a:gs>
                    </a:gsLst>
                    <a:lin ang="5400000" scaled="0"/>
                  </a:gradFill>
                  <a:cs typeface="Segoe UI" panose="020B0502040204020203" pitchFamily="34" charset="0"/>
                </a:rPr>
                <a:t>EMS Technology</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Azure Information Protection (requires E5)</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Cloud App Security (CASB) (requires E5)</a:t>
              </a:r>
              <a:endParaRPr lang="en-US" sz="1200" b="1" kern="0">
                <a:gradFill>
                  <a:gsLst>
                    <a:gs pos="1250">
                      <a:schemeClr val="tx2"/>
                    </a:gs>
                    <a:gs pos="100000">
                      <a:schemeClr val="tx2"/>
                    </a:gs>
                  </a:gsLst>
                  <a:lin ang="5400000" scaled="0"/>
                </a:gradFill>
                <a:cs typeface="Segoe UI" panose="020B0502040204020203" pitchFamily="34" charset="0"/>
              </a:endParaRPr>
            </a:p>
            <a:p>
              <a:pPr defTabSz="913958"/>
              <a:r>
                <a:rPr lang="en-US" sz="1200" b="1" kern="0">
                  <a:gradFill>
                    <a:gsLst>
                      <a:gs pos="1250">
                        <a:schemeClr val="accent1"/>
                      </a:gs>
                      <a:gs pos="100000">
                        <a:schemeClr val="accent1"/>
                      </a:gs>
                    </a:gsLst>
                    <a:lin ang="5400000" scaled="0"/>
                  </a:gradFill>
                  <a:cs typeface="Segoe UI" panose="020B0502040204020203" pitchFamily="34" charset="0"/>
                </a:rPr>
                <a:t>Office 365 Data Loss Prevention features</a:t>
              </a:r>
            </a:p>
            <a:p>
              <a:pPr defTabSz="913958"/>
              <a:r>
                <a:rPr lang="en-US" sz="1200" b="1" kern="0">
                  <a:gradFill>
                    <a:gsLst>
                      <a:gs pos="1250">
                        <a:schemeClr val="accent1"/>
                      </a:gs>
                      <a:gs pos="100000">
                        <a:schemeClr val="accent1"/>
                      </a:gs>
                    </a:gsLst>
                    <a:lin ang="5400000" scaled="0"/>
                  </a:gradFill>
                  <a:cs typeface="Segoe UI" panose="020B0502040204020203" pitchFamily="34" charset="0"/>
                </a:rPr>
                <a:t>Windows Information Protection</a:t>
              </a:r>
            </a:p>
            <a:p>
              <a:pPr defTabSz="913958"/>
              <a:r>
                <a:rPr lang="en-US" sz="1200" b="1" kern="0">
                  <a:gradFill>
                    <a:gsLst>
                      <a:gs pos="1250">
                        <a:schemeClr val="accent1"/>
                      </a:gs>
                      <a:gs pos="100000">
                        <a:schemeClr val="accent1"/>
                      </a:gs>
                    </a:gsLst>
                    <a:lin ang="5400000" scaled="0"/>
                  </a:gradFill>
                  <a:cs typeface="Segoe UI" panose="020B0502040204020203" pitchFamily="34" charset="0"/>
                </a:rPr>
                <a:t>Azure Technology</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Multi-Factor Authentication</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Azure Identity Protection </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Disk, Storage, SQL Encryption</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Key Vault</a:t>
              </a:r>
            </a:p>
            <a:p>
              <a:pPr marL="171450" indent="-171450" defTabSz="913958">
                <a:buFont typeface="Arial" panose="020B0604020202020204" pitchFamily="34" charset="0"/>
                <a:buChar char="•"/>
              </a:pPr>
              <a:r>
                <a:rPr lang="en-US" sz="1200" kern="0">
                  <a:gradFill>
                    <a:gsLst>
                      <a:gs pos="1250">
                        <a:schemeClr val="tx2"/>
                      </a:gs>
                      <a:gs pos="100000">
                        <a:schemeClr val="tx2"/>
                      </a:gs>
                    </a:gsLst>
                    <a:lin ang="5400000" scaled="0"/>
                  </a:gradFill>
                  <a:cs typeface="Segoe UI" panose="020B0502040204020203" pitchFamily="34" charset="0"/>
                </a:rPr>
                <a:t>…</a:t>
              </a:r>
            </a:p>
          </p:txBody>
        </p:sp>
        <p:cxnSp>
          <p:nvCxnSpPr>
            <p:cNvPr id="304" name="Straight Connector 303">
              <a:extLst>
                <a:ext uri="{FF2B5EF4-FFF2-40B4-BE49-F238E27FC236}">
                  <a16:creationId xmlns:a16="http://schemas.microsoft.com/office/drawing/2014/main" id="{95ECD1DC-C435-4D53-BD02-1C5170E09000}"/>
                </a:ext>
              </a:extLst>
            </p:cNvPr>
            <p:cNvCxnSpPr>
              <a:cxnSpLocks/>
            </p:cNvCxnSpPr>
            <p:nvPr/>
          </p:nvCxnSpPr>
          <p:spPr>
            <a:xfrm flipV="1">
              <a:off x="9179796" y="4011126"/>
              <a:ext cx="0" cy="295251"/>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20">
            <a:extLst>
              <a:ext uri="{FF2B5EF4-FFF2-40B4-BE49-F238E27FC236}">
                <a16:creationId xmlns:a16="http://schemas.microsoft.com/office/drawing/2014/main" id="{65A82376-B1C4-4E41-8D52-07BA4FA841E2}"/>
              </a:ext>
            </a:extLst>
          </p:cNvPr>
          <p:cNvGrpSpPr/>
          <p:nvPr/>
        </p:nvGrpSpPr>
        <p:grpSpPr>
          <a:xfrm>
            <a:off x="7729663" y="1232188"/>
            <a:ext cx="4165886" cy="2007360"/>
            <a:chOff x="7729663" y="1232188"/>
            <a:chExt cx="4165886" cy="2007360"/>
          </a:xfrm>
        </p:grpSpPr>
        <p:sp>
          <p:nvSpPr>
            <p:cNvPr id="528" name="Rectangular Callout 527"/>
            <p:cNvSpPr/>
            <p:nvPr/>
          </p:nvSpPr>
          <p:spPr>
            <a:xfrm>
              <a:off x="8145019" y="1232188"/>
              <a:ext cx="3750530" cy="2007360"/>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Securing Privileged Access </a:t>
              </a: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hlinkClick r:id="rId3"/>
                </a:rPr>
                <a:t>Roadmap</a:t>
              </a:r>
              <a:endPar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endParaRPr>
            </a:p>
            <a:p>
              <a:pPr marR="0" lvl="0" algn="l" defTabSz="913958"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endParaRPr>
            </a:p>
            <a:p>
              <a:pPr marR="0" lvl="0" algn="l" defTabSz="91395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Professional Services</a:t>
              </a:r>
              <a:endParaRPr lang="en-US" sz="1200" b="1" kern="0" noProof="0">
                <a:gradFill>
                  <a:gsLst>
                    <a:gs pos="1250">
                      <a:schemeClr val="tx1"/>
                    </a:gs>
                    <a:gs pos="100000">
                      <a:schemeClr val="tx1"/>
                    </a:gs>
                  </a:gsLst>
                  <a:lin ang="5400000" scaled="0"/>
                </a:gradFill>
                <a:cs typeface="Segoe UI" panose="020B0502040204020203" pitchFamily="34" charset="0"/>
              </a:endParaRPr>
            </a:p>
            <a:p>
              <a:pPr marL="171450" marR="0" lvl="0" indent="-171450" defTabSz="913958" fontAlgn="auto">
                <a:lnSpc>
                  <a:spcPct val="100000"/>
                </a:lnSpc>
                <a:spcBef>
                  <a:spcPts val="0"/>
                </a:spcBef>
                <a:spcAft>
                  <a:spcPts val="0"/>
                </a:spcAft>
                <a:buClrTx/>
                <a:buSzTx/>
                <a:buFont typeface="Arial" panose="020B0604020202020204" pitchFamily="34" charset="0"/>
                <a:buChar char="•"/>
                <a:tabLst/>
                <a:defRPr/>
              </a:pPr>
              <a:r>
                <a:rPr lang="en-US" sz="1200" kern="0">
                  <a:gradFill>
                    <a:gsLst>
                      <a:gs pos="1250">
                        <a:schemeClr val="tx2"/>
                      </a:gs>
                      <a:gs pos="100000">
                        <a:schemeClr val="tx2"/>
                      </a:gs>
                    </a:gsLst>
                    <a:lin ang="5400000" scaled="0"/>
                  </a:gradFill>
                  <a:cs typeface="Segoe UI" panose="020B0502040204020203" pitchFamily="34" charset="0"/>
                </a:rPr>
                <a:t>Incident Response</a:t>
              </a:r>
            </a:p>
            <a:p>
              <a:pPr marL="171450" marR="0" lvl="0" indent="-171450" defTabSz="913958" fontAlgn="auto">
                <a:lnSpc>
                  <a:spcPct val="100000"/>
                </a:lnSpc>
                <a:spcBef>
                  <a:spcPts val="0"/>
                </a:spcBef>
                <a:spcAft>
                  <a:spcPts val="0"/>
                </a:spcAft>
                <a:buClrTx/>
                <a:buSzTx/>
                <a:buFont typeface="Arial" panose="020B0604020202020204" pitchFamily="34" charset="0"/>
                <a:buChar char="•"/>
                <a:tabLst/>
                <a:defRPr/>
              </a:pPr>
              <a:r>
                <a:rPr lang="en-US" sz="1200" kern="0">
                  <a:gradFill>
                    <a:gsLst>
                      <a:gs pos="1250">
                        <a:schemeClr val="tx2"/>
                      </a:gs>
                      <a:gs pos="100000">
                        <a:schemeClr val="tx2"/>
                      </a:gs>
                    </a:gsLst>
                    <a:lin ang="5400000" scaled="0"/>
                  </a:gradFill>
                  <a:cs typeface="Segoe UI" panose="020B0502040204020203" pitchFamily="34" charset="0"/>
                </a:rPr>
                <a:t>Security Foundation (Major Breach Protections)</a:t>
              </a:r>
            </a:p>
            <a:p>
              <a:pPr marL="171450" marR="0" lvl="0" indent="-171450" defTabSz="913958" fontAlgn="auto">
                <a:lnSpc>
                  <a:spcPct val="100000"/>
                </a:lnSpc>
                <a:spcBef>
                  <a:spcPts val="0"/>
                </a:spcBef>
                <a:spcAft>
                  <a:spcPts val="0"/>
                </a:spcAft>
                <a:buClrTx/>
                <a:buSzTx/>
                <a:buFont typeface="Arial" panose="020B0604020202020204" pitchFamily="34" charset="0"/>
                <a:buChar char="•"/>
                <a:tabLst/>
                <a:defRPr/>
              </a:pPr>
              <a:endParaRPr lang="en-US" sz="1200" kern="0">
                <a:gradFill>
                  <a:gsLst>
                    <a:gs pos="1250">
                      <a:schemeClr val="tx2"/>
                    </a:gs>
                    <a:gs pos="100000">
                      <a:schemeClr val="tx2"/>
                    </a:gs>
                  </a:gsLst>
                  <a:lin ang="5400000" scaled="0"/>
                </a:gradFill>
                <a:cs typeface="Segoe UI" panose="020B0502040204020203" pitchFamily="34" charset="0"/>
              </a:endParaRPr>
            </a:p>
            <a:p>
              <a:pPr lvl="0" defTabSz="913958">
                <a:defRPr/>
              </a:pPr>
              <a:r>
                <a:rPr lang="en-US" sz="1200" b="1" kern="0">
                  <a:gradFill>
                    <a:gsLst>
                      <a:gs pos="1250">
                        <a:schemeClr val="tx1"/>
                      </a:gs>
                      <a:gs pos="100000">
                        <a:schemeClr val="tx1"/>
                      </a:gs>
                    </a:gsLst>
                    <a:lin ang="5400000" scaled="0"/>
                  </a:gradFill>
                  <a:cs typeface="Segoe UI" panose="020B0502040204020203" pitchFamily="34" charset="0"/>
                </a:rPr>
                <a:t>Credential Guard</a:t>
              </a:r>
            </a:p>
            <a:p>
              <a:pPr lvl="0" defTabSz="913958">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cs typeface="Segoe UI" panose="020B0502040204020203" pitchFamily="34" charset="0"/>
                </a:rPr>
                <a:t>Advanced Threat Analytics </a:t>
              </a:r>
              <a:r>
                <a:rPr lang="en-US" sz="1200" i="1" kern="0">
                  <a:gradFill>
                    <a:gsLst>
                      <a:gs pos="1250">
                        <a:schemeClr val="tx1"/>
                      </a:gs>
                      <a:gs pos="100000">
                        <a:schemeClr val="tx1"/>
                      </a:gs>
                    </a:gsLst>
                    <a:lin ang="5400000" scaled="0"/>
                  </a:gradFill>
                  <a:cs typeface="Segoe UI" panose="020B0502040204020203" pitchFamily="34" charset="0"/>
                </a:rPr>
                <a:t>(in EMS E3)</a:t>
              </a:r>
            </a:p>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Azure Security Center</a:t>
              </a:r>
            </a:p>
            <a:p>
              <a:pPr marR="0" lvl="0" algn="l" defTabSz="913958" rtl="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Operations Management Suite (OMS)</a:t>
              </a:r>
            </a:p>
            <a:p>
              <a:pPr marR="0" lvl="0" algn="l" defTabSz="913958" rtl="0" eaLnBrk="1" fontAlgn="auto" latinLnBrk="0" hangingPunct="1">
                <a:lnSpc>
                  <a:spcPct val="100000"/>
                </a:lnSpc>
                <a:spcBef>
                  <a:spcPts val="0"/>
                </a:spcBef>
                <a:spcAft>
                  <a:spcPts val="0"/>
                </a:spcAft>
                <a:buClrTx/>
                <a:buSzTx/>
                <a:tabLst/>
                <a:defRPr/>
              </a:pPr>
              <a:r>
                <a:rPr kumimoji="0" lang="en-US" sz="1200" b="0" i="0" u="none" strike="noStrike" kern="0" cap="none" spc="0" normalizeH="0" baseline="0" noProof="0">
                  <a:ln>
                    <a:noFill/>
                  </a:ln>
                  <a:gradFill>
                    <a:gsLst>
                      <a:gs pos="1250">
                        <a:schemeClr val="tx1"/>
                      </a:gs>
                      <a:gs pos="100000">
                        <a:schemeClr val="tx1"/>
                      </a:gs>
                    </a:gsLst>
                    <a:lin ang="5400000" scaled="0"/>
                  </a:gradFill>
                  <a:effectLst/>
                  <a:uLnTx/>
                  <a:uFillTx/>
                  <a:ea typeface="+mn-ea"/>
                  <a:cs typeface="Segoe UI" panose="020B0502040204020203" pitchFamily="34" charset="0"/>
                </a:rPr>
                <a:t>…and more</a:t>
              </a:r>
            </a:p>
          </p:txBody>
        </p:sp>
        <p:cxnSp>
          <p:nvCxnSpPr>
            <p:cNvPr id="305" name="Straight Connector 304">
              <a:extLst>
                <a:ext uri="{FF2B5EF4-FFF2-40B4-BE49-F238E27FC236}">
                  <a16:creationId xmlns:a16="http://schemas.microsoft.com/office/drawing/2014/main" id="{7278B68D-9317-46AB-B7A2-86C5385E9927}"/>
                </a:ext>
              </a:extLst>
            </p:cNvPr>
            <p:cNvCxnSpPr>
              <a:cxnSpLocks/>
            </p:cNvCxnSpPr>
            <p:nvPr/>
          </p:nvCxnSpPr>
          <p:spPr>
            <a:xfrm flipH="1">
              <a:off x="7729663" y="1607600"/>
              <a:ext cx="415357" cy="0"/>
            </a:xfrm>
            <a:prstGeom prst="line">
              <a:avLst/>
            </a:prstGeom>
            <a:solidFill>
              <a:schemeClr val="accent6">
                <a:lumMod val="40000"/>
                <a:lumOff val="60000"/>
              </a:schemeClr>
            </a:solidFill>
            <a:ln w="38100">
              <a:solidFill>
                <a:schemeClr val="accent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1656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22" presetClass="entr" presetSubtype="8"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0"/>
                                        </p:tgtEl>
                                        <p:attrNameLst>
                                          <p:attrName>style.visibility</p:attrName>
                                        </p:attrNameLst>
                                      </p:cBhvr>
                                      <p:to>
                                        <p:strVal val="visible"/>
                                      </p:to>
                                    </p:set>
                                    <p:animEffect transition="in" filter="fade">
                                      <p:cBhvr>
                                        <p:cTn id="30" dur="500"/>
                                        <p:tgtEl>
                                          <p:spTgt spid="83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58"/>
                                        </p:tgtEl>
                                        <p:attrNameLst>
                                          <p:attrName>style.visibility</p:attrName>
                                        </p:attrNameLst>
                                      </p:cBhvr>
                                      <p:to>
                                        <p:strVal val="visible"/>
                                      </p:to>
                                    </p:set>
                                    <p:animEffect transition="in" filter="fade">
                                      <p:cBhvr>
                                        <p:cTn id="34" dur="500"/>
                                        <p:tgtEl>
                                          <p:spTgt spid="458"/>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par>
                                <p:cTn id="47" presetID="22" presetClass="entr" presetSubtype="8" fill="hold" nodeType="withEffect">
                                  <p:stCondLst>
                                    <p:cond delay="0"/>
                                  </p:stCondLst>
                                  <p:childTnLst>
                                    <p:set>
                                      <p:cBhvr>
                                        <p:cTn id="48" dur="1" fill="hold">
                                          <p:stCondLst>
                                            <p:cond delay="0"/>
                                          </p:stCondLst>
                                        </p:cTn>
                                        <p:tgtEl>
                                          <p:spTgt spid="807"/>
                                        </p:tgtEl>
                                        <p:attrNameLst>
                                          <p:attrName>style.visibility</p:attrName>
                                        </p:attrNameLst>
                                      </p:cBhvr>
                                      <p:to>
                                        <p:strVal val="visible"/>
                                      </p:to>
                                    </p:set>
                                    <p:animEffect transition="in" filter="wipe(left)">
                                      <p:cBhvr>
                                        <p:cTn id="49" dur="1000"/>
                                        <p:tgtEl>
                                          <p:spTgt spid="807"/>
                                        </p:tgtEl>
                                      </p:cBhvr>
                                    </p:animEffect>
                                  </p:childTnLst>
                                </p:cTn>
                              </p:par>
                              <p:par>
                                <p:cTn id="50" presetID="10" presetClass="entr" presetSubtype="0" fill="hold" nodeType="withEffect">
                                  <p:stCondLst>
                                    <p:cond delay="75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par>
                          <p:cTn id="53" fill="hold">
                            <p:stCondLst>
                              <p:cond delay="1250"/>
                            </p:stCondLst>
                            <p:childTnLst>
                              <p:par>
                                <p:cTn id="54" presetID="22" presetClass="entr" presetSubtype="1"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764"/>
                                        </p:tgtEl>
                                        <p:attrNameLst>
                                          <p:attrName>style.visibility</p:attrName>
                                        </p:attrNameLst>
                                      </p:cBhvr>
                                      <p:to>
                                        <p:strVal val="visible"/>
                                      </p:to>
                                    </p:set>
                                    <p:animEffect transition="in" filter="wipe(down)">
                                      <p:cBhvr>
                                        <p:cTn id="61" dur="750"/>
                                        <p:tgtEl>
                                          <p:spTgt spid="764"/>
                                        </p:tgtEl>
                                      </p:cBhvr>
                                    </p:animEffect>
                                  </p:childTnLst>
                                </p:cTn>
                              </p:par>
                              <p:par>
                                <p:cTn id="62" presetID="22" presetClass="entr" presetSubtype="4" fill="hold" nodeType="withEffect">
                                  <p:stCondLst>
                                    <p:cond delay="250"/>
                                  </p:stCondLst>
                                  <p:childTnLst>
                                    <p:set>
                                      <p:cBhvr>
                                        <p:cTn id="63" dur="1" fill="hold">
                                          <p:stCondLst>
                                            <p:cond delay="0"/>
                                          </p:stCondLst>
                                        </p:cTn>
                                        <p:tgtEl>
                                          <p:spTgt spid="125"/>
                                        </p:tgtEl>
                                        <p:attrNameLst>
                                          <p:attrName>style.visibility</p:attrName>
                                        </p:attrNameLst>
                                      </p:cBhvr>
                                      <p:to>
                                        <p:strVal val="visible"/>
                                      </p:to>
                                    </p:set>
                                    <p:animEffect transition="in" filter="wipe(down)">
                                      <p:cBhvr>
                                        <p:cTn id="64" dur="500"/>
                                        <p:tgtEl>
                                          <p:spTgt spid="125"/>
                                        </p:tgtEl>
                                      </p:cBhvr>
                                    </p:animEffect>
                                  </p:childTnLst>
                                </p:cTn>
                              </p:par>
                            </p:childTnLst>
                          </p:cTn>
                        </p:par>
                        <p:par>
                          <p:cTn id="65" fill="hold">
                            <p:stCondLst>
                              <p:cond delay="750"/>
                            </p:stCondLst>
                            <p:childTnLst>
                              <p:par>
                                <p:cTn id="66" presetID="10" presetClass="entr" presetSubtype="0"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par>
                                <p:cTn id="69" presetID="10"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fade">
                                      <p:cBhvr>
                                        <p:cTn id="71" dur="500"/>
                                        <p:tgtEl>
                                          <p:spTgt spid="126"/>
                                        </p:tgtEl>
                                      </p:cBhvr>
                                    </p:animEffect>
                                  </p:childTnLst>
                                </p:cTn>
                              </p:par>
                            </p:childTnLst>
                          </p:cTn>
                        </p:par>
                        <p:par>
                          <p:cTn id="72" fill="hold">
                            <p:stCondLst>
                              <p:cond delay="1250"/>
                            </p:stCondLst>
                            <p:childTnLst>
                              <p:par>
                                <p:cTn id="73" presetID="22" presetClass="entr" presetSubtype="8"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11"/>
                                        </p:tgtEl>
                                        <p:attrNameLst>
                                          <p:attrName>style.visibility</p:attrName>
                                        </p:attrNameLst>
                                      </p:cBhvr>
                                      <p:to>
                                        <p:strVal val="visible"/>
                                      </p:to>
                                    </p:set>
                                    <p:animEffect transition="in" filter="wipe(left)">
                                      <p:cBhvr>
                                        <p:cTn id="80" dur="750"/>
                                        <p:tgtEl>
                                          <p:spTgt spid="811"/>
                                        </p:tgtEl>
                                      </p:cBhvr>
                                    </p:animEffect>
                                  </p:childTnLst>
                                </p:cTn>
                              </p:par>
                            </p:childTnLst>
                          </p:cTn>
                        </p:par>
                        <p:par>
                          <p:cTn id="81" fill="hold">
                            <p:stCondLst>
                              <p:cond delay="750"/>
                            </p:stCondLst>
                            <p:childTnLst>
                              <p:par>
                                <p:cTn id="82" presetID="26" presetClass="emph" presetSubtype="0" fill="hold" nodeType="afterEffect">
                                  <p:stCondLst>
                                    <p:cond delay="0"/>
                                  </p:stCondLst>
                                  <p:childTnLst>
                                    <p:animEffect transition="out" filter="fade">
                                      <p:cBhvr>
                                        <p:cTn id="83" dur="500" tmFilter="0, 0; .2, .5; .8, .5; 1, 0"/>
                                        <p:tgtEl>
                                          <p:spTgt spid="157"/>
                                        </p:tgtEl>
                                      </p:cBhvr>
                                    </p:animEffect>
                                    <p:animScale>
                                      <p:cBhvr>
                                        <p:cTn id="84" dur="250" autoRev="1" fill="hold"/>
                                        <p:tgtEl>
                                          <p:spTgt spid="157"/>
                                        </p:tgtEl>
                                      </p:cBhvr>
                                      <p:by x="105000" y="105000"/>
                                    </p:animScale>
                                  </p:childTnLst>
                                </p:cTn>
                              </p:par>
                            </p:childTnLst>
                          </p:cTn>
                        </p:par>
                        <p:par>
                          <p:cTn id="85" fill="hold">
                            <p:stCondLst>
                              <p:cond delay="1250"/>
                            </p:stCondLst>
                            <p:childTnLst>
                              <p:par>
                                <p:cTn id="86" presetID="26" presetClass="emph" presetSubtype="0" fill="hold" nodeType="afterEffect">
                                  <p:stCondLst>
                                    <p:cond delay="0"/>
                                  </p:stCondLst>
                                  <p:childTnLst>
                                    <p:animEffect transition="out" filter="fade">
                                      <p:cBhvr>
                                        <p:cTn id="87" dur="500" tmFilter="0, 0; .2, .5; .8, .5; 1, 0"/>
                                        <p:tgtEl>
                                          <p:spTgt spid="22"/>
                                        </p:tgtEl>
                                      </p:cBhvr>
                                    </p:animEffect>
                                    <p:animScale>
                                      <p:cBhvr>
                                        <p:cTn id="88"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BC262A-2CD7-4C37-AD3E-A1592F3FCAAC}"/>
              </a:ext>
            </a:extLst>
          </p:cNvPr>
          <p:cNvSpPr>
            <a:spLocks noGrp="1"/>
          </p:cNvSpPr>
          <p:nvPr>
            <p:ph type="body" sz="quarter" idx="10"/>
          </p:nvPr>
        </p:nvSpPr>
        <p:spPr>
          <a:xfrm>
            <a:off x="443676" y="3240798"/>
            <a:ext cx="5306187" cy="3425553"/>
          </a:xfrm>
        </p:spPr>
        <p:txBody>
          <a:bodyPr/>
          <a:lstStyle/>
          <a:p>
            <a:pPr>
              <a:spcAft>
                <a:spcPts val="1800"/>
              </a:spcAft>
            </a:pPr>
            <a:r>
              <a:rPr lang="en-US" sz="2400">
                <a:latin typeface="Segoe UI" panose="020B0502040204020203" pitchFamily="34" charset="0"/>
                <a:cs typeface="Segoe UI" panose="020B0502040204020203" pitchFamily="34" charset="0"/>
              </a:rPr>
              <a:t>Getting</a:t>
            </a:r>
            <a:r>
              <a:rPr lang="en-US" sz="20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rPr>
              <a:t>signal from noise requires context from large disparate datasets</a:t>
            </a:r>
          </a:p>
          <a:p>
            <a:pPr>
              <a:spcAft>
                <a:spcPts val="1800"/>
              </a:spcAft>
            </a:pPr>
            <a:r>
              <a:rPr lang="en-US" sz="2400">
                <a:latin typeface="Segoe UI" panose="020B0502040204020203" pitchFamily="34" charset="0"/>
                <a:cs typeface="Segoe UI" panose="020B0502040204020203" pitchFamily="34" charset="0"/>
              </a:rPr>
              <a:t>Can’t copy all needed data to one location because of bandwidth</a:t>
            </a:r>
          </a:p>
          <a:p>
            <a:pPr>
              <a:spcAft>
                <a:spcPts val="1800"/>
              </a:spcAft>
            </a:pPr>
            <a:r>
              <a:rPr lang="en-US" sz="2400">
                <a:latin typeface="Segoe UI" panose="020B0502040204020203" pitchFamily="34" charset="0"/>
                <a:cs typeface="Segoe UI" panose="020B0502040204020203" pitchFamily="34" charset="0"/>
                <a:sym typeface="Wingdings" panose="05000000000000000000" pitchFamily="2" charset="2"/>
              </a:rPr>
              <a:t> Need to </a:t>
            </a:r>
            <a:r>
              <a:rPr lang="en-US" sz="2400">
                <a:latin typeface="Segoe UI" panose="020B0502040204020203" pitchFamily="34" charset="0"/>
                <a:cs typeface="Segoe UI" panose="020B0502040204020203" pitchFamily="34" charset="0"/>
              </a:rPr>
              <a:t>leverage analytics from anywhere and centrally integrate</a:t>
            </a:r>
          </a:p>
          <a:p>
            <a:pPr>
              <a:spcAft>
                <a:spcPts val="1800"/>
              </a:spcAft>
            </a:pPr>
            <a:endParaRPr lang="en-US" sz="200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363FDFB2-CD85-49F8-9FA5-3FD04306734E}"/>
              </a:ext>
            </a:extLst>
          </p:cNvPr>
          <p:cNvSpPr>
            <a:spLocks noGrp="1"/>
          </p:cNvSpPr>
          <p:nvPr>
            <p:ph type="title"/>
          </p:nvPr>
        </p:nvSpPr>
        <p:spPr>
          <a:xfrm>
            <a:off x="588263" y="457201"/>
            <a:ext cx="11018520" cy="1477328"/>
          </a:xfrm>
        </p:spPr>
        <p:txBody>
          <a:bodyPr/>
          <a:lstStyle/>
          <a:p>
            <a:r>
              <a:rPr lang="en-US"/>
              <a:t>Data Gravity</a:t>
            </a:r>
            <a:br>
              <a:rPr lang="en-US"/>
            </a:br>
            <a:r>
              <a:rPr lang="en-US" sz="2400">
                <a:latin typeface="Segoe UI Semilight" panose="020B0402040204020203" pitchFamily="34" charset="0"/>
                <a:cs typeface="Segoe UI Semilight" panose="020B0402040204020203" pitchFamily="34" charset="0"/>
              </a:rPr>
              <a:t>Pulls analytics to the data</a:t>
            </a:r>
            <a:br>
              <a:rPr lang="en-US" sz="2400">
                <a:latin typeface="Segoe UI Semilight" panose="020B0402040204020203" pitchFamily="34" charset="0"/>
                <a:cs typeface="Segoe UI Semilight" panose="020B0402040204020203" pitchFamily="34" charset="0"/>
              </a:rPr>
            </a:br>
            <a:endParaRPr lang="en-US">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9450F54-5A2A-4648-924A-B4C96E4F2C2F}"/>
              </a:ext>
            </a:extLst>
          </p:cNvPr>
          <p:cNvSpPr/>
          <p:nvPr/>
        </p:nvSpPr>
        <p:spPr>
          <a:xfrm>
            <a:off x="838200" y="1420118"/>
            <a:ext cx="10515600" cy="523220"/>
          </a:xfrm>
          <a:prstGeom prst="rect">
            <a:avLst/>
          </a:prstGeom>
        </p:spPr>
        <p:txBody>
          <a:bodyPr wrap="square">
            <a:spAutoFit/>
          </a:bodyPr>
          <a:lstStyle/>
          <a:p>
            <a:endParaRPr lang="en-US" sz="2800" i="1"/>
          </a:p>
        </p:txBody>
      </p:sp>
      <p:grpSp>
        <p:nvGrpSpPr>
          <p:cNvPr id="5" name="Group 4">
            <a:extLst>
              <a:ext uri="{FF2B5EF4-FFF2-40B4-BE49-F238E27FC236}">
                <a16:creationId xmlns:a16="http://schemas.microsoft.com/office/drawing/2014/main" id="{7E925B86-8DD7-48D2-896D-36E18BA559EF}"/>
              </a:ext>
            </a:extLst>
          </p:cNvPr>
          <p:cNvGrpSpPr/>
          <p:nvPr/>
        </p:nvGrpSpPr>
        <p:grpSpPr>
          <a:xfrm>
            <a:off x="7127901" y="1263132"/>
            <a:ext cx="3810959" cy="2811294"/>
            <a:chOff x="7475045" y="894239"/>
            <a:chExt cx="3993056" cy="2945625"/>
          </a:xfrm>
        </p:grpSpPr>
        <p:sp>
          <p:nvSpPr>
            <p:cNvPr id="55" name="Line 6">
              <a:extLst>
                <a:ext uri="{FF2B5EF4-FFF2-40B4-BE49-F238E27FC236}">
                  <a16:creationId xmlns:a16="http://schemas.microsoft.com/office/drawing/2014/main" id="{F9D73117-3980-4D20-89B9-9246025E9619}"/>
                </a:ext>
              </a:extLst>
            </p:cNvPr>
            <p:cNvSpPr>
              <a:spLocks noChangeShapeType="1"/>
            </p:cNvSpPr>
            <p:nvPr/>
          </p:nvSpPr>
          <p:spPr bwMode="auto">
            <a:xfrm>
              <a:off x="7856292" y="2091648"/>
              <a:ext cx="0" cy="0"/>
            </a:xfrm>
            <a:prstGeom prst="line">
              <a:avLst/>
            </a:prstGeom>
            <a:noFill/>
            <a:ln w="476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B87316C3-687C-4D40-8F4B-B74B9E3EDCF1}"/>
                </a:ext>
              </a:extLst>
            </p:cNvPr>
            <p:cNvSpPr>
              <a:spLocks/>
            </p:cNvSpPr>
            <p:nvPr/>
          </p:nvSpPr>
          <p:spPr bwMode="auto">
            <a:xfrm>
              <a:off x="7707805" y="2152276"/>
              <a:ext cx="3441252" cy="1131729"/>
            </a:xfrm>
            <a:custGeom>
              <a:avLst/>
              <a:gdLst>
                <a:gd name="T0" fmla="*/ 0 w 1133"/>
                <a:gd name="T1" fmla="*/ 0 h 298"/>
                <a:gd name="T2" fmla="*/ 201 w 1133"/>
                <a:gd name="T3" fmla="*/ 64 h 298"/>
                <a:gd name="T4" fmla="*/ 441 w 1133"/>
                <a:gd name="T5" fmla="*/ 264 h 298"/>
                <a:gd name="T6" fmla="*/ 541 w 1133"/>
                <a:gd name="T7" fmla="*/ 296 h 298"/>
                <a:gd name="T8" fmla="*/ 757 w 1133"/>
                <a:gd name="T9" fmla="*/ 204 h 298"/>
                <a:gd name="T10" fmla="*/ 1017 w 1133"/>
                <a:gd name="T11" fmla="*/ 20 h 298"/>
                <a:gd name="T12" fmla="*/ 1133 w 1133"/>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133" h="298">
                  <a:moveTo>
                    <a:pt x="0" y="0"/>
                  </a:moveTo>
                  <a:cubicBezTo>
                    <a:pt x="98" y="8"/>
                    <a:pt x="162" y="38"/>
                    <a:pt x="201" y="64"/>
                  </a:cubicBezTo>
                  <a:cubicBezTo>
                    <a:pt x="297" y="126"/>
                    <a:pt x="318" y="204"/>
                    <a:pt x="441" y="264"/>
                  </a:cubicBezTo>
                  <a:cubicBezTo>
                    <a:pt x="475" y="280"/>
                    <a:pt x="502" y="293"/>
                    <a:pt x="541" y="296"/>
                  </a:cubicBezTo>
                  <a:cubicBezTo>
                    <a:pt x="573" y="298"/>
                    <a:pt x="629" y="294"/>
                    <a:pt x="757" y="204"/>
                  </a:cubicBezTo>
                  <a:cubicBezTo>
                    <a:pt x="893" y="108"/>
                    <a:pt x="916" y="54"/>
                    <a:pt x="1017" y="20"/>
                  </a:cubicBezTo>
                  <a:cubicBezTo>
                    <a:pt x="1065" y="4"/>
                    <a:pt x="1107" y="1"/>
                    <a:pt x="1133" y="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D500A200-2093-43B4-A852-016BC002828F}"/>
                </a:ext>
              </a:extLst>
            </p:cNvPr>
            <p:cNvSpPr>
              <a:spLocks/>
            </p:cNvSpPr>
            <p:nvPr/>
          </p:nvSpPr>
          <p:spPr bwMode="auto">
            <a:xfrm>
              <a:off x="7898429" y="1813769"/>
              <a:ext cx="3350956" cy="570917"/>
            </a:xfrm>
            <a:custGeom>
              <a:avLst/>
              <a:gdLst>
                <a:gd name="T0" fmla="*/ 0 w 1085"/>
                <a:gd name="T1" fmla="*/ 5 h 150"/>
                <a:gd name="T2" fmla="*/ 184 w 1085"/>
                <a:gd name="T3" fmla="*/ 37 h 150"/>
                <a:gd name="T4" fmla="*/ 360 w 1085"/>
                <a:gd name="T5" fmla="*/ 109 h 150"/>
                <a:gd name="T6" fmla="*/ 668 w 1085"/>
                <a:gd name="T7" fmla="*/ 105 h 150"/>
                <a:gd name="T8" fmla="*/ 864 w 1085"/>
                <a:gd name="T9" fmla="*/ 25 h 150"/>
                <a:gd name="T10" fmla="*/ 1085 w 1085"/>
                <a:gd name="T11" fmla="*/ 5 h 150"/>
              </a:gdLst>
              <a:ahLst/>
              <a:cxnLst>
                <a:cxn ang="0">
                  <a:pos x="T0" y="T1"/>
                </a:cxn>
                <a:cxn ang="0">
                  <a:pos x="T2" y="T3"/>
                </a:cxn>
                <a:cxn ang="0">
                  <a:pos x="T4" y="T5"/>
                </a:cxn>
                <a:cxn ang="0">
                  <a:pos x="T6" y="T7"/>
                </a:cxn>
                <a:cxn ang="0">
                  <a:pos x="T8" y="T9"/>
                </a:cxn>
                <a:cxn ang="0">
                  <a:pos x="T10" y="T11"/>
                </a:cxn>
              </a:cxnLst>
              <a:rect l="0" t="0" r="r" b="b"/>
              <a:pathLst>
                <a:path w="1085" h="150">
                  <a:moveTo>
                    <a:pt x="0" y="5"/>
                  </a:moveTo>
                  <a:cubicBezTo>
                    <a:pt x="43" y="7"/>
                    <a:pt x="108" y="14"/>
                    <a:pt x="184" y="37"/>
                  </a:cubicBezTo>
                  <a:cubicBezTo>
                    <a:pt x="279" y="65"/>
                    <a:pt x="286" y="87"/>
                    <a:pt x="360" y="109"/>
                  </a:cubicBezTo>
                  <a:cubicBezTo>
                    <a:pt x="501" y="150"/>
                    <a:pt x="631" y="115"/>
                    <a:pt x="668" y="105"/>
                  </a:cubicBezTo>
                  <a:cubicBezTo>
                    <a:pt x="761" y="79"/>
                    <a:pt x="767" y="52"/>
                    <a:pt x="864" y="25"/>
                  </a:cubicBezTo>
                  <a:cubicBezTo>
                    <a:pt x="954" y="0"/>
                    <a:pt x="1033" y="1"/>
                    <a:pt x="1085" y="5"/>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0855169-8EF6-4F60-8109-9225E9D87CAF}"/>
                </a:ext>
              </a:extLst>
            </p:cNvPr>
            <p:cNvSpPr>
              <a:spLocks/>
            </p:cNvSpPr>
            <p:nvPr/>
          </p:nvSpPr>
          <p:spPr bwMode="auto">
            <a:xfrm>
              <a:off x="8169315" y="1497996"/>
              <a:ext cx="3184413" cy="194516"/>
            </a:xfrm>
            <a:custGeom>
              <a:avLst/>
              <a:gdLst>
                <a:gd name="T0" fmla="*/ 0 w 1056"/>
                <a:gd name="T1" fmla="*/ 1 h 51"/>
                <a:gd name="T2" fmla="*/ 216 w 1056"/>
                <a:gd name="T3" fmla="*/ 8 h 51"/>
                <a:gd name="T4" fmla="*/ 508 w 1056"/>
                <a:gd name="T5" fmla="*/ 48 h 51"/>
                <a:gd name="T6" fmla="*/ 856 w 1056"/>
                <a:gd name="T7" fmla="*/ 8 h 51"/>
                <a:gd name="T8" fmla="*/ 1056 w 1056"/>
                <a:gd name="T9" fmla="*/ 1 h 51"/>
              </a:gdLst>
              <a:ahLst/>
              <a:cxnLst>
                <a:cxn ang="0">
                  <a:pos x="T0" y="T1"/>
                </a:cxn>
                <a:cxn ang="0">
                  <a:pos x="T2" y="T3"/>
                </a:cxn>
                <a:cxn ang="0">
                  <a:pos x="T4" y="T5"/>
                </a:cxn>
                <a:cxn ang="0">
                  <a:pos x="T6" y="T7"/>
                </a:cxn>
                <a:cxn ang="0">
                  <a:pos x="T8" y="T9"/>
                </a:cxn>
              </a:cxnLst>
              <a:rect l="0" t="0" r="r" b="b"/>
              <a:pathLst>
                <a:path w="1056" h="51">
                  <a:moveTo>
                    <a:pt x="0" y="1"/>
                  </a:moveTo>
                  <a:cubicBezTo>
                    <a:pt x="50" y="0"/>
                    <a:pt x="125" y="0"/>
                    <a:pt x="216" y="8"/>
                  </a:cubicBezTo>
                  <a:cubicBezTo>
                    <a:pt x="386" y="23"/>
                    <a:pt x="395" y="45"/>
                    <a:pt x="508" y="48"/>
                  </a:cubicBezTo>
                  <a:cubicBezTo>
                    <a:pt x="634" y="51"/>
                    <a:pt x="659" y="23"/>
                    <a:pt x="856" y="8"/>
                  </a:cubicBezTo>
                  <a:cubicBezTo>
                    <a:pt x="941" y="1"/>
                    <a:pt x="1011" y="1"/>
                    <a:pt x="1056" y="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0">
              <a:extLst>
                <a:ext uri="{FF2B5EF4-FFF2-40B4-BE49-F238E27FC236}">
                  <a16:creationId xmlns:a16="http://schemas.microsoft.com/office/drawing/2014/main" id="{04E32B83-1A06-4448-8ED1-BFB008B114A6}"/>
                </a:ext>
              </a:extLst>
            </p:cNvPr>
            <p:cNvSpPr>
              <a:spLocks noChangeShapeType="1"/>
            </p:cNvSpPr>
            <p:nvPr/>
          </p:nvSpPr>
          <p:spPr bwMode="auto">
            <a:xfrm>
              <a:off x="8373984" y="1194855"/>
              <a:ext cx="3025893" cy="0"/>
            </a:xfrm>
            <a:prstGeom prst="line">
              <a:avLst/>
            </a:pr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1">
              <a:extLst>
                <a:ext uri="{FF2B5EF4-FFF2-40B4-BE49-F238E27FC236}">
                  <a16:creationId xmlns:a16="http://schemas.microsoft.com/office/drawing/2014/main" id="{319822A8-33F0-4B91-8B2C-CB1142A4FD46}"/>
                </a:ext>
              </a:extLst>
            </p:cNvPr>
            <p:cNvSpPr>
              <a:spLocks/>
            </p:cNvSpPr>
            <p:nvPr/>
          </p:nvSpPr>
          <p:spPr bwMode="auto">
            <a:xfrm>
              <a:off x="8277669" y="894239"/>
              <a:ext cx="772525" cy="2066676"/>
            </a:xfrm>
            <a:custGeom>
              <a:avLst/>
              <a:gdLst>
                <a:gd name="T0" fmla="*/ 256 w 256"/>
                <a:gd name="T1" fmla="*/ 0 h 523"/>
                <a:gd name="T2" fmla="*/ 96 w 256"/>
                <a:gd name="T3" fmla="*/ 339 h 523"/>
                <a:gd name="T4" fmla="*/ 72 w 256"/>
                <a:gd name="T5" fmla="*/ 415 h 523"/>
                <a:gd name="T6" fmla="*/ 0 w 256"/>
                <a:gd name="T7" fmla="*/ 523 h 523"/>
              </a:gdLst>
              <a:ahLst/>
              <a:cxnLst>
                <a:cxn ang="0">
                  <a:pos x="T0" y="T1"/>
                </a:cxn>
                <a:cxn ang="0">
                  <a:pos x="T2" y="T3"/>
                </a:cxn>
                <a:cxn ang="0">
                  <a:pos x="T4" y="T5"/>
                </a:cxn>
                <a:cxn ang="0">
                  <a:pos x="T6" y="T7"/>
                </a:cxn>
              </a:cxnLst>
              <a:rect l="0" t="0" r="r" b="b"/>
              <a:pathLst>
                <a:path w="256" h="523">
                  <a:moveTo>
                    <a:pt x="256" y="0"/>
                  </a:moveTo>
                  <a:cubicBezTo>
                    <a:pt x="145" y="189"/>
                    <a:pt x="107" y="286"/>
                    <a:pt x="96" y="339"/>
                  </a:cubicBezTo>
                  <a:cubicBezTo>
                    <a:pt x="94" y="348"/>
                    <a:pt x="88" y="378"/>
                    <a:pt x="72" y="415"/>
                  </a:cubicBezTo>
                  <a:cubicBezTo>
                    <a:pt x="50" y="465"/>
                    <a:pt x="21" y="500"/>
                    <a:pt x="0" y="523"/>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2">
              <a:extLst>
                <a:ext uri="{FF2B5EF4-FFF2-40B4-BE49-F238E27FC236}">
                  <a16:creationId xmlns:a16="http://schemas.microsoft.com/office/drawing/2014/main" id="{124DC19C-6690-4FB8-AC26-400F8AFAB169}"/>
                </a:ext>
              </a:extLst>
            </p:cNvPr>
            <p:cNvSpPr>
              <a:spLocks/>
            </p:cNvSpPr>
            <p:nvPr/>
          </p:nvSpPr>
          <p:spPr bwMode="auto">
            <a:xfrm>
              <a:off x="9170588" y="930341"/>
              <a:ext cx="495620" cy="2887286"/>
            </a:xfrm>
            <a:custGeom>
              <a:avLst/>
              <a:gdLst>
                <a:gd name="T0" fmla="*/ 164 w 164"/>
                <a:gd name="T1" fmla="*/ 0 h 788"/>
                <a:gd name="T2" fmla="*/ 72 w 164"/>
                <a:gd name="T3" fmla="*/ 220 h 788"/>
                <a:gd name="T4" fmla="*/ 24 w 164"/>
                <a:gd name="T5" fmla="*/ 788 h 788"/>
              </a:gdLst>
              <a:ahLst/>
              <a:cxnLst>
                <a:cxn ang="0">
                  <a:pos x="T0" y="T1"/>
                </a:cxn>
                <a:cxn ang="0">
                  <a:pos x="T2" y="T3"/>
                </a:cxn>
                <a:cxn ang="0">
                  <a:pos x="T4" y="T5"/>
                </a:cxn>
              </a:cxnLst>
              <a:rect l="0" t="0" r="r" b="b"/>
              <a:pathLst>
                <a:path w="164" h="788">
                  <a:moveTo>
                    <a:pt x="164" y="0"/>
                  </a:moveTo>
                  <a:cubicBezTo>
                    <a:pt x="131" y="62"/>
                    <a:pt x="98" y="136"/>
                    <a:pt x="72" y="220"/>
                  </a:cubicBezTo>
                  <a:cubicBezTo>
                    <a:pt x="0" y="449"/>
                    <a:pt x="7" y="654"/>
                    <a:pt x="24" y="788"/>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3">
              <a:extLst>
                <a:ext uri="{FF2B5EF4-FFF2-40B4-BE49-F238E27FC236}">
                  <a16:creationId xmlns:a16="http://schemas.microsoft.com/office/drawing/2014/main" id="{2CB2D03C-E23C-4803-B13F-7DA586C1B686}"/>
                </a:ext>
              </a:extLst>
            </p:cNvPr>
            <p:cNvSpPr>
              <a:spLocks/>
            </p:cNvSpPr>
            <p:nvPr/>
          </p:nvSpPr>
          <p:spPr bwMode="auto">
            <a:xfrm>
              <a:off x="9786603" y="901819"/>
              <a:ext cx="479568" cy="2827699"/>
            </a:xfrm>
            <a:custGeom>
              <a:avLst/>
              <a:gdLst>
                <a:gd name="T0" fmla="*/ 159 w 159"/>
                <a:gd name="T1" fmla="*/ 0 h 701"/>
                <a:gd name="T2" fmla="*/ 60 w 159"/>
                <a:gd name="T3" fmla="*/ 261 h 701"/>
                <a:gd name="T4" fmla="*/ 16 w 159"/>
                <a:gd name="T5" fmla="*/ 573 h 701"/>
                <a:gd name="T6" fmla="*/ 0 w 159"/>
                <a:gd name="T7" fmla="*/ 701 h 701"/>
              </a:gdLst>
              <a:ahLst/>
              <a:cxnLst>
                <a:cxn ang="0">
                  <a:pos x="T0" y="T1"/>
                </a:cxn>
                <a:cxn ang="0">
                  <a:pos x="T2" y="T3"/>
                </a:cxn>
                <a:cxn ang="0">
                  <a:pos x="T4" y="T5"/>
                </a:cxn>
                <a:cxn ang="0">
                  <a:pos x="T6" y="T7"/>
                </a:cxn>
              </a:cxnLst>
              <a:rect l="0" t="0" r="r" b="b"/>
              <a:pathLst>
                <a:path w="159" h="701">
                  <a:moveTo>
                    <a:pt x="159" y="0"/>
                  </a:moveTo>
                  <a:cubicBezTo>
                    <a:pt x="102" y="106"/>
                    <a:pt x="74" y="197"/>
                    <a:pt x="60" y="261"/>
                  </a:cubicBezTo>
                  <a:cubicBezTo>
                    <a:pt x="53" y="290"/>
                    <a:pt x="48" y="321"/>
                    <a:pt x="16" y="573"/>
                  </a:cubicBezTo>
                  <a:cubicBezTo>
                    <a:pt x="9" y="626"/>
                    <a:pt x="4" y="671"/>
                    <a:pt x="0" y="70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4">
              <a:extLst>
                <a:ext uri="{FF2B5EF4-FFF2-40B4-BE49-F238E27FC236}">
                  <a16:creationId xmlns:a16="http://schemas.microsoft.com/office/drawing/2014/main" id="{B458E387-98E2-48D8-96C6-D1F6D9B5B802}"/>
                </a:ext>
              </a:extLst>
            </p:cNvPr>
            <p:cNvSpPr>
              <a:spLocks/>
            </p:cNvSpPr>
            <p:nvPr/>
          </p:nvSpPr>
          <p:spPr bwMode="auto">
            <a:xfrm>
              <a:off x="10362486" y="937184"/>
              <a:ext cx="537759" cy="2023730"/>
            </a:xfrm>
            <a:custGeom>
              <a:avLst/>
              <a:gdLst>
                <a:gd name="T0" fmla="*/ 142 w 142"/>
                <a:gd name="T1" fmla="*/ 0 h 504"/>
                <a:gd name="T2" fmla="*/ 74 w 142"/>
                <a:gd name="T3" fmla="*/ 224 h 504"/>
                <a:gd name="T4" fmla="*/ 2 w 142"/>
                <a:gd name="T5" fmla="*/ 448 h 504"/>
                <a:gd name="T6" fmla="*/ 2 w 142"/>
                <a:gd name="T7" fmla="*/ 504 h 504"/>
                <a:gd name="connsiteX0" fmla="*/ 9941 w 9941"/>
                <a:gd name="connsiteY0" fmla="*/ 0 h 10000"/>
                <a:gd name="connsiteX1" fmla="*/ 5152 w 9941"/>
                <a:gd name="connsiteY1" fmla="*/ 4444 h 10000"/>
                <a:gd name="connsiteX2" fmla="*/ 82 w 9941"/>
                <a:gd name="connsiteY2" fmla="*/ 8889 h 10000"/>
                <a:gd name="connsiteX3" fmla="*/ 82 w 9941"/>
                <a:gd name="connsiteY3" fmla="*/ 10000 h 10000"/>
                <a:gd name="connsiteX0" fmla="*/ 10000 w 10000"/>
                <a:gd name="connsiteY0" fmla="*/ 0 h 10000"/>
                <a:gd name="connsiteX1" fmla="*/ 82 w 10000"/>
                <a:gd name="connsiteY1" fmla="*/ 8889 h 10000"/>
                <a:gd name="connsiteX2" fmla="*/ 8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7934" y="1852"/>
                    <a:pt x="1735" y="7222"/>
                    <a:pt x="82" y="8889"/>
                  </a:cubicBezTo>
                  <a:cubicBezTo>
                    <a:pt x="-59" y="9365"/>
                    <a:pt x="11" y="9742"/>
                    <a:pt x="82" y="1000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15">
              <a:extLst>
                <a:ext uri="{FF2B5EF4-FFF2-40B4-BE49-F238E27FC236}">
                  <a16:creationId xmlns:a16="http://schemas.microsoft.com/office/drawing/2014/main" id="{D030D1BD-63E6-4047-878D-E1A74E2A21FD}"/>
                </a:ext>
              </a:extLst>
            </p:cNvPr>
            <p:cNvSpPr>
              <a:spLocks noChangeArrowheads="1"/>
            </p:cNvSpPr>
            <p:nvPr/>
          </p:nvSpPr>
          <p:spPr bwMode="auto">
            <a:xfrm>
              <a:off x="8374959" y="1965575"/>
              <a:ext cx="1871147" cy="1874289"/>
            </a:xfrm>
            <a:prstGeom prst="ellipse">
              <a:avLst/>
            </a:prstGeom>
            <a:gradFill flip="none" rotWithShape="1">
              <a:gsLst>
                <a:gs pos="21000">
                  <a:srgbClr val="077D07"/>
                </a:gs>
                <a:gs pos="96000">
                  <a:srgbClr val="014F01"/>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DD3BD301-46B0-45AF-B26E-0A457917FADB}"/>
                </a:ext>
              </a:extLst>
            </p:cNvPr>
            <p:cNvSpPr>
              <a:spLocks/>
            </p:cNvSpPr>
            <p:nvPr/>
          </p:nvSpPr>
          <p:spPr bwMode="auto">
            <a:xfrm>
              <a:off x="7475045" y="899295"/>
              <a:ext cx="3993056" cy="2934429"/>
            </a:xfrm>
            <a:custGeom>
              <a:avLst/>
              <a:gdLst>
                <a:gd name="T0" fmla="*/ 0 w 1324"/>
                <a:gd name="T1" fmla="*/ 428 h 792"/>
                <a:gd name="T2" fmla="*/ 352 w 1324"/>
                <a:gd name="T3" fmla="*/ 0 h 792"/>
                <a:gd name="T4" fmla="*/ 1324 w 1324"/>
                <a:gd name="T5" fmla="*/ 0 h 792"/>
                <a:gd name="T6" fmla="*/ 1192 w 1324"/>
                <a:gd name="T7" fmla="*/ 424 h 792"/>
                <a:gd name="T8" fmla="*/ 1026 w 1324"/>
                <a:gd name="T9" fmla="*/ 454 h 792"/>
                <a:gd name="T10" fmla="*/ 862 w 1324"/>
                <a:gd name="T11" fmla="*/ 618 h 792"/>
                <a:gd name="T12" fmla="*/ 602 w 1324"/>
                <a:gd name="T13" fmla="*/ 790 h 792"/>
                <a:gd name="T14" fmla="*/ 378 w 1324"/>
                <a:gd name="T15" fmla="*/ 650 h 792"/>
                <a:gd name="T16" fmla="*/ 234 w 1324"/>
                <a:gd name="T17" fmla="*/ 510 h 792"/>
                <a:gd name="T18" fmla="*/ 0 w 1324"/>
                <a:gd name="T19" fmla="*/ 428 h 792"/>
                <a:gd name="connsiteX0" fmla="*/ 0 w 10000"/>
                <a:gd name="connsiteY0" fmla="*/ 5404 h 9988"/>
                <a:gd name="connsiteX1" fmla="*/ 2659 w 10000"/>
                <a:gd name="connsiteY1" fmla="*/ 0 h 9988"/>
                <a:gd name="connsiteX2" fmla="*/ 10000 w 10000"/>
                <a:gd name="connsiteY2" fmla="*/ 0 h 9988"/>
                <a:gd name="connsiteX3" fmla="*/ 9003 w 10000"/>
                <a:gd name="connsiteY3" fmla="*/ 5354 h 9988"/>
                <a:gd name="connsiteX4" fmla="*/ 7749 w 10000"/>
                <a:gd name="connsiteY4" fmla="*/ 5732 h 9988"/>
                <a:gd name="connsiteX5" fmla="*/ 6511 w 10000"/>
                <a:gd name="connsiteY5" fmla="*/ 7803 h 9988"/>
                <a:gd name="connsiteX6" fmla="*/ 4547 w 10000"/>
                <a:gd name="connsiteY6" fmla="*/ 9975 h 9988"/>
                <a:gd name="connsiteX7" fmla="*/ 2802 w 10000"/>
                <a:gd name="connsiteY7" fmla="*/ 8424 h 9988"/>
                <a:gd name="connsiteX8" fmla="*/ 1767 w 10000"/>
                <a:gd name="connsiteY8" fmla="*/ 6439 h 9988"/>
                <a:gd name="connsiteX9" fmla="*/ 0 w 10000"/>
                <a:gd name="connsiteY9" fmla="*/ 5404 h 9988"/>
                <a:gd name="connsiteX0" fmla="*/ 0 w 10000"/>
                <a:gd name="connsiteY0" fmla="*/ 5410 h 9989"/>
                <a:gd name="connsiteX1" fmla="*/ 2659 w 10000"/>
                <a:gd name="connsiteY1" fmla="*/ 0 h 9989"/>
                <a:gd name="connsiteX2" fmla="*/ 10000 w 10000"/>
                <a:gd name="connsiteY2" fmla="*/ 0 h 9989"/>
                <a:gd name="connsiteX3" fmla="*/ 9003 w 10000"/>
                <a:gd name="connsiteY3" fmla="*/ 5360 h 9989"/>
                <a:gd name="connsiteX4" fmla="*/ 7749 w 10000"/>
                <a:gd name="connsiteY4" fmla="*/ 5739 h 9989"/>
                <a:gd name="connsiteX5" fmla="*/ 6616 w 10000"/>
                <a:gd name="connsiteY5" fmla="*/ 8210 h 9989"/>
                <a:gd name="connsiteX6" fmla="*/ 4547 w 10000"/>
                <a:gd name="connsiteY6" fmla="*/ 9987 h 9989"/>
                <a:gd name="connsiteX7" fmla="*/ 2802 w 10000"/>
                <a:gd name="connsiteY7" fmla="*/ 8434 h 9989"/>
                <a:gd name="connsiteX8" fmla="*/ 1767 w 10000"/>
                <a:gd name="connsiteY8" fmla="*/ 6447 h 9989"/>
                <a:gd name="connsiteX9" fmla="*/ 0 w 10000"/>
                <a:gd name="connsiteY9" fmla="*/ 5410 h 9989"/>
                <a:gd name="connsiteX0" fmla="*/ 0 w 10000"/>
                <a:gd name="connsiteY0" fmla="*/ 5416 h 9678"/>
                <a:gd name="connsiteX1" fmla="*/ 2659 w 10000"/>
                <a:gd name="connsiteY1" fmla="*/ 0 h 9678"/>
                <a:gd name="connsiteX2" fmla="*/ 10000 w 10000"/>
                <a:gd name="connsiteY2" fmla="*/ 0 h 9678"/>
                <a:gd name="connsiteX3" fmla="*/ 9003 w 10000"/>
                <a:gd name="connsiteY3" fmla="*/ 5366 h 9678"/>
                <a:gd name="connsiteX4" fmla="*/ 7749 w 10000"/>
                <a:gd name="connsiteY4" fmla="*/ 5745 h 9678"/>
                <a:gd name="connsiteX5" fmla="*/ 6616 w 10000"/>
                <a:gd name="connsiteY5" fmla="*/ 8219 h 9678"/>
                <a:gd name="connsiteX6" fmla="*/ 4652 w 10000"/>
                <a:gd name="connsiteY6" fmla="*/ 9672 h 9678"/>
                <a:gd name="connsiteX7" fmla="*/ 2802 w 10000"/>
                <a:gd name="connsiteY7" fmla="*/ 8443 h 9678"/>
                <a:gd name="connsiteX8" fmla="*/ 1767 w 10000"/>
                <a:gd name="connsiteY8" fmla="*/ 6454 h 9678"/>
                <a:gd name="connsiteX9" fmla="*/ 0 w 10000"/>
                <a:gd name="connsiteY9" fmla="*/ 5416 h 9678"/>
                <a:gd name="connsiteX0" fmla="*/ 0 w 10000"/>
                <a:gd name="connsiteY0" fmla="*/ 5596 h 10033"/>
                <a:gd name="connsiteX1" fmla="*/ 2659 w 10000"/>
                <a:gd name="connsiteY1" fmla="*/ 0 h 10033"/>
                <a:gd name="connsiteX2" fmla="*/ 10000 w 10000"/>
                <a:gd name="connsiteY2" fmla="*/ 0 h 10033"/>
                <a:gd name="connsiteX3" fmla="*/ 9003 w 10000"/>
                <a:gd name="connsiteY3" fmla="*/ 5545 h 10033"/>
                <a:gd name="connsiteX4" fmla="*/ 7749 w 10000"/>
                <a:gd name="connsiteY4" fmla="*/ 5936 h 10033"/>
                <a:gd name="connsiteX5" fmla="*/ 6616 w 10000"/>
                <a:gd name="connsiteY5" fmla="*/ 8492 h 10033"/>
                <a:gd name="connsiteX6" fmla="*/ 4652 w 10000"/>
                <a:gd name="connsiteY6" fmla="*/ 9994 h 10033"/>
                <a:gd name="connsiteX7" fmla="*/ 2802 w 10000"/>
                <a:gd name="connsiteY7" fmla="*/ 8724 h 10033"/>
                <a:gd name="connsiteX8" fmla="*/ 1767 w 10000"/>
                <a:gd name="connsiteY8" fmla="*/ 6669 h 10033"/>
                <a:gd name="connsiteX9" fmla="*/ 0 w 10000"/>
                <a:gd name="connsiteY9" fmla="*/ 5596 h 10033"/>
                <a:gd name="connsiteX0" fmla="*/ 0 w 10000"/>
                <a:gd name="connsiteY0" fmla="*/ 5596 h 9994"/>
                <a:gd name="connsiteX1" fmla="*/ 2659 w 10000"/>
                <a:gd name="connsiteY1" fmla="*/ 0 h 9994"/>
                <a:gd name="connsiteX2" fmla="*/ 10000 w 10000"/>
                <a:gd name="connsiteY2" fmla="*/ 0 h 9994"/>
                <a:gd name="connsiteX3" fmla="*/ 9003 w 10000"/>
                <a:gd name="connsiteY3" fmla="*/ 5545 h 9994"/>
                <a:gd name="connsiteX4" fmla="*/ 7749 w 10000"/>
                <a:gd name="connsiteY4" fmla="*/ 5936 h 9994"/>
                <a:gd name="connsiteX5" fmla="*/ 6616 w 10000"/>
                <a:gd name="connsiteY5" fmla="*/ 8492 h 9994"/>
                <a:gd name="connsiteX6" fmla="*/ 4652 w 10000"/>
                <a:gd name="connsiteY6" fmla="*/ 9994 h 9994"/>
                <a:gd name="connsiteX7" fmla="*/ 2802 w 10000"/>
                <a:gd name="connsiteY7" fmla="*/ 8724 h 9994"/>
                <a:gd name="connsiteX8" fmla="*/ 1767 w 10000"/>
                <a:gd name="connsiteY8" fmla="*/ 6669 h 9994"/>
                <a:gd name="connsiteX9" fmla="*/ 0 w 10000"/>
                <a:gd name="connsiteY9" fmla="*/ 5596 h 9994"/>
                <a:gd name="connsiteX0" fmla="*/ 0 w 10000"/>
                <a:gd name="connsiteY0" fmla="*/ 5599 h 10106"/>
                <a:gd name="connsiteX1" fmla="*/ 2659 w 10000"/>
                <a:gd name="connsiteY1" fmla="*/ 0 h 10106"/>
                <a:gd name="connsiteX2" fmla="*/ 10000 w 10000"/>
                <a:gd name="connsiteY2" fmla="*/ 0 h 10106"/>
                <a:gd name="connsiteX3" fmla="*/ 9003 w 10000"/>
                <a:gd name="connsiteY3" fmla="*/ 5548 h 10106"/>
                <a:gd name="connsiteX4" fmla="*/ 7749 w 10000"/>
                <a:gd name="connsiteY4" fmla="*/ 5940 h 10106"/>
                <a:gd name="connsiteX5" fmla="*/ 6616 w 10000"/>
                <a:gd name="connsiteY5" fmla="*/ 8497 h 10106"/>
                <a:gd name="connsiteX6" fmla="*/ 4575 w 10000"/>
                <a:gd name="connsiteY6" fmla="*/ 10106 h 10106"/>
                <a:gd name="connsiteX7" fmla="*/ 2802 w 10000"/>
                <a:gd name="connsiteY7" fmla="*/ 8729 h 10106"/>
                <a:gd name="connsiteX8" fmla="*/ 1767 w 10000"/>
                <a:gd name="connsiteY8" fmla="*/ 6673 h 10106"/>
                <a:gd name="connsiteX9" fmla="*/ 0 w 10000"/>
                <a:gd name="connsiteY9" fmla="*/ 5599 h 10106"/>
                <a:gd name="connsiteX0" fmla="*/ 0 w 10000"/>
                <a:gd name="connsiteY0" fmla="*/ 5599 h 10173"/>
                <a:gd name="connsiteX1" fmla="*/ 2659 w 10000"/>
                <a:gd name="connsiteY1" fmla="*/ 0 h 10173"/>
                <a:gd name="connsiteX2" fmla="*/ 10000 w 10000"/>
                <a:gd name="connsiteY2" fmla="*/ 0 h 10173"/>
                <a:gd name="connsiteX3" fmla="*/ 9003 w 10000"/>
                <a:gd name="connsiteY3" fmla="*/ 5548 h 10173"/>
                <a:gd name="connsiteX4" fmla="*/ 7749 w 10000"/>
                <a:gd name="connsiteY4" fmla="*/ 5940 h 10173"/>
                <a:gd name="connsiteX5" fmla="*/ 6616 w 10000"/>
                <a:gd name="connsiteY5" fmla="*/ 8497 h 10173"/>
                <a:gd name="connsiteX6" fmla="*/ 4575 w 10000"/>
                <a:gd name="connsiteY6" fmla="*/ 10106 h 10173"/>
                <a:gd name="connsiteX7" fmla="*/ 2802 w 10000"/>
                <a:gd name="connsiteY7" fmla="*/ 8729 h 10173"/>
                <a:gd name="connsiteX8" fmla="*/ 1767 w 10000"/>
                <a:gd name="connsiteY8" fmla="*/ 6673 h 10173"/>
                <a:gd name="connsiteX9" fmla="*/ 0 w 10000"/>
                <a:gd name="connsiteY9" fmla="*/ 5599 h 10173"/>
                <a:gd name="connsiteX0" fmla="*/ 0 w 10000"/>
                <a:gd name="connsiteY0" fmla="*/ 5599 h 10112"/>
                <a:gd name="connsiteX1" fmla="*/ 2659 w 10000"/>
                <a:gd name="connsiteY1" fmla="*/ 0 h 10112"/>
                <a:gd name="connsiteX2" fmla="*/ 10000 w 10000"/>
                <a:gd name="connsiteY2" fmla="*/ 0 h 10112"/>
                <a:gd name="connsiteX3" fmla="*/ 9003 w 10000"/>
                <a:gd name="connsiteY3" fmla="*/ 5548 h 10112"/>
                <a:gd name="connsiteX4" fmla="*/ 7749 w 10000"/>
                <a:gd name="connsiteY4" fmla="*/ 5940 h 10112"/>
                <a:gd name="connsiteX5" fmla="*/ 6616 w 10000"/>
                <a:gd name="connsiteY5" fmla="*/ 8497 h 10112"/>
                <a:gd name="connsiteX6" fmla="*/ 4575 w 10000"/>
                <a:gd name="connsiteY6" fmla="*/ 10106 h 10112"/>
                <a:gd name="connsiteX7" fmla="*/ 2802 w 10000"/>
                <a:gd name="connsiteY7" fmla="*/ 8729 h 10112"/>
                <a:gd name="connsiteX8" fmla="*/ 1767 w 10000"/>
                <a:gd name="connsiteY8" fmla="*/ 6673 h 10112"/>
                <a:gd name="connsiteX9" fmla="*/ 0 w 10000"/>
                <a:gd name="connsiteY9" fmla="*/ 5599 h 10112"/>
                <a:gd name="connsiteX0" fmla="*/ 0 w 10000"/>
                <a:gd name="connsiteY0" fmla="*/ 5599 h 10108"/>
                <a:gd name="connsiteX1" fmla="*/ 2659 w 10000"/>
                <a:gd name="connsiteY1" fmla="*/ 0 h 10108"/>
                <a:gd name="connsiteX2" fmla="*/ 10000 w 10000"/>
                <a:gd name="connsiteY2" fmla="*/ 0 h 10108"/>
                <a:gd name="connsiteX3" fmla="*/ 9003 w 10000"/>
                <a:gd name="connsiteY3" fmla="*/ 5548 h 10108"/>
                <a:gd name="connsiteX4" fmla="*/ 7749 w 10000"/>
                <a:gd name="connsiteY4" fmla="*/ 5940 h 10108"/>
                <a:gd name="connsiteX5" fmla="*/ 6384 w 10000"/>
                <a:gd name="connsiteY5" fmla="*/ 8992 h 10108"/>
                <a:gd name="connsiteX6" fmla="*/ 4575 w 10000"/>
                <a:gd name="connsiteY6" fmla="*/ 10106 h 10108"/>
                <a:gd name="connsiteX7" fmla="*/ 2802 w 10000"/>
                <a:gd name="connsiteY7" fmla="*/ 8729 h 10108"/>
                <a:gd name="connsiteX8" fmla="*/ 1767 w 10000"/>
                <a:gd name="connsiteY8" fmla="*/ 6673 h 10108"/>
                <a:gd name="connsiteX9" fmla="*/ 0 w 10000"/>
                <a:gd name="connsiteY9" fmla="*/ 5599 h 10108"/>
                <a:gd name="connsiteX0" fmla="*/ 0 w 10000"/>
                <a:gd name="connsiteY0" fmla="*/ 5599 h 10109"/>
                <a:gd name="connsiteX1" fmla="*/ 2659 w 10000"/>
                <a:gd name="connsiteY1" fmla="*/ 0 h 10109"/>
                <a:gd name="connsiteX2" fmla="*/ 10000 w 10000"/>
                <a:gd name="connsiteY2" fmla="*/ 0 h 10109"/>
                <a:gd name="connsiteX3" fmla="*/ 9003 w 10000"/>
                <a:gd name="connsiteY3" fmla="*/ 5548 h 10109"/>
                <a:gd name="connsiteX4" fmla="*/ 7749 w 10000"/>
                <a:gd name="connsiteY4" fmla="*/ 5940 h 10109"/>
                <a:gd name="connsiteX5" fmla="*/ 6384 w 10000"/>
                <a:gd name="connsiteY5" fmla="*/ 8992 h 10109"/>
                <a:gd name="connsiteX6" fmla="*/ 4575 w 10000"/>
                <a:gd name="connsiteY6" fmla="*/ 10106 h 10109"/>
                <a:gd name="connsiteX7" fmla="*/ 2802 w 10000"/>
                <a:gd name="connsiteY7" fmla="*/ 8729 h 10109"/>
                <a:gd name="connsiteX8" fmla="*/ 1767 w 10000"/>
                <a:gd name="connsiteY8" fmla="*/ 6673 h 10109"/>
                <a:gd name="connsiteX9" fmla="*/ 0 w 10000"/>
                <a:gd name="connsiteY9" fmla="*/ 5599 h 10109"/>
                <a:gd name="connsiteX0" fmla="*/ 0 w 10000"/>
                <a:gd name="connsiteY0" fmla="*/ 5599 h 10107"/>
                <a:gd name="connsiteX1" fmla="*/ 2659 w 10000"/>
                <a:gd name="connsiteY1" fmla="*/ 0 h 10107"/>
                <a:gd name="connsiteX2" fmla="*/ 10000 w 10000"/>
                <a:gd name="connsiteY2" fmla="*/ 0 h 10107"/>
                <a:gd name="connsiteX3" fmla="*/ 9003 w 10000"/>
                <a:gd name="connsiteY3" fmla="*/ 5548 h 10107"/>
                <a:gd name="connsiteX4" fmla="*/ 7749 w 10000"/>
                <a:gd name="connsiteY4" fmla="*/ 5940 h 10107"/>
                <a:gd name="connsiteX5" fmla="*/ 6384 w 10000"/>
                <a:gd name="connsiteY5" fmla="*/ 8992 h 10107"/>
                <a:gd name="connsiteX6" fmla="*/ 4575 w 10000"/>
                <a:gd name="connsiteY6" fmla="*/ 10106 h 10107"/>
                <a:gd name="connsiteX7" fmla="*/ 2802 w 10000"/>
                <a:gd name="connsiteY7" fmla="*/ 8835 h 10107"/>
                <a:gd name="connsiteX8" fmla="*/ 1767 w 10000"/>
                <a:gd name="connsiteY8" fmla="*/ 6673 h 10107"/>
                <a:gd name="connsiteX9" fmla="*/ 0 w 10000"/>
                <a:gd name="connsiteY9" fmla="*/ 5599 h 1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107">
                  <a:moveTo>
                    <a:pt x="0" y="5599"/>
                  </a:moveTo>
                  <a:lnTo>
                    <a:pt x="2659" y="0"/>
                  </a:lnTo>
                  <a:lnTo>
                    <a:pt x="10000" y="0"/>
                  </a:lnTo>
                  <a:lnTo>
                    <a:pt x="9003" y="5548"/>
                  </a:lnTo>
                  <a:cubicBezTo>
                    <a:pt x="8678" y="5508"/>
                    <a:pt x="8185" y="5366"/>
                    <a:pt x="7749" y="5940"/>
                  </a:cubicBezTo>
                  <a:cubicBezTo>
                    <a:pt x="7313" y="6514"/>
                    <a:pt x="6862" y="8298"/>
                    <a:pt x="6384" y="8992"/>
                  </a:cubicBezTo>
                  <a:cubicBezTo>
                    <a:pt x="5889" y="9711"/>
                    <a:pt x="5172" y="10132"/>
                    <a:pt x="4575" y="10106"/>
                  </a:cubicBezTo>
                  <a:cubicBezTo>
                    <a:pt x="3978" y="10080"/>
                    <a:pt x="3587" y="10041"/>
                    <a:pt x="2802" y="8835"/>
                  </a:cubicBezTo>
                  <a:cubicBezTo>
                    <a:pt x="2198" y="7894"/>
                    <a:pt x="2205" y="7222"/>
                    <a:pt x="1767" y="6673"/>
                  </a:cubicBezTo>
                  <a:cubicBezTo>
                    <a:pt x="1140" y="5901"/>
                    <a:pt x="476" y="5679"/>
                    <a:pt x="0" y="5599"/>
                  </a:cubicBezTo>
                  <a:close/>
                </a:path>
              </a:pathLst>
            </a:custGeom>
            <a:noFill/>
            <a:ln w="762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C3D002E2-01BC-4A7F-82E3-2129E62004EF}"/>
              </a:ext>
            </a:extLst>
          </p:cNvPr>
          <p:cNvGrpSpPr/>
          <p:nvPr/>
        </p:nvGrpSpPr>
        <p:grpSpPr>
          <a:xfrm>
            <a:off x="3904434" y="1486876"/>
            <a:ext cx="2225153" cy="1333973"/>
            <a:chOff x="5394339" y="894239"/>
            <a:chExt cx="2225153" cy="1333973"/>
          </a:xfrm>
        </p:grpSpPr>
        <p:grpSp>
          <p:nvGrpSpPr>
            <p:cNvPr id="10" name="Group 9">
              <a:extLst>
                <a:ext uri="{FF2B5EF4-FFF2-40B4-BE49-F238E27FC236}">
                  <a16:creationId xmlns:a16="http://schemas.microsoft.com/office/drawing/2014/main" id="{D07A6267-3E81-48A4-9CBE-7B97A653D6AD}"/>
                </a:ext>
              </a:extLst>
            </p:cNvPr>
            <p:cNvGrpSpPr/>
            <p:nvPr/>
          </p:nvGrpSpPr>
          <p:grpSpPr>
            <a:xfrm>
              <a:off x="5524046" y="894239"/>
              <a:ext cx="2057428" cy="1333973"/>
              <a:chOff x="5524046" y="894239"/>
              <a:chExt cx="2057428" cy="1333973"/>
            </a:xfrm>
          </p:grpSpPr>
          <p:grpSp>
            <p:nvGrpSpPr>
              <p:cNvPr id="8" name="Group 7">
                <a:extLst>
                  <a:ext uri="{FF2B5EF4-FFF2-40B4-BE49-F238E27FC236}">
                    <a16:creationId xmlns:a16="http://schemas.microsoft.com/office/drawing/2014/main" id="{3CE8F252-0DCB-41BC-906B-CAA60B6A652A}"/>
                  </a:ext>
                </a:extLst>
              </p:cNvPr>
              <p:cNvGrpSpPr/>
              <p:nvPr/>
            </p:nvGrpSpPr>
            <p:grpSpPr>
              <a:xfrm>
                <a:off x="5524046" y="894239"/>
                <a:ext cx="2057428" cy="1316082"/>
                <a:chOff x="4242077" y="894239"/>
                <a:chExt cx="2057428" cy="1316082"/>
              </a:xfrm>
            </p:grpSpPr>
            <p:sp>
              <p:nvSpPr>
                <p:cNvPr id="21" name="Line 6">
                  <a:extLst>
                    <a:ext uri="{FF2B5EF4-FFF2-40B4-BE49-F238E27FC236}">
                      <a16:creationId xmlns:a16="http://schemas.microsoft.com/office/drawing/2014/main" id="{D7E63582-B776-4ABF-BE43-49DFC30EDBAA}"/>
                    </a:ext>
                  </a:extLst>
                </p:cNvPr>
                <p:cNvSpPr>
                  <a:spLocks noChangeShapeType="1"/>
                </p:cNvSpPr>
                <p:nvPr/>
              </p:nvSpPr>
              <p:spPr bwMode="auto">
                <a:xfrm>
                  <a:off x="4324822" y="1424250"/>
                  <a:ext cx="0" cy="0"/>
                </a:xfrm>
                <a:prstGeom prst="line">
                  <a:avLst/>
                </a:prstGeom>
                <a:noFill/>
                <a:ln w="476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D51456FA-16E9-45AF-BD79-A9613648AAD7}"/>
                    </a:ext>
                  </a:extLst>
                </p:cNvPr>
                <p:cNvSpPr>
                  <a:spLocks/>
                </p:cNvSpPr>
                <p:nvPr/>
              </p:nvSpPr>
              <p:spPr bwMode="auto">
                <a:xfrm>
                  <a:off x="4242077" y="1451086"/>
                  <a:ext cx="1917657" cy="500939"/>
                </a:xfrm>
                <a:custGeom>
                  <a:avLst/>
                  <a:gdLst>
                    <a:gd name="T0" fmla="*/ 0 w 1133"/>
                    <a:gd name="T1" fmla="*/ 0 h 298"/>
                    <a:gd name="T2" fmla="*/ 201 w 1133"/>
                    <a:gd name="T3" fmla="*/ 64 h 298"/>
                    <a:gd name="T4" fmla="*/ 441 w 1133"/>
                    <a:gd name="T5" fmla="*/ 264 h 298"/>
                    <a:gd name="T6" fmla="*/ 541 w 1133"/>
                    <a:gd name="T7" fmla="*/ 296 h 298"/>
                    <a:gd name="T8" fmla="*/ 757 w 1133"/>
                    <a:gd name="T9" fmla="*/ 204 h 298"/>
                    <a:gd name="T10" fmla="*/ 1017 w 1133"/>
                    <a:gd name="T11" fmla="*/ 20 h 298"/>
                    <a:gd name="T12" fmla="*/ 1133 w 1133"/>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133" h="298">
                      <a:moveTo>
                        <a:pt x="0" y="0"/>
                      </a:moveTo>
                      <a:cubicBezTo>
                        <a:pt x="98" y="8"/>
                        <a:pt x="162" y="38"/>
                        <a:pt x="201" y="64"/>
                      </a:cubicBezTo>
                      <a:cubicBezTo>
                        <a:pt x="297" y="126"/>
                        <a:pt x="318" y="204"/>
                        <a:pt x="441" y="264"/>
                      </a:cubicBezTo>
                      <a:cubicBezTo>
                        <a:pt x="475" y="280"/>
                        <a:pt x="502" y="293"/>
                        <a:pt x="541" y="296"/>
                      </a:cubicBezTo>
                      <a:cubicBezTo>
                        <a:pt x="573" y="298"/>
                        <a:pt x="629" y="294"/>
                        <a:pt x="757" y="204"/>
                      </a:cubicBezTo>
                      <a:cubicBezTo>
                        <a:pt x="893" y="108"/>
                        <a:pt x="916" y="54"/>
                        <a:pt x="1017" y="20"/>
                      </a:cubicBezTo>
                      <a:cubicBezTo>
                        <a:pt x="1065" y="4"/>
                        <a:pt x="1107" y="1"/>
                        <a:pt x="1133" y="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C7438B2B-C06A-424C-9678-C91111A606BB}"/>
                    </a:ext>
                  </a:extLst>
                </p:cNvPr>
                <p:cNvSpPr>
                  <a:spLocks/>
                </p:cNvSpPr>
                <p:nvPr/>
              </p:nvSpPr>
              <p:spPr bwMode="auto">
                <a:xfrm>
                  <a:off x="4348303" y="1301252"/>
                  <a:ext cx="1867339" cy="252706"/>
                </a:xfrm>
                <a:custGeom>
                  <a:avLst/>
                  <a:gdLst>
                    <a:gd name="T0" fmla="*/ 0 w 1085"/>
                    <a:gd name="T1" fmla="*/ 5 h 150"/>
                    <a:gd name="T2" fmla="*/ 184 w 1085"/>
                    <a:gd name="T3" fmla="*/ 37 h 150"/>
                    <a:gd name="T4" fmla="*/ 360 w 1085"/>
                    <a:gd name="T5" fmla="*/ 109 h 150"/>
                    <a:gd name="T6" fmla="*/ 668 w 1085"/>
                    <a:gd name="T7" fmla="*/ 105 h 150"/>
                    <a:gd name="T8" fmla="*/ 864 w 1085"/>
                    <a:gd name="T9" fmla="*/ 25 h 150"/>
                    <a:gd name="T10" fmla="*/ 1085 w 1085"/>
                    <a:gd name="T11" fmla="*/ 5 h 150"/>
                  </a:gdLst>
                  <a:ahLst/>
                  <a:cxnLst>
                    <a:cxn ang="0">
                      <a:pos x="T0" y="T1"/>
                    </a:cxn>
                    <a:cxn ang="0">
                      <a:pos x="T2" y="T3"/>
                    </a:cxn>
                    <a:cxn ang="0">
                      <a:pos x="T4" y="T5"/>
                    </a:cxn>
                    <a:cxn ang="0">
                      <a:pos x="T6" y="T7"/>
                    </a:cxn>
                    <a:cxn ang="0">
                      <a:pos x="T8" y="T9"/>
                    </a:cxn>
                    <a:cxn ang="0">
                      <a:pos x="T10" y="T11"/>
                    </a:cxn>
                  </a:cxnLst>
                  <a:rect l="0" t="0" r="r" b="b"/>
                  <a:pathLst>
                    <a:path w="1085" h="150">
                      <a:moveTo>
                        <a:pt x="0" y="5"/>
                      </a:moveTo>
                      <a:cubicBezTo>
                        <a:pt x="43" y="7"/>
                        <a:pt x="108" y="14"/>
                        <a:pt x="184" y="37"/>
                      </a:cubicBezTo>
                      <a:cubicBezTo>
                        <a:pt x="279" y="65"/>
                        <a:pt x="286" y="87"/>
                        <a:pt x="360" y="109"/>
                      </a:cubicBezTo>
                      <a:cubicBezTo>
                        <a:pt x="501" y="150"/>
                        <a:pt x="631" y="115"/>
                        <a:pt x="668" y="105"/>
                      </a:cubicBezTo>
                      <a:cubicBezTo>
                        <a:pt x="761" y="79"/>
                        <a:pt x="767" y="52"/>
                        <a:pt x="864" y="25"/>
                      </a:cubicBezTo>
                      <a:cubicBezTo>
                        <a:pt x="954" y="0"/>
                        <a:pt x="1033" y="1"/>
                        <a:pt x="1085" y="5"/>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06DC2542-08E4-4048-B187-AF2CB95CBEC2}"/>
                    </a:ext>
                  </a:extLst>
                </p:cNvPr>
                <p:cNvSpPr>
                  <a:spLocks/>
                </p:cNvSpPr>
                <p:nvPr/>
              </p:nvSpPr>
              <p:spPr bwMode="auto">
                <a:xfrm>
                  <a:off x="4499256" y="1161481"/>
                  <a:ext cx="1774532" cy="86099"/>
                </a:xfrm>
                <a:custGeom>
                  <a:avLst/>
                  <a:gdLst>
                    <a:gd name="T0" fmla="*/ 0 w 1056"/>
                    <a:gd name="T1" fmla="*/ 1 h 51"/>
                    <a:gd name="T2" fmla="*/ 216 w 1056"/>
                    <a:gd name="T3" fmla="*/ 8 h 51"/>
                    <a:gd name="T4" fmla="*/ 508 w 1056"/>
                    <a:gd name="T5" fmla="*/ 48 h 51"/>
                    <a:gd name="T6" fmla="*/ 856 w 1056"/>
                    <a:gd name="T7" fmla="*/ 8 h 51"/>
                    <a:gd name="T8" fmla="*/ 1056 w 1056"/>
                    <a:gd name="T9" fmla="*/ 1 h 51"/>
                  </a:gdLst>
                  <a:ahLst/>
                  <a:cxnLst>
                    <a:cxn ang="0">
                      <a:pos x="T0" y="T1"/>
                    </a:cxn>
                    <a:cxn ang="0">
                      <a:pos x="T2" y="T3"/>
                    </a:cxn>
                    <a:cxn ang="0">
                      <a:pos x="T4" y="T5"/>
                    </a:cxn>
                    <a:cxn ang="0">
                      <a:pos x="T6" y="T7"/>
                    </a:cxn>
                    <a:cxn ang="0">
                      <a:pos x="T8" y="T9"/>
                    </a:cxn>
                  </a:cxnLst>
                  <a:rect l="0" t="0" r="r" b="b"/>
                  <a:pathLst>
                    <a:path w="1056" h="51">
                      <a:moveTo>
                        <a:pt x="0" y="1"/>
                      </a:moveTo>
                      <a:cubicBezTo>
                        <a:pt x="50" y="0"/>
                        <a:pt x="125" y="0"/>
                        <a:pt x="216" y="8"/>
                      </a:cubicBezTo>
                      <a:cubicBezTo>
                        <a:pt x="386" y="23"/>
                        <a:pt x="395" y="45"/>
                        <a:pt x="508" y="48"/>
                      </a:cubicBezTo>
                      <a:cubicBezTo>
                        <a:pt x="634" y="51"/>
                        <a:pt x="659" y="23"/>
                        <a:pt x="856" y="8"/>
                      </a:cubicBezTo>
                      <a:cubicBezTo>
                        <a:pt x="941" y="1"/>
                        <a:pt x="1011" y="1"/>
                        <a:pt x="1056" y="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
                  <a:extLst>
                    <a:ext uri="{FF2B5EF4-FFF2-40B4-BE49-F238E27FC236}">
                      <a16:creationId xmlns:a16="http://schemas.microsoft.com/office/drawing/2014/main" id="{DB1494E4-A3AA-4987-9BAE-FB13EB5023DD}"/>
                    </a:ext>
                  </a:extLst>
                </p:cNvPr>
                <p:cNvSpPr>
                  <a:spLocks noChangeShapeType="1"/>
                </p:cNvSpPr>
                <p:nvPr/>
              </p:nvSpPr>
              <p:spPr bwMode="auto">
                <a:xfrm>
                  <a:off x="4613309" y="1027301"/>
                  <a:ext cx="1686196" cy="0"/>
                </a:xfrm>
                <a:prstGeom prst="line">
                  <a:avLst/>
                </a:pr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502AEB42-A7BA-4186-B041-ED7B23336AFF}"/>
                    </a:ext>
                  </a:extLst>
                </p:cNvPr>
                <p:cNvSpPr>
                  <a:spLocks/>
                </p:cNvSpPr>
                <p:nvPr/>
              </p:nvSpPr>
              <p:spPr bwMode="auto">
                <a:xfrm>
                  <a:off x="4559637" y="894239"/>
                  <a:ext cx="430494" cy="879997"/>
                </a:xfrm>
                <a:custGeom>
                  <a:avLst/>
                  <a:gdLst>
                    <a:gd name="T0" fmla="*/ 256 w 256"/>
                    <a:gd name="T1" fmla="*/ 0 h 523"/>
                    <a:gd name="T2" fmla="*/ 96 w 256"/>
                    <a:gd name="T3" fmla="*/ 339 h 523"/>
                    <a:gd name="T4" fmla="*/ 72 w 256"/>
                    <a:gd name="T5" fmla="*/ 415 h 523"/>
                    <a:gd name="T6" fmla="*/ 0 w 256"/>
                    <a:gd name="T7" fmla="*/ 523 h 523"/>
                  </a:gdLst>
                  <a:ahLst/>
                  <a:cxnLst>
                    <a:cxn ang="0">
                      <a:pos x="T0" y="T1"/>
                    </a:cxn>
                    <a:cxn ang="0">
                      <a:pos x="T2" y="T3"/>
                    </a:cxn>
                    <a:cxn ang="0">
                      <a:pos x="T4" y="T5"/>
                    </a:cxn>
                    <a:cxn ang="0">
                      <a:pos x="T6" y="T7"/>
                    </a:cxn>
                  </a:cxnLst>
                  <a:rect l="0" t="0" r="r" b="b"/>
                  <a:pathLst>
                    <a:path w="256" h="523">
                      <a:moveTo>
                        <a:pt x="256" y="0"/>
                      </a:moveTo>
                      <a:cubicBezTo>
                        <a:pt x="145" y="189"/>
                        <a:pt x="107" y="286"/>
                        <a:pt x="96" y="339"/>
                      </a:cubicBezTo>
                      <a:cubicBezTo>
                        <a:pt x="94" y="348"/>
                        <a:pt x="88" y="378"/>
                        <a:pt x="72" y="415"/>
                      </a:cubicBezTo>
                      <a:cubicBezTo>
                        <a:pt x="50" y="465"/>
                        <a:pt x="21" y="500"/>
                        <a:pt x="0" y="523"/>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5D5AF9F7-05B6-46FD-A1F0-D58A9F87EF6C}"/>
                    </a:ext>
                  </a:extLst>
                </p:cNvPr>
                <p:cNvSpPr>
                  <a:spLocks/>
                </p:cNvSpPr>
                <p:nvPr/>
              </p:nvSpPr>
              <p:spPr bwMode="auto">
                <a:xfrm>
                  <a:off x="5057221" y="910219"/>
                  <a:ext cx="276187" cy="1300102"/>
                </a:xfrm>
                <a:custGeom>
                  <a:avLst/>
                  <a:gdLst>
                    <a:gd name="T0" fmla="*/ 164 w 164"/>
                    <a:gd name="T1" fmla="*/ 0 h 788"/>
                    <a:gd name="T2" fmla="*/ 72 w 164"/>
                    <a:gd name="T3" fmla="*/ 220 h 788"/>
                    <a:gd name="T4" fmla="*/ 24 w 164"/>
                    <a:gd name="T5" fmla="*/ 788 h 788"/>
                  </a:gdLst>
                  <a:ahLst/>
                  <a:cxnLst>
                    <a:cxn ang="0">
                      <a:pos x="T0" y="T1"/>
                    </a:cxn>
                    <a:cxn ang="0">
                      <a:pos x="T2" y="T3"/>
                    </a:cxn>
                    <a:cxn ang="0">
                      <a:pos x="T4" y="T5"/>
                    </a:cxn>
                  </a:cxnLst>
                  <a:rect l="0" t="0" r="r" b="b"/>
                  <a:pathLst>
                    <a:path w="164" h="788">
                      <a:moveTo>
                        <a:pt x="164" y="0"/>
                      </a:moveTo>
                      <a:cubicBezTo>
                        <a:pt x="131" y="62"/>
                        <a:pt x="98" y="136"/>
                        <a:pt x="72" y="220"/>
                      </a:cubicBezTo>
                      <a:cubicBezTo>
                        <a:pt x="0" y="449"/>
                        <a:pt x="7" y="654"/>
                        <a:pt x="24" y="788"/>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50C89797-A89A-48CD-9547-239A73965D34}"/>
                    </a:ext>
                  </a:extLst>
                </p:cNvPr>
                <p:cNvSpPr>
                  <a:spLocks/>
                </p:cNvSpPr>
                <p:nvPr/>
              </p:nvSpPr>
              <p:spPr bwMode="auto">
                <a:xfrm>
                  <a:off x="5400499" y="897594"/>
                  <a:ext cx="267242" cy="1178548"/>
                </a:xfrm>
                <a:custGeom>
                  <a:avLst/>
                  <a:gdLst>
                    <a:gd name="T0" fmla="*/ 159 w 159"/>
                    <a:gd name="T1" fmla="*/ 0 h 701"/>
                    <a:gd name="T2" fmla="*/ 60 w 159"/>
                    <a:gd name="T3" fmla="*/ 261 h 701"/>
                    <a:gd name="T4" fmla="*/ 16 w 159"/>
                    <a:gd name="T5" fmla="*/ 573 h 701"/>
                    <a:gd name="T6" fmla="*/ 0 w 159"/>
                    <a:gd name="T7" fmla="*/ 701 h 701"/>
                  </a:gdLst>
                  <a:ahLst/>
                  <a:cxnLst>
                    <a:cxn ang="0">
                      <a:pos x="T0" y="T1"/>
                    </a:cxn>
                    <a:cxn ang="0">
                      <a:pos x="T2" y="T3"/>
                    </a:cxn>
                    <a:cxn ang="0">
                      <a:pos x="T4" y="T5"/>
                    </a:cxn>
                    <a:cxn ang="0">
                      <a:pos x="T6" y="T7"/>
                    </a:cxn>
                  </a:cxnLst>
                  <a:rect l="0" t="0" r="r" b="b"/>
                  <a:pathLst>
                    <a:path w="159" h="701">
                      <a:moveTo>
                        <a:pt x="159" y="0"/>
                      </a:moveTo>
                      <a:cubicBezTo>
                        <a:pt x="102" y="106"/>
                        <a:pt x="74" y="197"/>
                        <a:pt x="60" y="261"/>
                      </a:cubicBezTo>
                      <a:cubicBezTo>
                        <a:pt x="53" y="290"/>
                        <a:pt x="48" y="321"/>
                        <a:pt x="16" y="573"/>
                      </a:cubicBezTo>
                      <a:cubicBezTo>
                        <a:pt x="9" y="626"/>
                        <a:pt x="4" y="671"/>
                        <a:pt x="0" y="701"/>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357F1C89-CFAB-4C11-8E9C-4928B2D0046F}"/>
                    </a:ext>
                  </a:extLst>
                </p:cNvPr>
                <p:cNvSpPr>
                  <a:spLocks/>
                </p:cNvSpPr>
                <p:nvPr/>
              </p:nvSpPr>
              <p:spPr bwMode="auto">
                <a:xfrm>
                  <a:off x="5721413" y="913248"/>
                  <a:ext cx="299669" cy="846452"/>
                </a:xfrm>
                <a:custGeom>
                  <a:avLst/>
                  <a:gdLst>
                    <a:gd name="T0" fmla="*/ 142 w 142"/>
                    <a:gd name="T1" fmla="*/ 0 h 504"/>
                    <a:gd name="T2" fmla="*/ 74 w 142"/>
                    <a:gd name="T3" fmla="*/ 224 h 504"/>
                    <a:gd name="T4" fmla="*/ 2 w 142"/>
                    <a:gd name="T5" fmla="*/ 448 h 504"/>
                    <a:gd name="T6" fmla="*/ 2 w 142"/>
                    <a:gd name="T7" fmla="*/ 504 h 504"/>
                    <a:gd name="connsiteX0" fmla="*/ 9941 w 9941"/>
                    <a:gd name="connsiteY0" fmla="*/ 0 h 10000"/>
                    <a:gd name="connsiteX1" fmla="*/ 5152 w 9941"/>
                    <a:gd name="connsiteY1" fmla="*/ 4444 h 10000"/>
                    <a:gd name="connsiteX2" fmla="*/ 82 w 9941"/>
                    <a:gd name="connsiteY2" fmla="*/ 8889 h 10000"/>
                    <a:gd name="connsiteX3" fmla="*/ 82 w 9941"/>
                    <a:gd name="connsiteY3" fmla="*/ 10000 h 10000"/>
                    <a:gd name="connsiteX0" fmla="*/ 10000 w 10000"/>
                    <a:gd name="connsiteY0" fmla="*/ 0 h 10000"/>
                    <a:gd name="connsiteX1" fmla="*/ 82 w 10000"/>
                    <a:gd name="connsiteY1" fmla="*/ 8889 h 10000"/>
                    <a:gd name="connsiteX2" fmla="*/ 82 w 10000"/>
                    <a:gd name="connsiteY2" fmla="*/ 10000 h 10000"/>
                  </a:gdLst>
                  <a:ahLst/>
                  <a:cxnLst>
                    <a:cxn ang="0">
                      <a:pos x="connsiteX0" y="connsiteY0"/>
                    </a:cxn>
                    <a:cxn ang="0">
                      <a:pos x="connsiteX1" y="connsiteY1"/>
                    </a:cxn>
                    <a:cxn ang="0">
                      <a:pos x="connsiteX2" y="connsiteY2"/>
                    </a:cxn>
                  </a:cxnLst>
                  <a:rect l="l" t="t" r="r" b="b"/>
                  <a:pathLst>
                    <a:path w="10000" h="10000">
                      <a:moveTo>
                        <a:pt x="10000" y="0"/>
                      </a:moveTo>
                      <a:cubicBezTo>
                        <a:pt x="7934" y="1852"/>
                        <a:pt x="1735" y="7222"/>
                        <a:pt x="82" y="8889"/>
                      </a:cubicBezTo>
                      <a:cubicBezTo>
                        <a:pt x="-59" y="9365"/>
                        <a:pt x="11" y="9742"/>
                        <a:pt x="82" y="10000"/>
                      </a:cubicBezTo>
                    </a:path>
                  </a:pathLst>
                </a:custGeom>
                <a:noFill/>
                <a:ln w="238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Oval 15">
                <a:extLst>
                  <a:ext uri="{FF2B5EF4-FFF2-40B4-BE49-F238E27FC236}">
                    <a16:creationId xmlns:a16="http://schemas.microsoft.com/office/drawing/2014/main" id="{2AF67D19-D2AB-4399-BFD9-3CBA954A5B5C}"/>
                  </a:ext>
                </a:extLst>
              </p:cNvPr>
              <p:cNvSpPr>
                <a:spLocks noChangeArrowheads="1"/>
              </p:cNvSpPr>
              <p:nvPr/>
            </p:nvSpPr>
            <p:spPr bwMode="auto">
              <a:xfrm>
                <a:off x="6080894" y="1561785"/>
                <a:ext cx="665310" cy="666427"/>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5">
              <a:extLst>
                <a:ext uri="{FF2B5EF4-FFF2-40B4-BE49-F238E27FC236}">
                  <a16:creationId xmlns:a16="http://schemas.microsoft.com/office/drawing/2014/main" id="{75A943DF-F6C5-4C8D-8C23-4EAD9E42A9F8}"/>
                </a:ext>
              </a:extLst>
            </p:cNvPr>
            <p:cNvSpPr>
              <a:spLocks/>
            </p:cNvSpPr>
            <p:nvPr/>
          </p:nvSpPr>
          <p:spPr bwMode="auto">
            <a:xfrm>
              <a:off x="5394339" y="896476"/>
              <a:ext cx="2225153" cy="1331736"/>
            </a:xfrm>
            <a:custGeom>
              <a:avLst/>
              <a:gdLst>
                <a:gd name="T0" fmla="*/ 0 w 1324"/>
                <a:gd name="T1" fmla="*/ 428 h 792"/>
                <a:gd name="T2" fmla="*/ 352 w 1324"/>
                <a:gd name="T3" fmla="*/ 0 h 792"/>
                <a:gd name="T4" fmla="*/ 1324 w 1324"/>
                <a:gd name="T5" fmla="*/ 0 h 792"/>
                <a:gd name="T6" fmla="*/ 1192 w 1324"/>
                <a:gd name="T7" fmla="*/ 424 h 792"/>
                <a:gd name="T8" fmla="*/ 1026 w 1324"/>
                <a:gd name="T9" fmla="*/ 454 h 792"/>
                <a:gd name="T10" fmla="*/ 862 w 1324"/>
                <a:gd name="T11" fmla="*/ 618 h 792"/>
                <a:gd name="T12" fmla="*/ 602 w 1324"/>
                <a:gd name="T13" fmla="*/ 790 h 792"/>
                <a:gd name="T14" fmla="*/ 378 w 1324"/>
                <a:gd name="T15" fmla="*/ 650 h 792"/>
                <a:gd name="T16" fmla="*/ 234 w 1324"/>
                <a:gd name="T17" fmla="*/ 510 h 792"/>
                <a:gd name="T18" fmla="*/ 0 w 1324"/>
                <a:gd name="T19" fmla="*/ 42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4" h="792">
                  <a:moveTo>
                    <a:pt x="0" y="428"/>
                  </a:moveTo>
                  <a:cubicBezTo>
                    <a:pt x="352" y="0"/>
                    <a:pt x="352" y="0"/>
                    <a:pt x="352" y="0"/>
                  </a:cubicBezTo>
                  <a:cubicBezTo>
                    <a:pt x="1324" y="0"/>
                    <a:pt x="1324" y="0"/>
                    <a:pt x="1324" y="0"/>
                  </a:cubicBezTo>
                  <a:cubicBezTo>
                    <a:pt x="1192" y="424"/>
                    <a:pt x="1192" y="424"/>
                    <a:pt x="1192" y="424"/>
                  </a:cubicBezTo>
                  <a:cubicBezTo>
                    <a:pt x="1149" y="421"/>
                    <a:pt x="1087" y="424"/>
                    <a:pt x="1026" y="454"/>
                  </a:cubicBezTo>
                  <a:cubicBezTo>
                    <a:pt x="953" y="490"/>
                    <a:pt x="938" y="537"/>
                    <a:pt x="862" y="618"/>
                  </a:cubicBezTo>
                  <a:cubicBezTo>
                    <a:pt x="779" y="706"/>
                    <a:pt x="698" y="792"/>
                    <a:pt x="602" y="790"/>
                  </a:cubicBezTo>
                  <a:cubicBezTo>
                    <a:pt x="534" y="789"/>
                    <a:pt x="482" y="742"/>
                    <a:pt x="378" y="650"/>
                  </a:cubicBezTo>
                  <a:cubicBezTo>
                    <a:pt x="298" y="578"/>
                    <a:pt x="292" y="552"/>
                    <a:pt x="234" y="510"/>
                  </a:cubicBezTo>
                  <a:cubicBezTo>
                    <a:pt x="151" y="451"/>
                    <a:pt x="63" y="434"/>
                    <a:pt x="0" y="428"/>
                  </a:cubicBezTo>
                  <a:close/>
                </a:path>
              </a:pathLst>
            </a:custGeom>
            <a:noFill/>
            <a:ln w="762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0" name="Data Gravity Equation" descr="A screenshot of a cell phone&#10;&#10;Description generated with very high confidence">
            <a:extLst>
              <a:ext uri="{FF2B5EF4-FFF2-40B4-BE49-F238E27FC236}">
                <a16:creationId xmlns:a16="http://schemas.microsoft.com/office/drawing/2014/main" id="{60A8C458-121D-4F1B-A369-04F0D55719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8742" y="4551559"/>
            <a:ext cx="3452028" cy="1675033"/>
          </a:xfrm>
          <a:prstGeom prst="rect">
            <a:avLst/>
          </a:prstGeom>
        </p:spPr>
      </p:pic>
      <p:grpSp>
        <p:nvGrpSpPr>
          <p:cNvPr id="17" name="Group 16">
            <a:extLst>
              <a:ext uri="{FF2B5EF4-FFF2-40B4-BE49-F238E27FC236}">
                <a16:creationId xmlns:a16="http://schemas.microsoft.com/office/drawing/2014/main" id="{8AFDB2DE-2E8A-472B-A37B-E7476D93421B}"/>
              </a:ext>
            </a:extLst>
          </p:cNvPr>
          <p:cNvGrpSpPr/>
          <p:nvPr/>
        </p:nvGrpSpPr>
        <p:grpSpPr>
          <a:xfrm>
            <a:off x="6699330" y="1712682"/>
            <a:ext cx="4458015" cy="909207"/>
            <a:chOff x="7154080" y="1409699"/>
            <a:chExt cx="4817340" cy="909207"/>
          </a:xfrm>
        </p:grpSpPr>
        <p:sp>
          <p:nvSpPr>
            <p:cNvPr id="79" name="Arrow: Right 8">
              <a:extLst>
                <a:ext uri="{FF2B5EF4-FFF2-40B4-BE49-F238E27FC236}">
                  <a16:creationId xmlns:a16="http://schemas.microsoft.com/office/drawing/2014/main" id="{949F1849-E1F7-4DEA-83B4-F221D61B4FEB}"/>
                </a:ext>
              </a:extLst>
            </p:cNvPr>
            <p:cNvSpPr/>
            <p:nvPr/>
          </p:nvSpPr>
          <p:spPr bwMode="auto">
            <a:xfrm rot="1800000">
              <a:off x="7154080" y="140969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Arrow: Right 8">
              <a:extLst>
                <a:ext uri="{FF2B5EF4-FFF2-40B4-BE49-F238E27FC236}">
                  <a16:creationId xmlns:a16="http://schemas.microsoft.com/office/drawing/2014/main" id="{89FBA42B-4233-47FB-A7C9-5A3C0A0D9501}"/>
                </a:ext>
              </a:extLst>
            </p:cNvPr>
            <p:cNvSpPr/>
            <p:nvPr/>
          </p:nvSpPr>
          <p:spPr bwMode="auto">
            <a:xfrm rot="19800000" flipH="1">
              <a:off x="10221642" y="153620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0866DCBA-9EF3-4338-8A06-EFD80F868319}"/>
              </a:ext>
            </a:extLst>
          </p:cNvPr>
          <p:cNvGrpSpPr/>
          <p:nvPr/>
        </p:nvGrpSpPr>
        <p:grpSpPr>
          <a:xfrm>
            <a:off x="3829832" y="1771512"/>
            <a:ext cx="2322181" cy="438280"/>
            <a:chOff x="7154080" y="1409699"/>
            <a:chExt cx="4817342" cy="909207"/>
          </a:xfrm>
        </p:grpSpPr>
        <p:sp>
          <p:nvSpPr>
            <p:cNvPr id="88" name="Arrow: Right 8">
              <a:extLst>
                <a:ext uri="{FF2B5EF4-FFF2-40B4-BE49-F238E27FC236}">
                  <a16:creationId xmlns:a16="http://schemas.microsoft.com/office/drawing/2014/main" id="{52662A08-F594-4689-8E41-3FDEBE49646D}"/>
                </a:ext>
              </a:extLst>
            </p:cNvPr>
            <p:cNvSpPr/>
            <p:nvPr/>
          </p:nvSpPr>
          <p:spPr bwMode="auto">
            <a:xfrm rot="1800000">
              <a:off x="7154080" y="140969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Arrow: Right 8">
              <a:extLst>
                <a:ext uri="{FF2B5EF4-FFF2-40B4-BE49-F238E27FC236}">
                  <a16:creationId xmlns:a16="http://schemas.microsoft.com/office/drawing/2014/main" id="{28247391-FB0C-414E-879B-F77F440D5064}"/>
                </a:ext>
              </a:extLst>
            </p:cNvPr>
            <p:cNvSpPr/>
            <p:nvPr/>
          </p:nvSpPr>
          <p:spPr bwMode="auto">
            <a:xfrm rot="19800000" flipH="1">
              <a:off x="10221642" y="1536209"/>
              <a:ext cx="1749780" cy="782697"/>
            </a:xfrm>
            <a:custGeom>
              <a:avLst/>
              <a:gdLst>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0 w 657585"/>
                <a:gd name="connsiteY6" fmla="*/ 217204 h 289605"/>
                <a:gd name="connsiteX7" fmla="*/ 0 w 657585"/>
                <a:gd name="connsiteY7" fmla="*/ 72401 h 289605"/>
                <a:gd name="connsiteX0" fmla="*/ 0 w 657585"/>
                <a:gd name="connsiteY0" fmla="*/ 72401 h 289605"/>
                <a:gd name="connsiteX1" fmla="*/ 512783 w 657585"/>
                <a:gd name="connsiteY1" fmla="*/ 72401 h 289605"/>
                <a:gd name="connsiteX2" fmla="*/ 512783 w 657585"/>
                <a:gd name="connsiteY2" fmla="*/ 0 h 289605"/>
                <a:gd name="connsiteX3" fmla="*/ 657585 w 657585"/>
                <a:gd name="connsiteY3" fmla="*/ 144803 h 289605"/>
                <a:gd name="connsiteX4" fmla="*/ 512783 w 657585"/>
                <a:gd name="connsiteY4" fmla="*/ 289605 h 289605"/>
                <a:gd name="connsiteX5" fmla="*/ 512783 w 657585"/>
                <a:gd name="connsiteY5" fmla="*/ 217204 h 289605"/>
                <a:gd name="connsiteX6" fmla="*/ 201632 w 657585"/>
                <a:gd name="connsiteY6" fmla="*/ 207875 h 289605"/>
                <a:gd name="connsiteX7" fmla="*/ 0 w 657585"/>
                <a:gd name="connsiteY7" fmla="*/ 217204 h 289605"/>
                <a:gd name="connsiteX8" fmla="*/ 0 w 657585"/>
                <a:gd name="connsiteY8" fmla="*/ 72401 h 289605"/>
                <a:gd name="connsiteX0" fmla="*/ 0 w 657585"/>
                <a:gd name="connsiteY0" fmla="*/ 72401 h 289605"/>
                <a:gd name="connsiteX1" fmla="*/ 227609 w 657585"/>
                <a:gd name="connsiteY1" fmla="*/ 71894 h 289605"/>
                <a:gd name="connsiteX2" fmla="*/ 512783 w 657585"/>
                <a:gd name="connsiteY2" fmla="*/ 72401 h 289605"/>
                <a:gd name="connsiteX3" fmla="*/ 512783 w 657585"/>
                <a:gd name="connsiteY3" fmla="*/ 0 h 289605"/>
                <a:gd name="connsiteX4" fmla="*/ 657585 w 657585"/>
                <a:gd name="connsiteY4" fmla="*/ 144803 h 289605"/>
                <a:gd name="connsiteX5" fmla="*/ 512783 w 657585"/>
                <a:gd name="connsiteY5" fmla="*/ 289605 h 289605"/>
                <a:gd name="connsiteX6" fmla="*/ 512783 w 657585"/>
                <a:gd name="connsiteY6" fmla="*/ 217204 h 289605"/>
                <a:gd name="connsiteX7" fmla="*/ 201632 w 657585"/>
                <a:gd name="connsiteY7" fmla="*/ 207875 h 289605"/>
                <a:gd name="connsiteX8" fmla="*/ 0 w 657585"/>
                <a:gd name="connsiteY8" fmla="*/ 217204 h 289605"/>
                <a:gd name="connsiteX9" fmla="*/ 0 w 657585"/>
                <a:gd name="connsiteY9" fmla="*/ 72401 h 289605"/>
                <a:gd name="connsiteX0" fmla="*/ 99750 w 757335"/>
                <a:gd name="connsiteY0" fmla="*/ 72401 h 368283"/>
                <a:gd name="connsiteX1" fmla="*/ 327359 w 757335"/>
                <a:gd name="connsiteY1" fmla="*/ 71894 h 368283"/>
                <a:gd name="connsiteX2" fmla="*/ 612533 w 757335"/>
                <a:gd name="connsiteY2" fmla="*/ 72401 h 368283"/>
                <a:gd name="connsiteX3" fmla="*/ 612533 w 757335"/>
                <a:gd name="connsiteY3" fmla="*/ 0 h 368283"/>
                <a:gd name="connsiteX4" fmla="*/ 757335 w 757335"/>
                <a:gd name="connsiteY4" fmla="*/ 144803 h 368283"/>
                <a:gd name="connsiteX5" fmla="*/ 612533 w 757335"/>
                <a:gd name="connsiteY5" fmla="*/ 289605 h 368283"/>
                <a:gd name="connsiteX6" fmla="*/ 612533 w 757335"/>
                <a:gd name="connsiteY6" fmla="*/ 217204 h 368283"/>
                <a:gd name="connsiteX7" fmla="*/ 301382 w 757335"/>
                <a:gd name="connsiteY7" fmla="*/ 207875 h 368283"/>
                <a:gd name="connsiteX8" fmla="*/ 0 w 757335"/>
                <a:gd name="connsiteY8" fmla="*/ 368283 h 368283"/>
                <a:gd name="connsiteX9" fmla="*/ 99750 w 757335"/>
                <a:gd name="connsiteY9" fmla="*/ 72401 h 368283"/>
                <a:gd name="connsiteX0" fmla="*/ 0 w 802704"/>
                <a:gd name="connsiteY0" fmla="*/ 249673 h 368283"/>
                <a:gd name="connsiteX1" fmla="*/ 372728 w 802704"/>
                <a:gd name="connsiteY1" fmla="*/ 71894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02704"/>
                <a:gd name="connsiteY0" fmla="*/ 249673 h 368283"/>
                <a:gd name="connsiteX1" fmla="*/ 344963 w 802704"/>
                <a:gd name="connsiteY1" fmla="*/ 71427 h 368283"/>
                <a:gd name="connsiteX2" fmla="*/ 657902 w 802704"/>
                <a:gd name="connsiteY2" fmla="*/ 72401 h 368283"/>
                <a:gd name="connsiteX3" fmla="*/ 657902 w 802704"/>
                <a:gd name="connsiteY3" fmla="*/ 0 h 368283"/>
                <a:gd name="connsiteX4" fmla="*/ 802704 w 802704"/>
                <a:gd name="connsiteY4" fmla="*/ 144803 h 368283"/>
                <a:gd name="connsiteX5" fmla="*/ 657902 w 802704"/>
                <a:gd name="connsiteY5" fmla="*/ 289605 h 368283"/>
                <a:gd name="connsiteX6" fmla="*/ 657902 w 802704"/>
                <a:gd name="connsiteY6" fmla="*/ 217204 h 368283"/>
                <a:gd name="connsiteX7" fmla="*/ 346751 w 802704"/>
                <a:gd name="connsiteY7" fmla="*/ 207875 h 368283"/>
                <a:gd name="connsiteX8" fmla="*/ 45369 w 802704"/>
                <a:gd name="connsiteY8" fmla="*/ 368283 h 368283"/>
                <a:gd name="connsiteX9" fmla="*/ 0 w 802704"/>
                <a:gd name="connsiteY9" fmla="*/ 249673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67373 w 823326"/>
                <a:gd name="connsiteY7" fmla="*/ 207875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96245 w 823326"/>
                <a:gd name="connsiteY7" fmla="*/ 191207 h 368283"/>
                <a:gd name="connsiteX8" fmla="*/ 65991 w 823326"/>
                <a:gd name="connsiteY8" fmla="*/ 368283 h 368283"/>
                <a:gd name="connsiteX9" fmla="*/ 0 w 823326"/>
                <a:gd name="connsiteY9" fmla="*/ 261580 h 368283"/>
                <a:gd name="connsiteX0" fmla="*/ 0 w 823326"/>
                <a:gd name="connsiteY0" fmla="*/ 261580 h 368283"/>
                <a:gd name="connsiteX1" fmla="*/ 365585 w 823326"/>
                <a:gd name="connsiteY1" fmla="*/ 71427 h 368283"/>
                <a:gd name="connsiteX2" fmla="*/ 678524 w 823326"/>
                <a:gd name="connsiteY2" fmla="*/ 72401 h 368283"/>
                <a:gd name="connsiteX3" fmla="*/ 678524 w 823326"/>
                <a:gd name="connsiteY3" fmla="*/ 0 h 368283"/>
                <a:gd name="connsiteX4" fmla="*/ 823326 w 823326"/>
                <a:gd name="connsiteY4" fmla="*/ 144803 h 368283"/>
                <a:gd name="connsiteX5" fmla="*/ 678524 w 823326"/>
                <a:gd name="connsiteY5" fmla="*/ 289605 h 368283"/>
                <a:gd name="connsiteX6" fmla="*/ 678524 w 823326"/>
                <a:gd name="connsiteY6" fmla="*/ 217204 h 368283"/>
                <a:gd name="connsiteX7" fmla="*/ 385934 w 823326"/>
                <a:gd name="connsiteY7" fmla="*/ 197160 h 368283"/>
                <a:gd name="connsiteX8" fmla="*/ 65991 w 823326"/>
                <a:gd name="connsiteY8" fmla="*/ 368283 h 368283"/>
                <a:gd name="connsiteX9" fmla="*/ 0 w 823326"/>
                <a:gd name="connsiteY9" fmla="*/ 261580 h 3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326" h="368283">
                  <a:moveTo>
                    <a:pt x="0" y="261580"/>
                  </a:moveTo>
                  <a:cubicBezTo>
                    <a:pt x="84757" y="205746"/>
                    <a:pt x="252498" y="102957"/>
                    <a:pt x="365585" y="71427"/>
                  </a:cubicBezTo>
                  <a:cubicBezTo>
                    <a:pt x="478672" y="39897"/>
                    <a:pt x="619224" y="71931"/>
                    <a:pt x="678524" y="72401"/>
                  </a:cubicBezTo>
                  <a:lnTo>
                    <a:pt x="678524" y="0"/>
                  </a:lnTo>
                  <a:lnTo>
                    <a:pt x="823326" y="144803"/>
                  </a:lnTo>
                  <a:lnTo>
                    <a:pt x="678524" y="289605"/>
                  </a:lnTo>
                  <a:lnTo>
                    <a:pt x="678524" y="217204"/>
                  </a:lnTo>
                  <a:cubicBezTo>
                    <a:pt x="626666" y="203582"/>
                    <a:pt x="463192" y="167071"/>
                    <a:pt x="385934" y="197160"/>
                  </a:cubicBezTo>
                  <a:cubicBezTo>
                    <a:pt x="308676" y="227249"/>
                    <a:pt x="125441" y="335613"/>
                    <a:pt x="65991" y="368283"/>
                  </a:cubicBezTo>
                  <a:lnTo>
                    <a:pt x="0" y="261580"/>
                  </a:lnTo>
                  <a:close/>
                </a:path>
              </a:pathLst>
            </a:custGeom>
            <a:gradFill flip="none" rotWithShape="1">
              <a:gsLst>
                <a:gs pos="0">
                  <a:srgbClr val="077D07">
                    <a:shade val="30000"/>
                    <a:satMod val="115000"/>
                  </a:srgbClr>
                </a:gs>
                <a:gs pos="50000">
                  <a:srgbClr val="077D07">
                    <a:shade val="67500"/>
                    <a:satMod val="115000"/>
                  </a:srgbClr>
                </a:gs>
                <a:gs pos="100000">
                  <a:srgbClr val="077D07">
                    <a:shade val="100000"/>
                    <a:satMod val="115000"/>
                  </a:srgbClr>
                </a:gs>
              </a:gsLst>
              <a:lin ang="10800000" scaled="1"/>
              <a:tileRect/>
            </a:gradFill>
            <a:ln>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5C82D022-A842-485A-94E0-532F2C43D433}"/>
              </a:ext>
            </a:extLst>
          </p:cNvPr>
          <p:cNvSpPr txBox="1"/>
          <p:nvPr/>
        </p:nvSpPr>
        <p:spPr>
          <a:xfrm>
            <a:off x="2754350" y="1503240"/>
            <a:ext cx="1098378" cy="677108"/>
          </a:xfrm>
          <a:prstGeom prst="rect">
            <a:avLst/>
          </a:prstGeom>
          <a:ln>
            <a:solidFill>
              <a:srgbClr val="008100"/>
            </a:solidFill>
          </a:ln>
        </p:spPr>
        <p:style>
          <a:lnRef idx="2">
            <a:schemeClr val="accent4"/>
          </a:lnRef>
          <a:fillRef idx="1">
            <a:schemeClr val="lt1"/>
          </a:fillRef>
          <a:effectRef idx="0">
            <a:schemeClr val="accent4"/>
          </a:effectRef>
          <a:fontRef idx="minor">
            <a:schemeClr val="dk1"/>
          </a:fontRef>
        </p:style>
        <p:txBody>
          <a:bodyPr wrap="none" lIns="91440" tIns="91440" rIns="91440" bIns="91440" rtlCol="0">
            <a:spAutoFit/>
          </a:bodyPr>
          <a:lstStyle/>
          <a:p>
            <a:pPr algn="l"/>
            <a:r>
              <a:rPr lang="en-US" sz="1600" b="1">
                <a:gradFill>
                  <a:gsLst>
                    <a:gs pos="2917">
                      <a:schemeClr val="tx1"/>
                    </a:gs>
                    <a:gs pos="30000">
                      <a:schemeClr val="tx1"/>
                    </a:gs>
                  </a:gsLst>
                  <a:lin ang="5400000" scaled="0"/>
                </a:gradFill>
              </a:rPr>
              <a:t>APPS &amp; </a:t>
            </a:r>
            <a:br>
              <a:rPr lang="en-US" sz="1600" b="1">
                <a:gradFill>
                  <a:gsLst>
                    <a:gs pos="2917">
                      <a:schemeClr val="tx1"/>
                    </a:gs>
                    <a:gs pos="30000">
                      <a:schemeClr val="tx1"/>
                    </a:gs>
                  </a:gsLst>
                  <a:lin ang="5400000" scaled="0"/>
                </a:gradFill>
              </a:rPr>
            </a:br>
            <a:r>
              <a:rPr lang="en-US" sz="1600" b="1">
                <a:gradFill>
                  <a:gsLst>
                    <a:gs pos="2917">
                      <a:schemeClr val="tx1"/>
                    </a:gs>
                    <a:gs pos="30000">
                      <a:schemeClr val="tx1"/>
                    </a:gs>
                  </a:gsLst>
                  <a:lin ang="5400000" scaled="0"/>
                </a:gradFill>
              </a:rPr>
              <a:t>SERVICES</a:t>
            </a:r>
          </a:p>
        </p:txBody>
      </p:sp>
      <p:sp>
        <p:nvSpPr>
          <p:cNvPr id="18" name="Rectangle 17">
            <a:extLst>
              <a:ext uri="{FF2B5EF4-FFF2-40B4-BE49-F238E27FC236}">
                <a16:creationId xmlns:a16="http://schemas.microsoft.com/office/drawing/2014/main" id="{E825F050-62D0-489D-ACE1-939E141F044B}"/>
              </a:ext>
            </a:extLst>
          </p:cNvPr>
          <p:cNvSpPr/>
          <p:nvPr/>
        </p:nvSpPr>
        <p:spPr bwMode="auto">
          <a:xfrm>
            <a:off x="6096000" y="1876425"/>
            <a:ext cx="599098" cy="132099"/>
          </a:xfrm>
          <a:prstGeom prst="rect">
            <a:avLst/>
          </a:prstGeom>
          <a:solidFill>
            <a:srgbClr val="008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E56BB2B9-F360-4446-8FB6-3EC810620D18}"/>
              </a:ext>
            </a:extLst>
          </p:cNvPr>
          <p:cNvSpPr txBox="1"/>
          <p:nvPr/>
        </p:nvSpPr>
        <p:spPr>
          <a:xfrm>
            <a:off x="5766999" y="1567597"/>
            <a:ext cx="1098378" cy="677108"/>
          </a:xfrm>
          <a:prstGeom prst="rect">
            <a:avLst/>
          </a:prstGeom>
          <a:ln>
            <a:solidFill>
              <a:srgbClr val="008100"/>
            </a:solidFill>
          </a:ln>
        </p:spPr>
        <p:style>
          <a:lnRef idx="2">
            <a:schemeClr val="accent4"/>
          </a:lnRef>
          <a:fillRef idx="1">
            <a:schemeClr val="lt1"/>
          </a:fillRef>
          <a:effectRef idx="0">
            <a:schemeClr val="accent4"/>
          </a:effectRef>
          <a:fontRef idx="minor">
            <a:schemeClr val="dk1"/>
          </a:fontRef>
        </p:style>
        <p:txBody>
          <a:bodyPr wrap="none" lIns="91440" tIns="91440" rIns="91440" bIns="91440" rtlCol="0">
            <a:spAutoFit/>
          </a:bodyPr>
          <a:lstStyle/>
          <a:p>
            <a:pPr algn="l"/>
            <a:r>
              <a:rPr lang="en-US" sz="1600" b="1">
                <a:gradFill>
                  <a:gsLst>
                    <a:gs pos="2917">
                      <a:schemeClr val="tx1"/>
                    </a:gs>
                    <a:gs pos="30000">
                      <a:schemeClr val="tx1"/>
                    </a:gs>
                  </a:gsLst>
                  <a:lin ang="5400000" scaled="0"/>
                </a:gradFill>
              </a:rPr>
              <a:t>APPS &amp; </a:t>
            </a:r>
            <a:br>
              <a:rPr lang="en-US" sz="1600" b="1">
                <a:gradFill>
                  <a:gsLst>
                    <a:gs pos="2917">
                      <a:schemeClr val="tx1"/>
                    </a:gs>
                    <a:gs pos="30000">
                      <a:schemeClr val="tx1"/>
                    </a:gs>
                  </a:gsLst>
                  <a:lin ang="5400000" scaled="0"/>
                </a:gradFill>
              </a:rPr>
            </a:br>
            <a:r>
              <a:rPr lang="en-US" sz="1600" b="1">
                <a:gradFill>
                  <a:gsLst>
                    <a:gs pos="2917">
                      <a:schemeClr val="tx1"/>
                    </a:gs>
                    <a:gs pos="30000">
                      <a:schemeClr val="tx1"/>
                    </a:gs>
                  </a:gsLst>
                  <a:lin ang="5400000" scaled="0"/>
                </a:gradFill>
              </a:rPr>
              <a:t>SERVICES</a:t>
            </a:r>
          </a:p>
        </p:txBody>
      </p:sp>
    </p:spTree>
    <p:extLst>
      <p:ext uri="{BB962C8B-B14F-4D97-AF65-F5344CB8AC3E}">
        <p14:creationId xmlns:p14="http://schemas.microsoft.com/office/powerpoint/2010/main" val="146365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barn(inVertical)">
                                      <p:cBhvr>
                                        <p:cTn id="11" dur="500"/>
                                        <p:tgtEl>
                                          <p:spTgt spid="8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par>
                          <p:cTn id="21" fill="hold">
                            <p:stCondLst>
                              <p:cond delay="1000"/>
                            </p:stCondLst>
                            <p:childTnLst>
                              <p:par>
                                <p:cTn id="22" presetID="63" presetClass="path" presetSubtype="0" accel="50000" decel="50000" fill="hold" grpId="0" nodeType="afterEffect">
                                  <p:stCondLst>
                                    <p:cond delay="0"/>
                                  </p:stCondLst>
                                  <p:childTnLst>
                                    <p:animMotion origin="layout" path="M 1.04167E-6 2.22222E-6 L 0.05937 2.22222E-6 " pathEditMode="relative" rAng="0" ptsTypes="AA">
                                      <p:cBhvr>
                                        <p:cTn id="23" dur="2000" fill="hold"/>
                                        <p:tgtEl>
                                          <p:spTgt spid="82"/>
                                        </p:tgtEl>
                                        <p:attrNameLst>
                                          <p:attrName>ppt_x</p:attrName>
                                          <p:attrName>ppt_y</p:attrName>
                                        </p:attrNameLst>
                                      </p:cBhvr>
                                      <p:rCtr x="2969" y="0"/>
                                    </p:animMotion>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FA3D-B470-4FCA-A55D-1D4300DCE46D}"/>
              </a:ext>
            </a:extLst>
          </p:cNvPr>
          <p:cNvSpPr>
            <a:spLocks noGrp="1"/>
          </p:cNvSpPr>
          <p:nvPr>
            <p:ph type="title"/>
          </p:nvPr>
        </p:nvSpPr>
        <p:spPr>
          <a:xfrm>
            <a:off x="588263" y="457201"/>
            <a:ext cx="11018520" cy="861774"/>
          </a:xfrm>
        </p:spPr>
        <p:txBody>
          <a:bodyPr/>
          <a:lstStyle/>
          <a:p>
            <a:r>
              <a:rPr lang="en-US"/>
              <a:t>Evolution trajectory of SOCs</a:t>
            </a:r>
            <a:br>
              <a:rPr lang="en-US"/>
            </a:br>
            <a:r>
              <a:rPr lang="en-US" sz="2000" b="0" i="1">
                <a:latin typeface="+mn-lt"/>
              </a:rPr>
              <a:t>Reducing mean time to remediation (MTTR) by optimizing expert human decisions</a:t>
            </a:r>
            <a:endParaRPr lang="en-US" sz="3200" b="0" i="1">
              <a:latin typeface="+mn-lt"/>
            </a:endParaRPr>
          </a:p>
        </p:txBody>
      </p:sp>
      <p:cxnSp>
        <p:nvCxnSpPr>
          <p:cNvPr id="6" name="Straight Connector 5">
            <a:extLst>
              <a:ext uri="{FF2B5EF4-FFF2-40B4-BE49-F238E27FC236}">
                <a16:creationId xmlns:a16="http://schemas.microsoft.com/office/drawing/2014/main" id="{26F62AFD-7344-4F64-A875-360EE405C705}"/>
              </a:ext>
            </a:extLst>
          </p:cNvPr>
          <p:cNvCxnSpPr>
            <a:cxnSpLocks/>
          </p:cNvCxnSpPr>
          <p:nvPr/>
        </p:nvCxnSpPr>
        <p:spPr>
          <a:xfrm>
            <a:off x="10796819"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9AD583-A3ED-4BCD-AC33-55AD93DC4706}"/>
              </a:ext>
            </a:extLst>
          </p:cNvPr>
          <p:cNvCxnSpPr>
            <a:cxnSpLocks/>
          </p:cNvCxnSpPr>
          <p:nvPr/>
        </p:nvCxnSpPr>
        <p:spPr>
          <a:xfrm>
            <a:off x="3447477" y="1581745"/>
            <a:ext cx="0" cy="51101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Arrow: Pentagon 11">
            <a:extLst>
              <a:ext uri="{FF2B5EF4-FFF2-40B4-BE49-F238E27FC236}">
                <a16:creationId xmlns:a16="http://schemas.microsoft.com/office/drawing/2014/main" id="{8E9D446E-11D7-4D4F-A359-4CF39CD23AD1}"/>
              </a:ext>
            </a:extLst>
          </p:cNvPr>
          <p:cNvSpPr/>
          <p:nvPr/>
        </p:nvSpPr>
        <p:spPr bwMode="auto">
          <a:xfrm>
            <a:off x="527113" y="4923317"/>
            <a:ext cx="113979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OBSERVE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Field of view increases with vast intelligence data</a:t>
            </a:r>
          </a:p>
        </p:txBody>
      </p:sp>
      <p:sp>
        <p:nvSpPr>
          <p:cNvPr id="13" name="Arrow: Pentagon 12">
            <a:extLst>
              <a:ext uri="{FF2B5EF4-FFF2-40B4-BE49-F238E27FC236}">
                <a16:creationId xmlns:a16="http://schemas.microsoft.com/office/drawing/2014/main" id="{A0AC53AC-DCA0-4594-9CEF-1D807E9549A4}"/>
              </a:ext>
            </a:extLst>
          </p:cNvPr>
          <p:cNvSpPr/>
          <p:nvPr/>
        </p:nvSpPr>
        <p:spPr bwMode="auto">
          <a:xfrm>
            <a:off x="958422" y="4167397"/>
            <a:ext cx="10966657"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ORIENT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Extract context from mountain of data with AI, ML, and Human Expertise</a:t>
            </a:r>
          </a:p>
        </p:txBody>
      </p:sp>
      <p:sp>
        <p:nvSpPr>
          <p:cNvPr id="14" name="Arrow: Pentagon 13">
            <a:extLst>
              <a:ext uri="{FF2B5EF4-FFF2-40B4-BE49-F238E27FC236}">
                <a16:creationId xmlns:a16="http://schemas.microsoft.com/office/drawing/2014/main" id="{389B6D45-FB10-4693-9A87-143968207549}"/>
              </a:ext>
            </a:extLst>
          </p:cNvPr>
          <p:cNvSpPr/>
          <p:nvPr/>
        </p:nvSpPr>
        <p:spPr bwMode="auto">
          <a:xfrm>
            <a:off x="1523712" y="3425693"/>
            <a:ext cx="10401368"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DECIDE</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Increase speed and quality with embedded guidance</a:t>
            </a:r>
          </a:p>
        </p:txBody>
      </p:sp>
      <p:sp>
        <p:nvSpPr>
          <p:cNvPr id="15" name="Arrow: Pentagon 14">
            <a:extLst>
              <a:ext uri="{FF2B5EF4-FFF2-40B4-BE49-F238E27FC236}">
                <a16:creationId xmlns:a16="http://schemas.microsoft.com/office/drawing/2014/main" id="{049E98CF-D487-420B-A751-7AB9A83F7503}"/>
              </a:ext>
            </a:extLst>
          </p:cNvPr>
          <p:cNvSpPr/>
          <p:nvPr/>
        </p:nvSpPr>
        <p:spPr bwMode="auto">
          <a:xfrm>
            <a:off x="2035790" y="2669773"/>
            <a:ext cx="9889290" cy="636396"/>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b="1">
                <a:gradFill>
                  <a:gsLst>
                    <a:gs pos="1250">
                      <a:schemeClr val="accent1"/>
                    </a:gs>
                    <a:gs pos="100000">
                      <a:schemeClr val="accent1"/>
                    </a:gs>
                  </a:gsLst>
                  <a:lin ang="5400000" scaled="0"/>
                </a:gradFill>
                <a:cs typeface="Segoe UI Semibold" panose="020B0702040204020203" pitchFamily="34" charset="0"/>
              </a:rPr>
              <a:t>ACT</a:t>
            </a: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 Speed up response with Orchestration and Automation</a:t>
            </a:r>
          </a:p>
        </p:txBody>
      </p:sp>
      <p:sp>
        <p:nvSpPr>
          <p:cNvPr id="17" name="Arrow: Pentagon 16">
            <a:extLst>
              <a:ext uri="{FF2B5EF4-FFF2-40B4-BE49-F238E27FC236}">
                <a16:creationId xmlns:a16="http://schemas.microsoft.com/office/drawing/2014/main" id="{15A28A3D-5D50-45FE-82D7-173D6F0630CC}"/>
              </a:ext>
            </a:extLst>
          </p:cNvPr>
          <p:cNvSpPr/>
          <p:nvPr/>
        </p:nvSpPr>
        <p:spPr bwMode="auto">
          <a:xfrm>
            <a:off x="3149616" y="2030955"/>
            <a:ext cx="8775464" cy="515775"/>
          </a:xfrm>
          <a:prstGeom prst="homePlate">
            <a:avLst/>
          </a:prstGeom>
          <a:gradFill flip="none" rotWithShape="1">
            <a:gsLst>
              <a:gs pos="77000">
                <a:schemeClr val="bg1">
                  <a:lumMod val="95000"/>
                </a:schemeClr>
              </a:gs>
              <a:gs pos="37000">
                <a:srgbClr val="FFFFFF">
                  <a:alpha val="89804"/>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563">
              <a:lnSpc>
                <a:spcPct val="90000"/>
              </a:lnSpc>
              <a:spcBef>
                <a:spcPct val="20000"/>
              </a:spcBef>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Assistance from AI bots and augmented reality</a:t>
            </a:r>
          </a:p>
        </p:txBody>
      </p:sp>
      <p:sp>
        <p:nvSpPr>
          <p:cNvPr id="18" name="TextBox 17">
            <a:extLst>
              <a:ext uri="{FF2B5EF4-FFF2-40B4-BE49-F238E27FC236}">
                <a16:creationId xmlns:a16="http://schemas.microsoft.com/office/drawing/2014/main" id="{E6C842C1-74BA-4C5F-A7E9-393DBA3762BE}"/>
              </a:ext>
            </a:extLst>
          </p:cNvPr>
          <p:cNvSpPr txBox="1"/>
          <p:nvPr/>
        </p:nvSpPr>
        <p:spPr>
          <a:xfrm>
            <a:off x="2482479" y="6045485"/>
            <a:ext cx="42017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Near Future</a:t>
            </a:r>
          </a:p>
        </p:txBody>
      </p:sp>
      <p:sp>
        <p:nvSpPr>
          <p:cNvPr id="20" name="TextBox 19">
            <a:extLst>
              <a:ext uri="{FF2B5EF4-FFF2-40B4-BE49-F238E27FC236}">
                <a16:creationId xmlns:a16="http://schemas.microsoft.com/office/drawing/2014/main" id="{2788B8CB-3A01-4143-B15D-4CE09A6FE938}"/>
              </a:ext>
            </a:extLst>
          </p:cNvPr>
          <p:cNvSpPr txBox="1"/>
          <p:nvPr/>
        </p:nvSpPr>
        <p:spPr>
          <a:xfrm>
            <a:off x="383881" y="6045486"/>
            <a:ext cx="3303817"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Available</a:t>
            </a:r>
            <a:r>
              <a:rPr kumimoji="0" lang="en-US" sz="1800" b="0" i="1"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Today</a:t>
            </a:r>
          </a:p>
        </p:txBody>
      </p:sp>
      <p:cxnSp>
        <p:nvCxnSpPr>
          <p:cNvPr id="22" name="Straight Arrow Connector 21">
            <a:extLst>
              <a:ext uri="{FF2B5EF4-FFF2-40B4-BE49-F238E27FC236}">
                <a16:creationId xmlns:a16="http://schemas.microsoft.com/office/drawing/2014/main" id="{814A5BEF-A873-42E3-BF86-5A653D247E19}"/>
              </a:ext>
            </a:extLst>
          </p:cNvPr>
          <p:cNvCxnSpPr>
            <a:cxnSpLocks/>
          </p:cNvCxnSpPr>
          <p:nvPr/>
        </p:nvCxnSpPr>
        <p:spPr>
          <a:xfrm>
            <a:off x="527113" y="5943829"/>
            <a:ext cx="11372289"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23B7EE1-FCAC-4805-B9BF-BFF0CD723E15}"/>
              </a:ext>
            </a:extLst>
          </p:cNvPr>
          <p:cNvPicPr>
            <a:picLocks noChangeAspect="1"/>
          </p:cNvPicPr>
          <p:nvPr/>
        </p:nvPicPr>
        <p:blipFill rotWithShape="1">
          <a:blip r:embed="rId3">
            <a:extLst>
              <a:ext uri="{28A0092B-C50C-407E-A947-70E740481C1C}">
                <a14:useLocalDpi xmlns:a14="http://schemas.microsoft.com/office/drawing/2010/main" val="0"/>
              </a:ext>
            </a:extLst>
          </a:blip>
          <a:srcRect l="26088" r="23413"/>
          <a:stretch/>
        </p:blipFill>
        <p:spPr>
          <a:xfrm>
            <a:off x="10452331" y="1638880"/>
            <a:ext cx="688975" cy="767443"/>
          </a:xfrm>
          <a:prstGeom prst="ellipse">
            <a:avLst/>
          </a:prstGeom>
          <a:ln w="63500" cap="rnd">
            <a:solidFill>
              <a:srgbClr val="FDFDFD"/>
            </a:solidFill>
          </a:ln>
          <a:effectLst/>
        </p:spPr>
      </p:pic>
    </p:spTree>
    <p:extLst>
      <p:ext uri="{BB962C8B-B14F-4D97-AF65-F5344CB8AC3E}">
        <p14:creationId xmlns:p14="http://schemas.microsoft.com/office/powerpoint/2010/main" val="33108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B5D35EC-835E-47D5-B0E3-93D0A05773F8}"/>
              </a:ext>
            </a:extLst>
          </p:cNvPr>
          <p:cNvGrpSpPr/>
          <p:nvPr/>
        </p:nvGrpSpPr>
        <p:grpSpPr>
          <a:xfrm>
            <a:off x="840595" y="1873854"/>
            <a:ext cx="10510112" cy="3689187"/>
            <a:chOff x="840944" y="2463134"/>
            <a:chExt cx="10510112" cy="3689187"/>
          </a:xfrm>
        </p:grpSpPr>
        <p:pic>
          <p:nvPicPr>
            <p:cNvPr id="52" name="Picture 51">
              <a:extLst>
                <a:ext uri="{FF2B5EF4-FFF2-40B4-BE49-F238E27FC236}">
                  <a16:creationId xmlns:a16="http://schemas.microsoft.com/office/drawing/2014/main" id="{8682A7E4-6B41-411C-8915-BA0215828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2463134"/>
              <a:ext cx="10510112" cy="3689187"/>
            </a:xfrm>
            <a:prstGeom prst="rect">
              <a:avLst/>
            </a:prstGeom>
          </p:spPr>
        </p:pic>
        <p:sp>
          <p:nvSpPr>
            <p:cNvPr id="53" name="Freeform: Shape 52">
              <a:extLst>
                <a:ext uri="{FF2B5EF4-FFF2-40B4-BE49-F238E27FC236}">
                  <a16:creationId xmlns:a16="http://schemas.microsoft.com/office/drawing/2014/main" id="{F6F4899D-50B2-4A91-9B52-920F4F55548E}"/>
                </a:ext>
              </a:extLst>
            </p:cNvPr>
            <p:cNvSpPr/>
            <p:nvPr/>
          </p:nvSpPr>
          <p:spPr bwMode="auto">
            <a:xfrm rot="10800000">
              <a:off x="5048149" y="326889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74E16F1D-2680-435A-964C-8BFD14B18A07}"/>
                </a:ext>
              </a:extLst>
            </p:cNvPr>
            <p:cNvGrpSpPr/>
            <p:nvPr/>
          </p:nvGrpSpPr>
          <p:grpSpPr>
            <a:xfrm>
              <a:off x="2882244" y="2760455"/>
              <a:ext cx="6143602" cy="1953059"/>
              <a:chOff x="2882244" y="2760455"/>
              <a:chExt cx="6143602" cy="1953059"/>
            </a:xfrm>
          </p:grpSpPr>
          <p:sp>
            <p:nvSpPr>
              <p:cNvPr id="55" name="Freeform: Shape 54">
                <a:extLst>
                  <a:ext uri="{FF2B5EF4-FFF2-40B4-BE49-F238E27FC236}">
                    <a16:creationId xmlns:a16="http://schemas.microsoft.com/office/drawing/2014/main" id="{40C03474-B7CC-43A4-9BDE-959653D9614F}"/>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Freeform: Shape 55">
                <a:extLst>
                  <a:ext uri="{FF2B5EF4-FFF2-40B4-BE49-F238E27FC236}">
                    <a16:creationId xmlns:a16="http://schemas.microsoft.com/office/drawing/2014/main" id="{22213FFA-4FD3-4C15-8887-3AE3DF4F921E}"/>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03B57BAE-59BA-47F1-9F81-9D4E5B2DED63}"/>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Shape 57">
                <a:extLst>
                  <a:ext uri="{FF2B5EF4-FFF2-40B4-BE49-F238E27FC236}">
                    <a16:creationId xmlns:a16="http://schemas.microsoft.com/office/drawing/2014/main" id="{02640E16-7123-4F62-8DCB-8530568DF77B}"/>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Freeform: Shape 58">
                <a:extLst>
                  <a:ext uri="{FF2B5EF4-FFF2-40B4-BE49-F238E27FC236}">
                    <a16:creationId xmlns:a16="http://schemas.microsoft.com/office/drawing/2014/main" id="{7F91740E-69DA-48D1-A3E3-F1C6B439F9DB}"/>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4" name="Rectangle 13">
            <a:extLst>
              <a:ext uri="{FF2B5EF4-FFF2-40B4-BE49-F238E27FC236}">
                <a16:creationId xmlns:a16="http://schemas.microsoft.com/office/drawing/2014/main" id="{E2248F8E-1E55-42C5-AB31-37486602EDD7}"/>
              </a:ext>
            </a:extLst>
          </p:cNvPr>
          <p:cNvSpPr/>
          <p:nvPr/>
        </p:nvSpPr>
        <p:spPr bwMode="auto">
          <a:xfrm>
            <a:off x="0" y="2030506"/>
            <a:ext cx="12192000" cy="482749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2E68484-57DE-4E54-BA14-9B434F13E40B}"/>
              </a:ext>
            </a:extLst>
          </p:cNvPr>
          <p:cNvSpPr>
            <a:spLocks noGrp="1"/>
          </p:cNvSpPr>
          <p:nvPr>
            <p:ph type="body" sz="quarter" idx="10"/>
          </p:nvPr>
        </p:nvSpPr>
        <p:spPr>
          <a:xfrm>
            <a:off x="586391" y="6302507"/>
            <a:ext cx="11018520" cy="307777"/>
          </a:xfrm>
        </p:spPr>
        <p:txBody>
          <a:bodyPr/>
          <a:lstStyle/>
          <a:p>
            <a:r>
              <a:rPr lang="en-US" sz="2000"/>
              <a:t>Microsoft Graph Security API allows analysts to get insights across local security datasets</a:t>
            </a:r>
            <a:endParaRPr lang="en-US" sz="200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FF75F9B5-1E44-4CB7-B89D-C399D4C79651}"/>
              </a:ext>
            </a:extLst>
          </p:cNvPr>
          <p:cNvSpPr>
            <a:spLocks noGrp="1"/>
          </p:cNvSpPr>
          <p:nvPr>
            <p:ph type="title"/>
          </p:nvPr>
        </p:nvSpPr>
        <p:spPr>
          <a:xfrm>
            <a:off x="588263" y="457201"/>
            <a:ext cx="11018520" cy="553998"/>
          </a:xfrm>
        </p:spPr>
        <p:txBody>
          <a:bodyPr/>
          <a:lstStyle/>
          <a:p>
            <a:r>
              <a:rPr lang="en-US"/>
              <a:t>SOC Signal Rationalization</a:t>
            </a:r>
          </a:p>
        </p:txBody>
      </p:sp>
      <p:pic>
        <p:nvPicPr>
          <p:cNvPr id="22" name="Picture 21">
            <a:extLst>
              <a:ext uri="{FF2B5EF4-FFF2-40B4-BE49-F238E27FC236}">
                <a16:creationId xmlns:a16="http://schemas.microsoft.com/office/drawing/2014/main" id="{0E0E313C-BEB8-48DC-829A-C1633017E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44" y="1873854"/>
            <a:ext cx="10510112" cy="3689187"/>
          </a:xfrm>
          <a:prstGeom prst="rect">
            <a:avLst/>
          </a:prstGeom>
        </p:spPr>
      </p:pic>
      <p:sp>
        <p:nvSpPr>
          <p:cNvPr id="21" name="Freeform: Shape 20">
            <a:extLst>
              <a:ext uri="{FF2B5EF4-FFF2-40B4-BE49-F238E27FC236}">
                <a16:creationId xmlns:a16="http://schemas.microsoft.com/office/drawing/2014/main" id="{DF7E0F37-7CAE-4504-9B9E-E6DD63CA2F07}"/>
              </a:ext>
            </a:extLst>
          </p:cNvPr>
          <p:cNvSpPr/>
          <p:nvPr/>
        </p:nvSpPr>
        <p:spPr bwMode="auto">
          <a:xfrm rot="10800000">
            <a:off x="5048149" y="2679618"/>
            <a:ext cx="2124889" cy="1039685"/>
          </a:xfrm>
          <a:custGeom>
            <a:avLst/>
            <a:gdLst>
              <a:gd name="connsiteX0" fmla="*/ 1632218 w 2124889"/>
              <a:gd name="connsiteY0" fmla="*/ 1039685 h 1039685"/>
              <a:gd name="connsiteX1" fmla="*/ 1655650 w 2124889"/>
              <a:gd name="connsiteY1" fmla="*/ 1005192 h 1039685"/>
              <a:gd name="connsiteX2" fmla="*/ 1749661 w 2124889"/>
              <a:gd name="connsiteY2" fmla="*/ 816591 h 1039685"/>
              <a:gd name="connsiteX3" fmla="*/ 1760748 w 2124889"/>
              <a:gd name="connsiteY3" fmla="*/ 782266 h 1039685"/>
              <a:gd name="connsiteX4" fmla="*/ 1821153 w 2124889"/>
              <a:gd name="connsiteY4" fmla="*/ 744251 h 1039685"/>
              <a:gd name="connsiteX5" fmla="*/ 1920623 w 2124889"/>
              <a:gd name="connsiteY5" fmla="*/ 621033 h 1039685"/>
              <a:gd name="connsiteX6" fmla="*/ 1130235 w 2124889"/>
              <a:gd name="connsiteY6" fmla="*/ 194882 h 1039685"/>
              <a:gd name="connsiteX7" fmla="*/ 355953 w 2124889"/>
              <a:gd name="connsiteY7" fmla="*/ 348918 h 1039685"/>
              <a:gd name="connsiteX8" fmla="*/ 257686 w 2124889"/>
              <a:gd name="connsiteY8" fmla="*/ 702595 h 1039685"/>
              <a:gd name="connsiteX9" fmla="*/ 297347 w 2124889"/>
              <a:gd name="connsiteY9" fmla="*/ 733282 h 1039685"/>
              <a:gd name="connsiteX10" fmla="*/ 297978 w 2124889"/>
              <a:gd name="connsiteY10" fmla="*/ 738892 h 1039685"/>
              <a:gd name="connsiteX11" fmla="*/ 402573 w 2124889"/>
              <a:gd name="connsiteY11" fmla="*/ 981057 h 1039685"/>
              <a:gd name="connsiteX12" fmla="*/ 422200 w 2124889"/>
              <a:gd name="connsiteY12" fmla="*/ 1010807 h 1039685"/>
              <a:gd name="connsiteX13" fmla="*/ 374744 w 2124889"/>
              <a:gd name="connsiteY13" fmla="*/ 994058 h 1039685"/>
              <a:gd name="connsiteX14" fmla="*/ 141233 w 2124889"/>
              <a:gd name="connsiteY14" fmla="*/ 283597 h 1039685"/>
              <a:gd name="connsiteX15" fmla="*/ 1165392 w 2124889"/>
              <a:gd name="connsiteY15" fmla="*/ 2650 h 1039685"/>
              <a:gd name="connsiteX16" fmla="*/ 2116520 w 2124889"/>
              <a:gd name="connsiteY16" fmla="*/ 634073 h 1039685"/>
              <a:gd name="connsiteX17" fmla="*/ 1775538 w 2124889"/>
              <a:gd name="connsiteY17" fmla="*/ 981965 h 103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889" h="1039685">
                <a:moveTo>
                  <a:pt x="1632218" y="1039685"/>
                </a:moveTo>
                <a:lnTo>
                  <a:pt x="1655650" y="1005192"/>
                </a:lnTo>
                <a:cubicBezTo>
                  <a:pt x="1690369" y="948764"/>
                  <a:pt x="1723790" y="883350"/>
                  <a:pt x="1749661" y="816591"/>
                </a:cubicBezTo>
                <a:lnTo>
                  <a:pt x="1760748" y="782266"/>
                </a:lnTo>
                <a:lnTo>
                  <a:pt x="1821153" y="744251"/>
                </a:lnTo>
                <a:cubicBezTo>
                  <a:pt x="1870068" y="706881"/>
                  <a:pt x="1904382" y="665377"/>
                  <a:pt x="1920623" y="621033"/>
                </a:cubicBezTo>
                <a:cubicBezTo>
                  <a:pt x="1998664" y="407945"/>
                  <a:pt x="1634588" y="211647"/>
                  <a:pt x="1130235" y="194882"/>
                </a:cubicBezTo>
                <a:cubicBezTo>
                  <a:pt x="826640" y="184790"/>
                  <a:pt x="532832" y="243240"/>
                  <a:pt x="355953" y="348918"/>
                </a:cubicBezTo>
                <a:cubicBezTo>
                  <a:pt x="171455" y="459148"/>
                  <a:pt x="152468" y="591568"/>
                  <a:pt x="257686" y="702595"/>
                </a:cubicBezTo>
                <a:lnTo>
                  <a:pt x="297347" y="733282"/>
                </a:lnTo>
                <a:lnTo>
                  <a:pt x="297978" y="738892"/>
                </a:lnTo>
                <a:cubicBezTo>
                  <a:pt x="314724" y="816533"/>
                  <a:pt x="354918" y="902723"/>
                  <a:pt x="402573" y="981057"/>
                </a:cubicBezTo>
                <a:lnTo>
                  <a:pt x="422200" y="1010807"/>
                </a:lnTo>
                <a:lnTo>
                  <a:pt x="374744" y="994058"/>
                </a:lnTo>
                <a:cubicBezTo>
                  <a:pt x="2079" y="825639"/>
                  <a:pt x="-124363" y="529752"/>
                  <a:pt x="141233" y="283597"/>
                </a:cubicBezTo>
                <a:cubicBezTo>
                  <a:pt x="348870" y="91158"/>
                  <a:pt x="749662" y="-18787"/>
                  <a:pt x="1165392" y="2650"/>
                </a:cubicBezTo>
                <a:cubicBezTo>
                  <a:pt x="1760739" y="33349"/>
                  <a:pt x="2190922" y="318933"/>
                  <a:pt x="2116520" y="634073"/>
                </a:cubicBezTo>
                <a:cubicBezTo>
                  <a:pt x="2083857" y="772420"/>
                  <a:pt x="1958428" y="894042"/>
                  <a:pt x="1775538" y="981965"/>
                </a:cubicBezTo>
                <a:close/>
              </a:path>
            </a:pathLst>
          </a:cu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34B6BA3E-D3FB-4294-8687-2554D51A2C5C}"/>
              </a:ext>
            </a:extLst>
          </p:cNvPr>
          <p:cNvGrpSpPr/>
          <p:nvPr/>
        </p:nvGrpSpPr>
        <p:grpSpPr>
          <a:xfrm>
            <a:off x="2882244" y="2171175"/>
            <a:ext cx="6143602" cy="1953059"/>
            <a:chOff x="2882244" y="2760455"/>
            <a:chExt cx="6143602" cy="1953059"/>
          </a:xfrm>
        </p:grpSpPr>
        <p:sp>
          <p:nvSpPr>
            <p:cNvPr id="30" name="Freeform: Shape 29">
              <a:extLst>
                <a:ext uri="{FF2B5EF4-FFF2-40B4-BE49-F238E27FC236}">
                  <a16:creationId xmlns:a16="http://schemas.microsoft.com/office/drawing/2014/main" id="{6781D3AF-802F-4485-BD31-32C311563593}"/>
                </a:ext>
              </a:extLst>
            </p:cNvPr>
            <p:cNvSpPr/>
            <p:nvPr/>
          </p:nvSpPr>
          <p:spPr bwMode="auto">
            <a:xfrm rot="20343646" flipH="1" flipV="1">
              <a:off x="6539132" y="3700475"/>
              <a:ext cx="2486714" cy="60277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25969"/>
                <a:gd name="connsiteY0" fmla="*/ -1 h 425232"/>
                <a:gd name="connsiteX1" fmla="*/ 712749 w 3825969"/>
                <a:gd name="connsiteY1" fmla="*/ 418495 h 425232"/>
                <a:gd name="connsiteX2" fmla="*/ 2714719 w 3825969"/>
                <a:gd name="connsiteY2" fmla="*/ 95718 h 425232"/>
                <a:gd name="connsiteX3" fmla="*/ 3825969 w 3825969"/>
                <a:gd name="connsiteY3" fmla="*/ 165568 h 425232"/>
                <a:gd name="connsiteX4" fmla="*/ 3825969 w 3825969"/>
                <a:gd name="connsiteY4" fmla="*/ 165568 h 425232"/>
                <a:gd name="connsiteX0" fmla="*/ 1 w 3825969"/>
                <a:gd name="connsiteY0" fmla="*/ 1 h 244366"/>
                <a:gd name="connsiteX1" fmla="*/ 1405887 w 3825969"/>
                <a:gd name="connsiteY1" fmla="*/ 232688 h 244366"/>
                <a:gd name="connsiteX2" fmla="*/ 2714719 w 3825969"/>
                <a:gd name="connsiteY2" fmla="*/ 95720 h 244366"/>
                <a:gd name="connsiteX3" fmla="*/ 3825969 w 3825969"/>
                <a:gd name="connsiteY3" fmla="*/ 165570 h 244366"/>
                <a:gd name="connsiteX4" fmla="*/ 3825969 w 3825969"/>
                <a:gd name="connsiteY4" fmla="*/ 165570 h 244366"/>
                <a:gd name="connsiteX0" fmla="*/ 1 w 3825969"/>
                <a:gd name="connsiteY0" fmla="*/ -1 h 243645"/>
                <a:gd name="connsiteX1" fmla="*/ 1405887 w 3825969"/>
                <a:gd name="connsiteY1" fmla="*/ 232686 h 243645"/>
                <a:gd name="connsiteX2" fmla="*/ 2714719 w 3825969"/>
                <a:gd name="connsiteY2" fmla="*/ 95718 h 243645"/>
                <a:gd name="connsiteX3" fmla="*/ 3825969 w 3825969"/>
                <a:gd name="connsiteY3" fmla="*/ 165568 h 243645"/>
                <a:gd name="connsiteX4" fmla="*/ 3825969 w 3825969"/>
                <a:gd name="connsiteY4" fmla="*/ 165568 h 243645"/>
                <a:gd name="connsiteX0" fmla="*/ 1 w 3825969"/>
                <a:gd name="connsiteY0" fmla="*/ 0 h 243646"/>
                <a:gd name="connsiteX1" fmla="*/ 1405887 w 3825969"/>
                <a:gd name="connsiteY1" fmla="*/ 232687 h 243646"/>
                <a:gd name="connsiteX2" fmla="*/ 2691823 w 3825969"/>
                <a:gd name="connsiteY2" fmla="*/ 189717 h 243646"/>
                <a:gd name="connsiteX3" fmla="*/ 3825969 w 3825969"/>
                <a:gd name="connsiteY3" fmla="*/ 165569 h 243646"/>
                <a:gd name="connsiteX4" fmla="*/ 3825969 w 3825969"/>
                <a:gd name="connsiteY4" fmla="*/ 165569 h 243646"/>
                <a:gd name="connsiteX0" fmla="*/ 1 w 3825969"/>
                <a:gd name="connsiteY0" fmla="*/ 0 h 243022"/>
                <a:gd name="connsiteX1" fmla="*/ 1216918 w 3825969"/>
                <a:gd name="connsiteY1" fmla="*/ 232034 h 243022"/>
                <a:gd name="connsiteX2" fmla="*/ 2691823 w 3825969"/>
                <a:gd name="connsiteY2" fmla="*/ 189717 h 243022"/>
                <a:gd name="connsiteX3" fmla="*/ 3825969 w 3825969"/>
                <a:gd name="connsiteY3" fmla="*/ 165569 h 243022"/>
                <a:gd name="connsiteX4" fmla="*/ 3825969 w 3825969"/>
                <a:gd name="connsiteY4" fmla="*/ 165569 h 243022"/>
                <a:gd name="connsiteX0" fmla="*/ 1 w 3810974"/>
                <a:gd name="connsiteY0" fmla="*/ 0 h 281214"/>
                <a:gd name="connsiteX1" fmla="*/ 1201923 w 3810974"/>
                <a:gd name="connsiteY1" fmla="*/ 271733 h 281214"/>
                <a:gd name="connsiteX2" fmla="*/ 2676828 w 3810974"/>
                <a:gd name="connsiteY2" fmla="*/ 229416 h 281214"/>
                <a:gd name="connsiteX3" fmla="*/ 3810974 w 3810974"/>
                <a:gd name="connsiteY3" fmla="*/ 205268 h 281214"/>
                <a:gd name="connsiteX4" fmla="*/ 3810974 w 3810974"/>
                <a:gd name="connsiteY4" fmla="*/ 205268 h 281214"/>
                <a:gd name="connsiteX0" fmla="*/ 1 w 3810974"/>
                <a:gd name="connsiteY0" fmla="*/ 0 h 285169"/>
                <a:gd name="connsiteX1" fmla="*/ 1201923 w 3810974"/>
                <a:gd name="connsiteY1" fmla="*/ 271733 h 285169"/>
                <a:gd name="connsiteX2" fmla="*/ 2676828 w 3810974"/>
                <a:gd name="connsiteY2" fmla="*/ 229416 h 285169"/>
                <a:gd name="connsiteX3" fmla="*/ 3810974 w 3810974"/>
                <a:gd name="connsiteY3" fmla="*/ 205268 h 285169"/>
                <a:gd name="connsiteX4" fmla="*/ 3810974 w 3810974"/>
                <a:gd name="connsiteY4" fmla="*/ 205268 h 285169"/>
                <a:gd name="connsiteX0" fmla="*/ 1 w 3810974"/>
                <a:gd name="connsiteY0" fmla="*/ 0 h 286381"/>
                <a:gd name="connsiteX1" fmla="*/ 1201923 w 3810974"/>
                <a:gd name="connsiteY1" fmla="*/ 271733 h 286381"/>
                <a:gd name="connsiteX2" fmla="*/ 2676828 w 3810974"/>
                <a:gd name="connsiteY2" fmla="*/ 229416 h 286381"/>
                <a:gd name="connsiteX3" fmla="*/ 3810974 w 3810974"/>
                <a:gd name="connsiteY3" fmla="*/ 205268 h 286381"/>
                <a:gd name="connsiteX4" fmla="*/ 3810974 w 3810974"/>
                <a:gd name="connsiteY4" fmla="*/ 205268 h 286381"/>
                <a:gd name="connsiteX0" fmla="*/ 1 w 3810974"/>
                <a:gd name="connsiteY0" fmla="*/ 0 h 282671"/>
                <a:gd name="connsiteX1" fmla="*/ 1201923 w 3810974"/>
                <a:gd name="connsiteY1" fmla="*/ 271733 h 282671"/>
                <a:gd name="connsiteX2" fmla="*/ 2676828 w 3810974"/>
                <a:gd name="connsiteY2" fmla="*/ 229416 h 282671"/>
                <a:gd name="connsiteX3" fmla="*/ 3810974 w 3810974"/>
                <a:gd name="connsiteY3" fmla="*/ 205268 h 282671"/>
                <a:gd name="connsiteX4" fmla="*/ 3810974 w 3810974"/>
                <a:gd name="connsiteY4" fmla="*/ 205268 h 282671"/>
                <a:gd name="connsiteX0" fmla="*/ 1 w 3810974"/>
                <a:gd name="connsiteY0" fmla="*/ 0 h 288276"/>
                <a:gd name="connsiteX1" fmla="*/ 978960 w 3810974"/>
                <a:gd name="connsiteY1" fmla="*/ 277584 h 288276"/>
                <a:gd name="connsiteX2" fmla="*/ 2676828 w 3810974"/>
                <a:gd name="connsiteY2" fmla="*/ 229416 h 288276"/>
                <a:gd name="connsiteX3" fmla="*/ 3810974 w 3810974"/>
                <a:gd name="connsiteY3" fmla="*/ 205268 h 288276"/>
                <a:gd name="connsiteX4" fmla="*/ 3810974 w 3810974"/>
                <a:gd name="connsiteY4" fmla="*/ 205268 h 288276"/>
                <a:gd name="connsiteX0" fmla="*/ 1 w 3810974"/>
                <a:gd name="connsiteY0" fmla="*/ 0 h 278503"/>
                <a:gd name="connsiteX1" fmla="*/ 978960 w 3810974"/>
                <a:gd name="connsiteY1" fmla="*/ 277584 h 278503"/>
                <a:gd name="connsiteX2" fmla="*/ 2676828 w 3810974"/>
                <a:gd name="connsiteY2" fmla="*/ 229416 h 278503"/>
                <a:gd name="connsiteX3" fmla="*/ 3810974 w 3810974"/>
                <a:gd name="connsiteY3" fmla="*/ 205268 h 278503"/>
                <a:gd name="connsiteX4" fmla="*/ 3810974 w 3810974"/>
                <a:gd name="connsiteY4" fmla="*/ 205268 h 278503"/>
                <a:gd name="connsiteX0" fmla="*/ 1 w 3810974"/>
                <a:gd name="connsiteY0" fmla="*/ 0 h 284630"/>
                <a:gd name="connsiteX1" fmla="*/ 978960 w 3810974"/>
                <a:gd name="connsiteY1" fmla="*/ 277584 h 284630"/>
                <a:gd name="connsiteX2" fmla="*/ 2676828 w 3810974"/>
                <a:gd name="connsiteY2" fmla="*/ 229416 h 284630"/>
                <a:gd name="connsiteX3" fmla="*/ 3810974 w 3810974"/>
                <a:gd name="connsiteY3" fmla="*/ 205268 h 284630"/>
                <a:gd name="connsiteX4" fmla="*/ 3810974 w 3810974"/>
                <a:gd name="connsiteY4" fmla="*/ 205268 h 284630"/>
                <a:gd name="connsiteX0" fmla="*/ 1 w 3804074"/>
                <a:gd name="connsiteY0" fmla="*/ 0 h 253910"/>
                <a:gd name="connsiteX1" fmla="*/ 972060 w 3804074"/>
                <a:gd name="connsiteY1" fmla="*/ 245760 h 253910"/>
                <a:gd name="connsiteX2" fmla="*/ 2669928 w 3804074"/>
                <a:gd name="connsiteY2" fmla="*/ 197592 h 253910"/>
                <a:gd name="connsiteX3" fmla="*/ 3804074 w 3804074"/>
                <a:gd name="connsiteY3" fmla="*/ 173444 h 253910"/>
                <a:gd name="connsiteX4" fmla="*/ 3804074 w 3804074"/>
                <a:gd name="connsiteY4" fmla="*/ 173444 h 253910"/>
                <a:gd name="connsiteX0" fmla="*/ 1 w 3804074"/>
                <a:gd name="connsiteY0" fmla="*/ 0 h 254685"/>
                <a:gd name="connsiteX1" fmla="*/ 972060 w 3804074"/>
                <a:gd name="connsiteY1" fmla="*/ 245760 h 254685"/>
                <a:gd name="connsiteX2" fmla="*/ 2669928 w 3804074"/>
                <a:gd name="connsiteY2" fmla="*/ 197592 h 254685"/>
                <a:gd name="connsiteX3" fmla="*/ 3804074 w 3804074"/>
                <a:gd name="connsiteY3" fmla="*/ 173444 h 254685"/>
                <a:gd name="connsiteX4" fmla="*/ 3804074 w 3804074"/>
                <a:gd name="connsiteY4" fmla="*/ 173444 h 254685"/>
                <a:gd name="connsiteX0" fmla="*/ -1 w 3804072"/>
                <a:gd name="connsiteY0" fmla="*/ 0 h 254684"/>
                <a:gd name="connsiteX1" fmla="*/ 972058 w 3804072"/>
                <a:gd name="connsiteY1" fmla="*/ 245760 h 254684"/>
                <a:gd name="connsiteX2" fmla="*/ 2669926 w 3804072"/>
                <a:gd name="connsiteY2" fmla="*/ 197592 h 254684"/>
                <a:gd name="connsiteX3" fmla="*/ 3804072 w 3804072"/>
                <a:gd name="connsiteY3" fmla="*/ 173444 h 254684"/>
                <a:gd name="connsiteX4" fmla="*/ 3804072 w 3804072"/>
                <a:gd name="connsiteY4" fmla="*/ 173444 h 254684"/>
                <a:gd name="connsiteX0" fmla="*/ 310531 w 3057877"/>
                <a:gd name="connsiteY0" fmla="*/ 0 h 451048"/>
                <a:gd name="connsiteX1" fmla="*/ 225863 w 3057877"/>
                <a:gd name="connsiteY1" fmla="*/ 446780 h 451048"/>
                <a:gd name="connsiteX2" fmla="*/ 1923731 w 3057877"/>
                <a:gd name="connsiteY2" fmla="*/ 398612 h 451048"/>
                <a:gd name="connsiteX3" fmla="*/ 3057877 w 3057877"/>
                <a:gd name="connsiteY3" fmla="*/ 374464 h 451048"/>
                <a:gd name="connsiteX4" fmla="*/ 3057877 w 3057877"/>
                <a:gd name="connsiteY4" fmla="*/ 374464 h 451048"/>
                <a:gd name="connsiteX0" fmla="*/ 1099090 w 3846436"/>
                <a:gd name="connsiteY0" fmla="*/ 10709 h 460087"/>
                <a:gd name="connsiteX1" fmla="*/ 1014422 w 3846436"/>
                <a:gd name="connsiteY1" fmla="*/ 457489 h 460087"/>
                <a:gd name="connsiteX2" fmla="*/ 2712290 w 3846436"/>
                <a:gd name="connsiteY2" fmla="*/ 409321 h 460087"/>
                <a:gd name="connsiteX3" fmla="*/ 3846436 w 3846436"/>
                <a:gd name="connsiteY3" fmla="*/ 385173 h 460087"/>
                <a:gd name="connsiteX4" fmla="*/ 3846436 w 3846436"/>
                <a:gd name="connsiteY4" fmla="*/ 385173 h 460087"/>
                <a:gd name="connsiteX0" fmla="*/ 1210395 w 3957741"/>
                <a:gd name="connsiteY0" fmla="*/ 11360 h 423508"/>
                <a:gd name="connsiteX1" fmla="*/ 829351 w 3957741"/>
                <a:gd name="connsiteY1" fmla="*/ 420742 h 423508"/>
                <a:gd name="connsiteX2" fmla="*/ 2823595 w 3957741"/>
                <a:gd name="connsiteY2" fmla="*/ 409972 h 423508"/>
                <a:gd name="connsiteX3" fmla="*/ 3957741 w 3957741"/>
                <a:gd name="connsiteY3" fmla="*/ 385824 h 423508"/>
                <a:gd name="connsiteX4" fmla="*/ 3957741 w 3957741"/>
                <a:gd name="connsiteY4" fmla="*/ 385824 h 423508"/>
                <a:gd name="connsiteX0" fmla="*/ 1210395 w 4029492"/>
                <a:gd name="connsiteY0" fmla="*/ 11360 h 562803"/>
                <a:gd name="connsiteX1" fmla="*/ 829351 w 4029492"/>
                <a:gd name="connsiteY1" fmla="*/ 420742 h 562803"/>
                <a:gd name="connsiteX2" fmla="*/ 2823595 w 4029492"/>
                <a:gd name="connsiteY2" fmla="*/ 409972 h 562803"/>
                <a:gd name="connsiteX3" fmla="*/ 3957741 w 4029492"/>
                <a:gd name="connsiteY3" fmla="*/ 385824 h 562803"/>
                <a:gd name="connsiteX4" fmla="*/ 4029492 w 4029492"/>
                <a:gd name="connsiteY4" fmla="*/ 562803 h 562803"/>
                <a:gd name="connsiteX0" fmla="*/ 1210395 w 4029492"/>
                <a:gd name="connsiteY0" fmla="*/ 11360 h 562803"/>
                <a:gd name="connsiteX1" fmla="*/ 829351 w 4029492"/>
                <a:gd name="connsiteY1" fmla="*/ 420742 h 562803"/>
                <a:gd name="connsiteX2" fmla="*/ 2823595 w 4029492"/>
                <a:gd name="connsiteY2" fmla="*/ 409972 h 562803"/>
                <a:gd name="connsiteX3" fmla="*/ 3474860 w 4029492"/>
                <a:gd name="connsiteY3" fmla="*/ 376220 h 562803"/>
                <a:gd name="connsiteX4" fmla="*/ 4029492 w 4029492"/>
                <a:gd name="connsiteY4" fmla="*/ 562803 h 562803"/>
                <a:gd name="connsiteX0" fmla="*/ 1210395 w 4029492"/>
                <a:gd name="connsiteY0" fmla="*/ 11360 h 562803"/>
                <a:gd name="connsiteX1" fmla="*/ 829351 w 4029492"/>
                <a:gd name="connsiteY1" fmla="*/ 420742 h 562803"/>
                <a:gd name="connsiteX2" fmla="*/ 3474860 w 4029492"/>
                <a:gd name="connsiteY2" fmla="*/ 376220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29492"/>
                <a:gd name="connsiteY0" fmla="*/ 11360 h 562803"/>
                <a:gd name="connsiteX1" fmla="*/ 829351 w 4029492"/>
                <a:gd name="connsiteY1" fmla="*/ 420742 h 562803"/>
                <a:gd name="connsiteX2" fmla="*/ 3109658 w 4029492"/>
                <a:gd name="connsiteY2" fmla="*/ 393424 h 562803"/>
                <a:gd name="connsiteX3" fmla="*/ 4029492 w 4029492"/>
                <a:gd name="connsiteY3" fmla="*/ 562803 h 562803"/>
                <a:gd name="connsiteX0" fmla="*/ 1210395 w 4012606"/>
                <a:gd name="connsiteY0" fmla="*/ 11360 h 589075"/>
                <a:gd name="connsiteX1" fmla="*/ 829351 w 4012606"/>
                <a:gd name="connsiteY1" fmla="*/ 420742 h 589075"/>
                <a:gd name="connsiteX2" fmla="*/ 3109658 w 4012606"/>
                <a:gd name="connsiteY2" fmla="*/ 393424 h 589075"/>
                <a:gd name="connsiteX3" fmla="*/ 4012606 w 4012606"/>
                <a:gd name="connsiteY3" fmla="*/ 589075 h 589075"/>
                <a:gd name="connsiteX0" fmla="*/ 863167 w 4812918"/>
                <a:gd name="connsiteY0" fmla="*/ 13060 h 510838"/>
                <a:gd name="connsiteX1" fmla="*/ 1629663 w 4812918"/>
                <a:gd name="connsiteY1" fmla="*/ 342505 h 510838"/>
                <a:gd name="connsiteX2" fmla="*/ 3909970 w 4812918"/>
                <a:gd name="connsiteY2" fmla="*/ 315187 h 510838"/>
                <a:gd name="connsiteX3" fmla="*/ 4812918 w 4812918"/>
                <a:gd name="connsiteY3" fmla="*/ 510838 h 510838"/>
                <a:gd name="connsiteX0" fmla="*/ 0 w 3949751"/>
                <a:gd name="connsiteY0" fmla="*/ 0 h 497778"/>
                <a:gd name="connsiteX1" fmla="*/ 766496 w 3949751"/>
                <a:gd name="connsiteY1" fmla="*/ 329445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93740 w 3949751"/>
                <a:gd name="connsiteY1" fmla="*/ 365770 h 497778"/>
                <a:gd name="connsiteX2" fmla="*/ 3046803 w 3949751"/>
                <a:gd name="connsiteY2" fmla="*/ 302127 h 497778"/>
                <a:gd name="connsiteX3" fmla="*/ 3949751 w 3949751"/>
                <a:gd name="connsiteY3" fmla="*/ 497778 h 497778"/>
                <a:gd name="connsiteX0" fmla="*/ 0 w 3949751"/>
                <a:gd name="connsiteY0" fmla="*/ 0 h 497778"/>
                <a:gd name="connsiteX1" fmla="*/ 788111 w 3949751"/>
                <a:gd name="connsiteY1" fmla="*/ 374528 h 497778"/>
                <a:gd name="connsiteX2" fmla="*/ 3046803 w 3949751"/>
                <a:gd name="connsiteY2" fmla="*/ 302127 h 497778"/>
                <a:gd name="connsiteX3" fmla="*/ 3949751 w 3949751"/>
                <a:gd name="connsiteY3" fmla="*/ 497778 h 497778"/>
              </a:gdLst>
              <a:ahLst/>
              <a:cxnLst>
                <a:cxn ang="0">
                  <a:pos x="connsiteX0" y="connsiteY0"/>
                </a:cxn>
                <a:cxn ang="0">
                  <a:pos x="connsiteX1" y="connsiteY1"/>
                </a:cxn>
                <a:cxn ang="0">
                  <a:pos x="connsiteX2" y="connsiteY2"/>
                </a:cxn>
                <a:cxn ang="0">
                  <a:pos x="connsiteX3" y="connsiteY3"/>
                </a:cxn>
              </a:cxnLst>
              <a:rect l="l" t="t" r="r" b="b"/>
              <a:pathLst>
                <a:path w="3949751" h="497778">
                  <a:moveTo>
                    <a:pt x="0" y="0"/>
                  </a:moveTo>
                  <a:cubicBezTo>
                    <a:pt x="12136" y="118058"/>
                    <a:pt x="107930" y="311880"/>
                    <a:pt x="788111" y="374528"/>
                  </a:cubicBezTo>
                  <a:cubicBezTo>
                    <a:pt x="1165522" y="435338"/>
                    <a:pt x="2513446" y="278450"/>
                    <a:pt x="3046803" y="302127"/>
                  </a:cubicBezTo>
                  <a:cubicBezTo>
                    <a:pt x="3404074" y="279771"/>
                    <a:pt x="3643140" y="441318"/>
                    <a:pt x="3949751" y="497778"/>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E91B74FF-B8A3-4372-9523-918D7DA5E82C}"/>
                </a:ext>
              </a:extLst>
            </p:cNvPr>
            <p:cNvSpPr/>
            <p:nvPr/>
          </p:nvSpPr>
          <p:spPr bwMode="auto">
            <a:xfrm rot="2259565" flipH="1" flipV="1">
              <a:off x="5036764" y="4459208"/>
              <a:ext cx="1831942" cy="25430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791292"/>
                <a:gd name="connsiteY0" fmla="*/ 82986 h 334572"/>
                <a:gd name="connsiteX1" fmla="*/ 678072 w 3791292"/>
                <a:gd name="connsiteY1" fmla="*/ 333979 h 334572"/>
                <a:gd name="connsiteX2" fmla="*/ 2680042 w 3791292"/>
                <a:gd name="connsiteY2" fmla="*/ 11202 h 334572"/>
                <a:gd name="connsiteX3" fmla="*/ 3791292 w 3791292"/>
                <a:gd name="connsiteY3" fmla="*/ 81052 h 334572"/>
                <a:gd name="connsiteX4" fmla="*/ 3791292 w 3791292"/>
                <a:gd name="connsiteY4" fmla="*/ 81052 h 334572"/>
                <a:gd name="connsiteX0" fmla="*/ -1 w 3791290"/>
                <a:gd name="connsiteY0" fmla="*/ 82986 h 335401"/>
                <a:gd name="connsiteX1" fmla="*/ 678070 w 3791290"/>
                <a:gd name="connsiteY1" fmla="*/ 333979 h 335401"/>
                <a:gd name="connsiteX2" fmla="*/ 2680040 w 3791290"/>
                <a:gd name="connsiteY2" fmla="*/ 11202 h 335401"/>
                <a:gd name="connsiteX3" fmla="*/ 3791290 w 3791290"/>
                <a:gd name="connsiteY3" fmla="*/ 81052 h 335401"/>
                <a:gd name="connsiteX4" fmla="*/ 3791290 w 3791290"/>
                <a:gd name="connsiteY4" fmla="*/ 81052 h 335401"/>
                <a:gd name="connsiteX0" fmla="*/ 1 w 3791292"/>
                <a:gd name="connsiteY0" fmla="*/ 235523 h 487938"/>
                <a:gd name="connsiteX1" fmla="*/ 678072 w 3791292"/>
                <a:gd name="connsiteY1" fmla="*/ 486516 h 487938"/>
                <a:gd name="connsiteX2" fmla="*/ 2680042 w 3791292"/>
                <a:gd name="connsiteY2" fmla="*/ 163739 h 487938"/>
                <a:gd name="connsiteX3" fmla="*/ 3791292 w 3791292"/>
                <a:gd name="connsiteY3" fmla="*/ 233589 h 487938"/>
                <a:gd name="connsiteX4" fmla="*/ 3791292 w 3791292"/>
                <a:gd name="connsiteY4" fmla="*/ 233589 h 487938"/>
                <a:gd name="connsiteX0" fmla="*/ -1 w 3791290"/>
                <a:gd name="connsiteY0" fmla="*/ 309027 h 569401"/>
                <a:gd name="connsiteX1" fmla="*/ 678070 w 3791290"/>
                <a:gd name="connsiteY1" fmla="*/ 560020 h 569401"/>
                <a:gd name="connsiteX2" fmla="*/ 2261036 w 3791290"/>
                <a:gd name="connsiteY2" fmla="*/ 67758 h 569401"/>
                <a:gd name="connsiteX3" fmla="*/ 3791290 w 3791290"/>
                <a:gd name="connsiteY3" fmla="*/ 307093 h 569401"/>
                <a:gd name="connsiteX4" fmla="*/ 3791290 w 3791290"/>
                <a:gd name="connsiteY4" fmla="*/ 307093 h 569401"/>
                <a:gd name="connsiteX0" fmla="*/ 1 w 3791292"/>
                <a:gd name="connsiteY0" fmla="*/ 345223 h 605597"/>
                <a:gd name="connsiteX1" fmla="*/ 678072 w 3791292"/>
                <a:gd name="connsiteY1" fmla="*/ 596216 h 605597"/>
                <a:gd name="connsiteX2" fmla="*/ 2261038 w 3791292"/>
                <a:gd name="connsiteY2" fmla="*/ 103954 h 605597"/>
                <a:gd name="connsiteX3" fmla="*/ 3791292 w 3791292"/>
                <a:gd name="connsiteY3" fmla="*/ 343289 h 605597"/>
                <a:gd name="connsiteX4" fmla="*/ 3791292 w 3791292"/>
                <a:gd name="connsiteY4" fmla="*/ 343289 h 605597"/>
                <a:gd name="connsiteX0" fmla="*/ 512552 w 3139847"/>
                <a:gd name="connsiteY0" fmla="*/ 0 h 1034931"/>
                <a:gd name="connsiteX1" fmla="*/ 26627 w 3139847"/>
                <a:gd name="connsiteY1" fmla="*/ 1023492 h 1034931"/>
                <a:gd name="connsiteX2" fmla="*/ 1609593 w 3139847"/>
                <a:gd name="connsiteY2" fmla="*/ 531230 h 1034931"/>
                <a:gd name="connsiteX3" fmla="*/ 3139847 w 3139847"/>
                <a:gd name="connsiteY3" fmla="*/ 770565 h 1034931"/>
                <a:gd name="connsiteX4" fmla="*/ 3139847 w 3139847"/>
                <a:gd name="connsiteY4" fmla="*/ 770565 h 1034931"/>
                <a:gd name="connsiteX0" fmla="*/ 987086 w 3614381"/>
                <a:gd name="connsiteY0" fmla="*/ 0 h 1034931"/>
                <a:gd name="connsiteX1" fmla="*/ 501161 w 3614381"/>
                <a:gd name="connsiteY1" fmla="*/ 1023492 h 1034931"/>
                <a:gd name="connsiteX2" fmla="*/ 2084127 w 3614381"/>
                <a:gd name="connsiteY2" fmla="*/ 531230 h 1034931"/>
                <a:gd name="connsiteX3" fmla="*/ 3614381 w 3614381"/>
                <a:gd name="connsiteY3" fmla="*/ 770565 h 1034931"/>
                <a:gd name="connsiteX4" fmla="*/ 3614381 w 3614381"/>
                <a:gd name="connsiteY4" fmla="*/ 770565 h 1034931"/>
                <a:gd name="connsiteX0" fmla="*/ 1035368 w 3662663"/>
                <a:gd name="connsiteY0" fmla="*/ 0 h 1023786"/>
                <a:gd name="connsiteX1" fmla="*/ 549443 w 3662663"/>
                <a:gd name="connsiteY1" fmla="*/ 1023492 h 1023786"/>
                <a:gd name="connsiteX2" fmla="*/ 2132409 w 3662663"/>
                <a:gd name="connsiteY2" fmla="*/ 531230 h 1023786"/>
                <a:gd name="connsiteX3" fmla="*/ 3662663 w 3662663"/>
                <a:gd name="connsiteY3" fmla="*/ 770565 h 1023786"/>
                <a:gd name="connsiteX4" fmla="*/ 3662663 w 3662663"/>
                <a:gd name="connsiteY4" fmla="*/ 770565 h 1023786"/>
                <a:gd name="connsiteX0" fmla="*/ 1012084 w 3568634"/>
                <a:gd name="connsiteY0" fmla="*/ -1 h 1056329"/>
                <a:gd name="connsiteX1" fmla="*/ 455414 w 3568634"/>
                <a:gd name="connsiteY1" fmla="*/ 1044124 h 1056329"/>
                <a:gd name="connsiteX2" fmla="*/ 2038380 w 3568634"/>
                <a:gd name="connsiteY2" fmla="*/ 551862 h 1056329"/>
                <a:gd name="connsiteX3" fmla="*/ 3568634 w 3568634"/>
                <a:gd name="connsiteY3" fmla="*/ 791197 h 1056329"/>
                <a:gd name="connsiteX4" fmla="*/ 3568634 w 3568634"/>
                <a:gd name="connsiteY4" fmla="*/ 791197 h 1056329"/>
                <a:gd name="connsiteX0" fmla="*/ 1055384 w 3611934"/>
                <a:gd name="connsiteY0" fmla="*/ 0 h 1044807"/>
                <a:gd name="connsiteX1" fmla="*/ 498714 w 3611934"/>
                <a:gd name="connsiteY1" fmla="*/ 1044125 h 1044807"/>
                <a:gd name="connsiteX2" fmla="*/ 2081680 w 3611934"/>
                <a:gd name="connsiteY2" fmla="*/ 551863 h 1044807"/>
                <a:gd name="connsiteX3" fmla="*/ 3611934 w 3611934"/>
                <a:gd name="connsiteY3" fmla="*/ 791198 h 1044807"/>
                <a:gd name="connsiteX4" fmla="*/ 3611934 w 3611934"/>
                <a:gd name="connsiteY4" fmla="*/ 791198 h 1044807"/>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4" fmla="*/ 3183102 w 3611934"/>
                <a:gd name="connsiteY4" fmla="*/ 522886 h 1044806"/>
                <a:gd name="connsiteX0" fmla="*/ 1055384 w 3611934"/>
                <a:gd name="connsiteY0" fmla="*/ 0 h 1044806"/>
                <a:gd name="connsiteX1" fmla="*/ 498714 w 3611934"/>
                <a:gd name="connsiteY1" fmla="*/ 1044125 h 1044806"/>
                <a:gd name="connsiteX2" fmla="*/ 2081680 w 3611934"/>
                <a:gd name="connsiteY2" fmla="*/ 551863 h 1044806"/>
                <a:gd name="connsiteX3" fmla="*/ 3611934 w 3611934"/>
                <a:gd name="connsiteY3" fmla="*/ 791198 h 1044806"/>
                <a:gd name="connsiteX0" fmla="*/ 1055384 w 3299298"/>
                <a:gd name="connsiteY0" fmla="*/ 0 h 1044806"/>
                <a:gd name="connsiteX1" fmla="*/ 498714 w 3299298"/>
                <a:gd name="connsiteY1" fmla="*/ 1044125 h 1044806"/>
                <a:gd name="connsiteX2" fmla="*/ 2081680 w 3299298"/>
                <a:gd name="connsiteY2" fmla="*/ 551863 h 1044806"/>
                <a:gd name="connsiteX3" fmla="*/ 3299299 w 3299298"/>
                <a:gd name="connsiteY3" fmla="*/ 888983 h 1044806"/>
                <a:gd name="connsiteX0" fmla="*/ 1007100 w 3251016"/>
                <a:gd name="connsiteY0" fmla="*/ 0 h 1062150"/>
                <a:gd name="connsiteX1" fmla="*/ 450430 w 3251016"/>
                <a:gd name="connsiteY1" fmla="*/ 1044125 h 1062150"/>
                <a:gd name="connsiteX2" fmla="*/ 1942347 w 3251016"/>
                <a:gd name="connsiteY2" fmla="*/ 677586 h 1062150"/>
                <a:gd name="connsiteX3" fmla="*/ 3251015 w 3251016"/>
                <a:gd name="connsiteY3" fmla="*/ 888983 h 1062150"/>
                <a:gd name="connsiteX0" fmla="*/ 1095955 w 3339869"/>
                <a:gd name="connsiteY0" fmla="*/ 0 h 1054220"/>
                <a:gd name="connsiteX1" fmla="*/ 340584 w 3339869"/>
                <a:gd name="connsiteY1" fmla="*/ 1035960 h 1054220"/>
                <a:gd name="connsiteX2" fmla="*/ 2031202 w 3339869"/>
                <a:gd name="connsiteY2" fmla="*/ 677586 h 1054220"/>
                <a:gd name="connsiteX3" fmla="*/ 3339870 w 3339869"/>
                <a:gd name="connsiteY3" fmla="*/ 888983 h 1054220"/>
                <a:gd name="connsiteX0" fmla="*/ 1095957 w 3339873"/>
                <a:gd name="connsiteY0" fmla="*/ 0 h 1055635"/>
                <a:gd name="connsiteX1" fmla="*/ 340586 w 3339873"/>
                <a:gd name="connsiteY1" fmla="*/ 1035960 h 1055635"/>
                <a:gd name="connsiteX2" fmla="*/ 2031204 w 3339873"/>
                <a:gd name="connsiteY2" fmla="*/ 677586 h 1055635"/>
                <a:gd name="connsiteX3" fmla="*/ 3339872 w 3339873"/>
                <a:gd name="connsiteY3" fmla="*/ 888983 h 1055635"/>
                <a:gd name="connsiteX0" fmla="*/ 1134473 w 3378387"/>
                <a:gd name="connsiteY0" fmla="*/ 0 h 1042678"/>
                <a:gd name="connsiteX1" fmla="*/ 379102 w 3378387"/>
                <a:gd name="connsiteY1" fmla="*/ 1035960 h 1042678"/>
                <a:gd name="connsiteX2" fmla="*/ 2069720 w 3378387"/>
                <a:gd name="connsiteY2" fmla="*/ 677586 h 1042678"/>
                <a:gd name="connsiteX3" fmla="*/ 3378388 w 3378387"/>
                <a:gd name="connsiteY3" fmla="*/ 888983 h 1042678"/>
                <a:gd name="connsiteX0" fmla="*/ 1134473 w 3333911"/>
                <a:gd name="connsiteY0" fmla="*/ 0 h 1042031"/>
                <a:gd name="connsiteX1" fmla="*/ 379102 w 3333911"/>
                <a:gd name="connsiteY1" fmla="*/ 1035960 h 1042031"/>
                <a:gd name="connsiteX2" fmla="*/ 2069720 w 3333911"/>
                <a:gd name="connsiteY2" fmla="*/ 677586 h 1042031"/>
                <a:gd name="connsiteX3" fmla="*/ 3333911 w 3333911"/>
                <a:gd name="connsiteY3" fmla="*/ 911870 h 1042031"/>
                <a:gd name="connsiteX0" fmla="*/ 1134473 w 3333911"/>
                <a:gd name="connsiteY0" fmla="*/ 0 h 1043275"/>
                <a:gd name="connsiteX1" fmla="*/ 379102 w 3333911"/>
                <a:gd name="connsiteY1" fmla="*/ 1035960 h 1043275"/>
                <a:gd name="connsiteX2" fmla="*/ 2069720 w 3333911"/>
                <a:gd name="connsiteY2" fmla="*/ 677586 h 1043275"/>
                <a:gd name="connsiteX3" fmla="*/ 3333911 w 3333911"/>
                <a:gd name="connsiteY3" fmla="*/ 911870 h 1043275"/>
                <a:gd name="connsiteX0" fmla="*/ 729776 w 4221652"/>
                <a:gd name="connsiteY0" fmla="*/ 0 h 498396"/>
                <a:gd name="connsiteX1" fmla="*/ 1266843 w 4221652"/>
                <a:gd name="connsiteY1" fmla="*/ 497064 h 498396"/>
                <a:gd name="connsiteX2" fmla="*/ 2957461 w 4221652"/>
                <a:gd name="connsiteY2" fmla="*/ 138690 h 498396"/>
                <a:gd name="connsiteX3" fmla="*/ 4221652 w 4221652"/>
                <a:gd name="connsiteY3" fmla="*/ 372974 h 498396"/>
                <a:gd name="connsiteX0" fmla="*/ 18020 w 3509896"/>
                <a:gd name="connsiteY0" fmla="*/ 0 h 498396"/>
                <a:gd name="connsiteX1" fmla="*/ 555087 w 3509896"/>
                <a:gd name="connsiteY1" fmla="*/ 497064 h 498396"/>
                <a:gd name="connsiteX2" fmla="*/ 2245705 w 3509896"/>
                <a:gd name="connsiteY2" fmla="*/ 138690 h 498396"/>
                <a:gd name="connsiteX3" fmla="*/ 3509896 w 3509896"/>
                <a:gd name="connsiteY3" fmla="*/ 372974 h 498396"/>
                <a:gd name="connsiteX0" fmla="*/ 18042 w 3509431"/>
                <a:gd name="connsiteY0" fmla="*/ 158485 h 453547"/>
                <a:gd name="connsiteX1" fmla="*/ 554622 w 3509431"/>
                <a:gd name="connsiteY1" fmla="*/ 450741 h 453547"/>
                <a:gd name="connsiteX2" fmla="*/ 2245240 w 3509431"/>
                <a:gd name="connsiteY2" fmla="*/ 92367 h 453547"/>
                <a:gd name="connsiteX3" fmla="*/ 3509431 w 3509431"/>
                <a:gd name="connsiteY3" fmla="*/ 326651 h 453547"/>
                <a:gd name="connsiteX0" fmla="*/ 0 w 3491389"/>
                <a:gd name="connsiteY0" fmla="*/ 158485 h 452884"/>
                <a:gd name="connsiteX1" fmla="*/ 536580 w 3491389"/>
                <a:gd name="connsiteY1" fmla="*/ 450741 h 452884"/>
                <a:gd name="connsiteX2" fmla="*/ 2227198 w 3491389"/>
                <a:gd name="connsiteY2" fmla="*/ 92367 h 452884"/>
                <a:gd name="connsiteX3" fmla="*/ 3491389 w 3491389"/>
                <a:gd name="connsiteY3" fmla="*/ 326651 h 452884"/>
                <a:gd name="connsiteX0" fmla="*/ -1 w 3541830"/>
                <a:gd name="connsiteY0" fmla="*/ 74025 h 450767"/>
                <a:gd name="connsiteX1" fmla="*/ 587021 w 3541830"/>
                <a:gd name="connsiteY1" fmla="*/ 450741 h 450767"/>
                <a:gd name="connsiteX2" fmla="*/ 2277639 w 3541830"/>
                <a:gd name="connsiteY2" fmla="*/ 92367 h 450767"/>
                <a:gd name="connsiteX3" fmla="*/ 3541830 w 3541830"/>
                <a:gd name="connsiteY3" fmla="*/ 326651 h 450767"/>
              </a:gdLst>
              <a:ahLst/>
              <a:cxnLst>
                <a:cxn ang="0">
                  <a:pos x="connsiteX0" y="connsiteY0"/>
                </a:cxn>
                <a:cxn ang="0">
                  <a:pos x="connsiteX1" y="connsiteY1"/>
                </a:cxn>
                <a:cxn ang="0">
                  <a:pos x="connsiteX2" y="connsiteY2"/>
                </a:cxn>
                <a:cxn ang="0">
                  <a:pos x="connsiteX3" y="connsiteY3"/>
                </a:cxn>
              </a:cxnLst>
              <a:rect l="l" t="t" r="r" b="b"/>
              <a:pathLst>
                <a:path w="3541830" h="450767">
                  <a:moveTo>
                    <a:pt x="-1" y="74025"/>
                  </a:moveTo>
                  <a:cubicBezTo>
                    <a:pt x="153481" y="355131"/>
                    <a:pt x="207414" y="447684"/>
                    <a:pt x="587021" y="450741"/>
                  </a:cubicBezTo>
                  <a:cubicBezTo>
                    <a:pt x="966628" y="453798"/>
                    <a:pt x="1850438" y="189880"/>
                    <a:pt x="2277639" y="92367"/>
                  </a:cubicBezTo>
                  <a:cubicBezTo>
                    <a:pt x="2704840" y="-5146"/>
                    <a:pt x="2952487" y="-128769"/>
                    <a:pt x="3541830" y="326651"/>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A9373E31-DF13-441E-8CD9-4D5D3A988866}"/>
                </a:ext>
              </a:extLst>
            </p:cNvPr>
            <p:cNvSpPr/>
            <p:nvPr/>
          </p:nvSpPr>
          <p:spPr bwMode="auto">
            <a:xfrm rot="10800000" flipH="1">
              <a:off x="2882244" y="3168214"/>
              <a:ext cx="2388918" cy="438739"/>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21640 w 3214039"/>
                <a:gd name="connsiteY0" fmla="*/ 0 h 469139"/>
                <a:gd name="connsiteX1" fmla="*/ 100819 w 3214039"/>
                <a:gd name="connsiteY1" fmla="*/ 467777 h 469139"/>
                <a:gd name="connsiteX2" fmla="*/ 2102789 w 3214039"/>
                <a:gd name="connsiteY2" fmla="*/ 145000 h 469139"/>
                <a:gd name="connsiteX3" fmla="*/ 3214039 w 3214039"/>
                <a:gd name="connsiteY3" fmla="*/ 214850 h 469139"/>
                <a:gd name="connsiteX4" fmla="*/ 3214039 w 3214039"/>
                <a:gd name="connsiteY4" fmla="*/ 214850 h 469139"/>
                <a:gd name="connsiteX0" fmla="*/ 973332 w 4065731"/>
                <a:gd name="connsiteY0" fmla="*/ 0 h 467820"/>
                <a:gd name="connsiteX1" fmla="*/ 19 w 4065731"/>
                <a:gd name="connsiteY1" fmla="*/ 120487 h 467820"/>
                <a:gd name="connsiteX2" fmla="*/ 952511 w 4065731"/>
                <a:gd name="connsiteY2" fmla="*/ 467777 h 467820"/>
                <a:gd name="connsiteX3" fmla="*/ 2954481 w 4065731"/>
                <a:gd name="connsiteY3" fmla="*/ 145000 h 467820"/>
                <a:gd name="connsiteX4" fmla="*/ 4065731 w 4065731"/>
                <a:gd name="connsiteY4" fmla="*/ 214850 h 467820"/>
                <a:gd name="connsiteX5" fmla="*/ 4065731 w 4065731"/>
                <a:gd name="connsiteY5" fmla="*/ 214850 h 467820"/>
                <a:gd name="connsiteX0" fmla="*/ 973332 w 4065731"/>
                <a:gd name="connsiteY0" fmla="*/ 41339 h 509159"/>
                <a:gd name="connsiteX1" fmla="*/ 19 w 4065731"/>
                <a:gd name="connsiteY1" fmla="*/ 161826 h 509159"/>
                <a:gd name="connsiteX2" fmla="*/ 952511 w 4065731"/>
                <a:gd name="connsiteY2" fmla="*/ 509116 h 509159"/>
                <a:gd name="connsiteX3" fmla="*/ 2954481 w 4065731"/>
                <a:gd name="connsiteY3" fmla="*/ 186339 h 509159"/>
                <a:gd name="connsiteX4" fmla="*/ 4065731 w 4065731"/>
                <a:gd name="connsiteY4" fmla="*/ 256189 h 509159"/>
                <a:gd name="connsiteX5" fmla="*/ 4065731 w 4065731"/>
                <a:gd name="connsiteY5" fmla="*/ 256189 h 509159"/>
                <a:gd name="connsiteX0" fmla="*/ 1109695 w 4202094"/>
                <a:gd name="connsiteY0" fmla="*/ 41339 h 509159"/>
                <a:gd name="connsiteX1" fmla="*/ 136382 w 4202094"/>
                <a:gd name="connsiteY1" fmla="*/ 161826 h 509159"/>
                <a:gd name="connsiteX2" fmla="*/ 1088874 w 4202094"/>
                <a:gd name="connsiteY2" fmla="*/ 509116 h 509159"/>
                <a:gd name="connsiteX3" fmla="*/ 3090844 w 4202094"/>
                <a:gd name="connsiteY3" fmla="*/ 186339 h 509159"/>
                <a:gd name="connsiteX4" fmla="*/ 4202094 w 4202094"/>
                <a:gd name="connsiteY4" fmla="*/ 256189 h 509159"/>
                <a:gd name="connsiteX5" fmla="*/ 4202094 w 4202094"/>
                <a:gd name="connsiteY5" fmla="*/ 256189 h 509159"/>
                <a:gd name="connsiteX0" fmla="*/ 1109695 w 4202094"/>
                <a:gd name="connsiteY0" fmla="*/ 88016 h 556414"/>
                <a:gd name="connsiteX1" fmla="*/ 136382 w 4202094"/>
                <a:gd name="connsiteY1" fmla="*/ 137188 h 556414"/>
                <a:gd name="connsiteX2" fmla="*/ 1088874 w 4202094"/>
                <a:gd name="connsiteY2" fmla="*/ 555793 h 556414"/>
                <a:gd name="connsiteX3" fmla="*/ 3090844 w 4202094"/>
                <a:gd name="connsiteY3" fmla="*/ 233016 h 556414"/>
                <a:gd name="connsiteX4" fmla="*/ 4202094 w 4202094"/>
                <a:gd name="connsiteY4" fmla="*/ 302866 h 556414"/>
                <a:gd name="connsiteX5" fmla="*/ 4202094 w 4202094"/>
                <a:gd name="connsiteY5" fmla="*/ 302866 h 556414"/>
                <a:gd name="connsiteX0" fmla="*/ 1177721 w 4270120"/>
                <a:gd name="connsiteY0" fmla="*/ 88016 h 580149"/>
                <a:gd name="connsiteX1" fmla="*/ 204408 w 4270120"/>
                <a:gd name="connsiteY1" fmla="*/ 137188 h 580149"/>
                <a:gd name="connsiteX2" fmla="*/ 689243 w 4270120"/>
                <a:gd name="connsiteY2" fmla="*/ 579565 h 580149"/>
                <a:gd name="connsiteX3" fmla="*/ 3158870 w 4270120"/>
                <a:gd name="connsiteY3" fmla="*/ 233016 h 580149"/>
                <a:gd name="connsiteX4" fmla="*/ 4270120 w 4270120"/>
                <a:gd name="connsiteY4" fmla="*/ 302866 h 580149"/>
                <a:gd name="connsiteX5" fmla="*/ 4270120 w 4270120"/>
                <a:gd name="connsiteY5" fmla="*/ 302866 h 580149"/>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5" fmla="*/ 4270122 w 4270122"/>
                <a:gd name="connsiteY5" fmla="*/ 266107 h 543390"/>
                <a:gd name="connsiteX0" fmla="*/ 1177723 w 4270122"/>
                <a:gd name="connsiteY0" fmla="*/ 51257 h 543390"/>
                <a:gd name="connsiteX1" fmla="*/ 204410 w 4270122"/>
                <a:gd name="connsiteY1" fmla="*/ 100429 h 543390"/>
                <a:gd name="connsiteX2" fmla="*/ 689245 w 4270122"/>
                <a:gd name="connsiteY2" fmla="*/ 542806 h 543390"/>
                <a:gd name="connsiteX3" fmla="*/ 3158872 w 4270122"/>
                <a:gd name="connsiteY3" fmla="*/ 196257 h 543390"/>
                <a:gd name="connsiteX4" fmla="*/ 4270122 w 4270122"/>
                <a:gd name="connsiteY4" fmla="*/ 266107 h 543390"/>
                <a:gd name="connsiteX0" fmla="*/ 1177723 w 4363654"/>
                <a:gd name="connsiteY0" fmla="*/ 51257 h 543439"/>
                <a:gd name="connsiteX1" fmla="*/ 204410 w 4363654"/>
                <a:gd name="connsiteY1" fmla="*/ 100429 h 543439"/>
                <a:gd name="connsiteX2" fmla="*/ 689245 w 4363654"/>
                <a:gd name="connsiteY2" fmla="*/ 542806 h 543439"/>
                <a:gd name="connsiteX3" fmla="*/ 3158872 w 4363654"/>
                <a:gd name="connsiteY3" fmla="*/ 196257 h 543439"/>
                <a:gd name="connsiteX4" fmla="*/ 4363654 w 4363654"/>
                <a:gd name="connsiteY4" fmla="*/ 111589 h 543439"/>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419774"/>
                <a:gd name="connsiteY0" fmla="*/ 51257 h 543478"/>
                <a:gd name="connsiteX1" fmla="*/ 204410 w 4419774"/>
                <a:gd name="connsiteY1" fmla="*/ 100429 h 543478"/>
                <a:gd name="connsiteX2" fmla="*/ 689245 w 4419774"/>
                <a:gd name="connsiteY2" fmla="*/ 542806 h 543478"/>
                <a:gd name="connsiteX3" fmla="*/ 3158872 w 4419774"/>
                <a:gd name="connsiteY3" fmla="*/ 196257 h 543478"/>
                <a:gd name="connsiteX4" fmla="*/ 4419774 w 4419774"/>
                <a:gd name="connsiteY4" fmla="*/ 4616 h 543478"/>
                <a:gd name="connsiteX0" fmla="*/ 1177723 w 4513306"/>
                <a:gd name="connsiteY0" fmla="*/ 51257 h 543468"/>
                <a:gd name="connsiteX1" fmla="*/ 204410 w 4513306"/>
                <a:gd name="connsiteY1" fmla="*/ 100429 h 543468"/>
                <a:gd name="connsiteX2" fmla="*/ 689245 w 4513306"/>
                <a:gd name="connsiteY2" fmla="*/ 542806 h 543468"/>
                <a:gd name="connsiteX3" fmla="*/ 3158872 w 4513306"/>
                <a:gd name="connsiteY3" fmla="*/ 196257 h 543468"/>
                <a:gd name="connsiteX4" fmla="*/ 4513306 w 4513306"/>
                <a:gd name="connsiteY4" fmla="*/ 28388 h 543468"/>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1177723 w 4513306"/>
                <a:gd name="connsiteY0" fmla="*/ 51257 h 543469"/>
                <a:gd name="connsiteX1" fmla="*/ 204410 w 4513306"/>
                <a:gd name="connsiteY1" fmla="*/ 100429 h 543469"/>
                <a:gd name="connsiteX2" fmla="*/ 689245 w 4513306"/>
                <a:gd name="connsiteY2" fmla="*/ 542806 h 543469"/>
                <a:gd name="connsiteX3" fmla="*/ 3158872 w 4513306"/>
                <a:gd name="connsiteY3" fmla="*/ 196257 h 543469"/>
                <a:gd name="connsiteX4" fmla="*/ 4513306 w 4513306"/>
                <a:gd name="connsiteY4" fmla="*/ 28388 h 543469"/>
                <a:gd name="connsiteX0" fmla="*/ 204410 w 4513306"/>
                <a:gd name="connsiteY0" fmla="*/ 82066 h 525106"/>
                <a:gd name="connsiteX1" fmla="*/ 689245 w 4513306"/>
                <a:gd name="connsiteY1" fmla="*/ 524443 h 525106"/>
                <a:gd name="connsiteX2" fmla="*/ 3158872 w 4513306"/>
                <a:gd name="connsiteY2" fmla="*/ 177894 h 525106"/>
                <a:gd name="connsiteX3" fmla="*/ 4513306 w 4513306"/>
                <a:gd name="connsiteY3" fmla="*/ 10025 h 525106"/>
                <a:gd name="connsiteX0" fmla="*/ 175278 w 4671431"/>
                <a:gd name="connsiteY0" fmla="*/ 218046 h 524717"/>
                <a:gd name="connsiteX1" fmla="*/ 847370 w 4671431"/>
                <a:gd name="connsiteY1" fmla="*/ 524443 h 524717"/>
                <a:gd name="connsiteX2" fmla="*/ 3316997 w 4671431"/>
                <a:gd name="connsiteY2" fmla="*/ 177894 h 524717"/>
                <a:gd name="connsiteX3" fmla="*/ 4671431 w 4671431"/>
                <a:gd name="connsiteY3" fmla="*/ 10025 h 524717"/>
                <a:gd name="connsiteX0" fmla="*/ -1 w 4496152"/>
                <a:gd name="connsiteY0" fmla="*/ 218046 h 524675"/>
                <a:gd name="connsiteX1" fmla="*/ 672091 w 4496152"/>
                <a:gd name="connsiteY1" fmla="*/ 524443 h 524675"/>
                <a:gd name="connsiteX2" fmla="*/ 3141718 w 4496152"/>
                <a:gd name="connsiteY2" fmla="*/ 177894 h 524675"/>
                <a:gd name="connsiteX3" fmla="*/ 4496152 w 4496152"/>
                <a:gd name="connsiteY3" fmla="*/ 10025 h 524675"/>
              </a:gdLst>
              <a:ahLst/>
              <a:cxnLst>
                <a:cxn ang="0">
                  <a:pos x="connsiteX0" y="connsiteY0"/>
                </a:cxn>
                <a:cxn ang="0">
                  <a:pos x="connsiteX1" y="connsiteY1"/>
                </a:cxn>
                <a:cxn ang="0">
                  <a:pos x="connsiteX2" y="connsiteY2"/>
                </a:cxn>
                <a:cxn ang="0">
                  <a:pos x="connsiteX3" y="connsiteY3"/>
                </a:cxn>
              </a:cxnLst>
              <a:rect l="l" t="t" r="r" b="b"/>
              <a:pathLst>
                <a:path w="4496152" h="524675">
                  <a:moveTo>
                    <a:pt x="-1" y="218046"/>
                  </a:moveTo>
                  <a:cubicBezTo>
                    <a:pt x="63020" y="392206"/>
                    <a:pt x="148471" y="531135"/>
                    <a:pt x="672091" y="524443"/>
                  </a:cubicBezTo>
                  <a:cubicBezTo>
                    <a:pt x="1195711" y="517751"/>
                    <a:pt x="2504374" y="263630"/>
                    <a:pt x="3141718" y="177894"/>
                  </a:cubicBezTo>
                  <a:cubicBezTo>
                    <a:pt x="3779062" y="92158"/>
                    <a:pt x="4163149" y="-37031"/>
                    <a:pt x="4496152" y="10025"/>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A1E97044-32F0-45A5-BF40-050C2099897F}"/>
                </a:ext>
              </a:extLst>
            </p:cNvPr>
            <p:cNvSpPr/>
            <p:nvPr/>
          </p:nvSpPr>
          <p:spPr bwMode="auto">
            <a:xfrm rot="12600000" flipH="1">
              <a:off x="5151346" y="2788404"/>
              <a:ext cx="585421" cy="16258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0 w 3772418"/>
                <a:gd name="connsiteY0" fmla="*/ 245472 h 359685"/>
                <a:gd name="connsiteX1" fmla="*/ 659198 w 3772418"/>
                <a:gd name="connsiteY1" fmla="*/ 333979 h 359685"/>
                <a:gd name="connsiteX2" fmla="*/ 2661168 w 3772418"/>
                <a:gd name="connsiteY2" fmla="*/ 11202 h 359685"/>
                <a:gd name="connsiteX3" fmla="*/ 3772418 w 3772418"/>
                <a:gd name="connsiteY3" fmla="*/ 81052 h 359685"/>
                <a:gd name="connsiteX4" fmla="*/ 3772418 w 3772418"/>
                <a:gd name="connsiteY4" fmla="*/ 81052 h 359685"/>
                <a:gd name="connsiteX0" fmla="*/ -2 w 3594979"/>
                <a:gd name="connsiteY0" fmla="*/ 346511 h 399543"/>
                <a:gd name="connsiteX1" fmla="*/ 481759 w 3594979"/>
                <a:gd name="connsiteY1" fmla="*/ 333979 h 399543"/>
                <a:gd name="connsiteX2" fmla="*/ 2483729 w 3594979"/>
                <a:gd name="connsiteY2" fmla="*/ 11202 h 399543"/>
                <a:gd name="connsiteX3" fmla="*/ 3594979 w 3594979"/>
                <a:gd name="connsiteY3" fmla="*/ 81052 h 399543"/>
                <a:gd name="connsiteX4" fmla="*/ 3594979 w 3594979"/>
                <a:gd name="connsiteY4" fmla="*/ 81052 h 399543"/>
                <a:gd name="connsiteX0" fmla="*/ -2 w 3594979"/>
                <a:gd name="connsiteY0" fmla="*/ 346511 h 368996"/>
                <a:gd name="connsiteX1" fmla="*/ 481759 w 3594979"/>
                <a:gd name="connsiteY1" fmla="*/ 333979 h 368996"/>
                <a:gd name="connsiteX2" fmla="*/ 2483729 w 3594979"/>
                <a:gd name="connsiteY2" fmla="*/ 11202 h 368996"/>
                <a:gd name="connsiteX3" fmla="*/ 3594979 w 3594979"/>
                <a:gd name="connsiteY3" fmla="*/ 81052 h 368996"/>
                <a:gd name="connsiteX4" fmla="*/ 3594979 w 3594979"/>
                <a:gd name="connsiteY4" fmla="*/ 81052 h 368996"/>
                <a:gd name="connsiteX0" fmla="*/ -2 w 3594979"/>
                <a:gd name="connsiteY0" fmla="*/ 428373 h 450858"/>
                <a:gd name="connsiteX1" fmla="*/ 481759 w 3594979"/>
                <a:gd name="connsiteY1" fmla="*/ 415841 h 450858"/>
                <a:gd name="connsiteX2" fmla="*/ 1676363 w 3594979"/>
                <a:gd name="connsiteY2" fmla="*/ 1 h 450858"/>
                <a:gd name="connsiteX3" fmla="*/ 3594979 w 3594979"/>
                <a:gd name="connsiteY3" fmla="*/ 162914 h 450858"/>
                <a:gd name="connsiteX4" fmla="*/ 3594979 w 3594979"/>
                <a:gd name="connsiteY4" fmla="*/ 162914 h 450858"/>
                <a:gd name="connsiteX0" fmla="*/ -2 w 3867649"/>
                <a:gd name="connsiteY0" fmla="*/ 235653 h 420787"/>
                <a:gd name="connsiteX1" fmla="*/ 754429 w 3867649"/>
                <a:gd name="connsiteY1" fmla="*/ 415841 h 420787"/>
                <a:gd name="connsiteX2" fmla="*/ 1949033 w 3867649"/>
                <a:gd name="connsiteY2" fmla="*/ 1 h 420787"/>
                <a:gd name="connsiteX3" fmla="*/ 3867649 w 3867649"/>
                <a:gd name="connsiteY3" fmla="*/ 162914 h 420787"/>
                <a:gd name="connsiteX4" fmla="*/ 3867649 w 3867649"/>
                <a:gd name="connsiteY4" fmla="*/ 162914 h 420787"/>
                <a:gd name="connsiteX0" fmla="*/ -2 w 4013384"/>
                <a:gd name="connsiteY0" fmla="*/ 242168 h 427302"/>
                <a:gd name="connsiteX1" fmla="*/ 754429 w 4013384"/>
                <a:gd name="connsiteY1" fmla="*/ 422356 h 427302"/>
                <a:gd name="connsiteX2" fmla="*/ 1949033 w 4013384"/>
                <a:gd name="connsiteY2" fmla="*/ 6516 h 427302"/>
                <a:gd name="connsiteX3" fmla="*/ 3867649 w 4013384"/>
                <a:gd name="connsiteY3" fmla="*/ 169429 h 427302"/>
                <a:gd name="connsiteX4" fmla="*/ 4013385 w 4013384"/>
                <a:gd name="connsiteY4" fmla="*/ 0 h 427302"/>
                <a:gd name="connsiteX0" fmla="*/ -2 w 3258953"/>
                <a:gd name="connsiteY0" fmla="*/ 422356 h 422356"/>
                <a:gd name="connsiteX1" fmla="*/ 1194602 w 3258953"/>
                <a:gd name="connsiteY1" fmla="*/ 6516 h 422356"/>
                <a:gd name="connsiteX2" fmla="*/ 3113218 w 3258953"/>
                <a:gd name="connsiteY2" fmla="*/ 169429 h 422356"/>
                <a:gd name="connsiteX3" fmla="*/ 3258954 w 3258953"/>
                <a:gd name="connsiteY3" fmla="*/ 0 h 422356"/>
              </a:gdLst>
              <a:ahLst/>
              <a:cxnLst>
                <a:cxn ang="0">
                  <a:pos x="connsiteX0" y="connsiteY0"/>
                </a:cxn>
                <a:cxn ang="0">
                  <a:pos x="connsiteX1" y="connsiteY1"/>
                </a:cxn>
                <a:cxn ang="0">
                  <a:pos x="connsiteX2" y="connsiteY2"/>
                </a:cxn>
                <a:cxn ang="0">
                  <a:pos x="connsiteX3" y="connsiteY3"/>
                </a:cxn>
              </a:cxnLst>
              <a:rect l="l" t="t" r="r" b="b"/>
              <a:pathLst>
                <a:path w="3258953" h="422356">
                  <a:moveTo>
                    <a:pt x="-2" y="422356"/>
                  </a:moveTo>
                  <a:cubicBezTo>
                    <a:pt x="324837" y="383081"/>
                    <a:pt x="675732" y="48670"/>
                    <a:pt x="1194602" y="6516"/>
                  </a:cubicBezTo>
                  <a:lnTo>
                    <a:pt x="3113218" y="169429"/>
                  </a:lnTo>
                  <a:lnTo>
                    <a:pt x="3258954" y="0"/>
                  </a:ln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EB24EF23-96C5-4F92-93F6-1FE17A22E71F}"/>
                </a:ext>
              </a:extLst>
            </p:cNvPr>
            <p:cNvSpPr/>
            <p:nvPr/>
          </p:nvSpPr>
          <p:spPr bwMode="auto">
            <a:xfrm rot="18437292" flipH="1">
              <a:off x="6909738" y="3159334"/>
              <a:ext cx="1228214" cy="430456"/>
            </a:xfrm>
            <a:custGeom>
              <a:avLst/>
              <a:gdLst>
                <a:gd name="connsiteX0" fmla="*/ 0 w 3606800"/>
                <a:gd name="connsiteY0" fmla="*/ 374650 h 374650"/>
                <a:gd name="connsiteX1" fmla="*/ 2495550 w 3606800"/>
                <a:gd name="connsiteY1" fmla="*/ 0 h 374650"/>
                <a:gd name="connsiteX2" fmla="*/ 3606800 w 3606800"/>
                <a:gd name="connsiteY2" fmla="*/ 69850 h 374650"/>
                <a:gd name="connsiteX3" fmla="*/ 3606800 w 3606800"/>
                <a:gd name="connsiteY3" fmla="*/ 69850 h 374650"/>
                <a:gd name="connsiteX0" fmla="*/ 0 w 3606800"/>
                <a:gd name="connsiteY0" fmla="*/ 388065 h 388065"/>
                <a:gd name="connsiteX1" fmla="*/ 2495550 w 3606800"/>
                <a:gd name="connsiteY1" fmla="*/ 13415 h 388065"/>
                <a:gd name="connsiteX2" fmla="*/ 3606800 w 3606800"/>
                <a:gd name="connsiteY2" fmla="*/ 83265 h 388065"/>
                <a:gd name="connsiteX3" fmla="*/ 3606800 w 3606800"/>
                <a:gd name="connsiteY3" fmla="*/ 83265 h 388065"/>
                <a:gd name="connsiteX0" fmla="*/ 0 w 3606800"/>
                <a:gd name="connsiteY0" fmla="*/ 374650 h 374650"/>
                <a:gd name="connsiteX1" fmla="*/ 781068 w 3606800"/>
                <a:gd name="connsiteY1" fmla="*/ 244906 h 374650"/>
                <a:gd name="connsiteX2" fmla="*/ 2495550 w 3606800"/>
                <a:gd name="connsiteY2" fmla="*/ 0 h 374650"/>
                <a:gd name="connsiteX3" fmla="*/ 3606800 w 3606800"/>
                <a:gd name="connsiteY3" fmla="*/ 69850 h 374650"/>
                <a:gd name="connsiteX4" fmla="*/ 3606800 w 3606800"/>
                <a:gd name="connsiteY4" fmla="*/ 69850 h 374650"/>
                <a:gd name="connsiteX0" fmla="*/ 0 w 3606800"/>
                <a:gd name="connsiteY0" fmla="*/ 374650 h 374650"/>
                <a:gd name="connsiteX1" fmla="*/ 651356 w 3606800"/>
                <a:gd name="connsiteY1" fmla="*/ 269210 h 374650"/>
                <a:gd name="connsiteX2" fmla="*/ 2495550 w 3606800"/>
                <a:gd name="connsiteY2" fmla="*/ 0 h 374650"/>
                <a:gd name="connsiteX3" fmla="*/ 3606800 w 3606800"/>
                <a:gd name="connsiteY3" fmla="*/ 69850 h 374650"/>
                <a:gd name="connsiteX4" fmla="*/ 3606800 w 3606800"/>
                <a:gd name="connsiteY4" fmla="*/ 69850 h 374650"/>
                <a:gd name="connsiteX0" fmla="*/ 0 w 4046422"/>
                <a:gd name="connsiteY0" fmla="*/ 211579 h 285233"/>
                <a:gd name="connsiteX1" fmla="*/ 1090978 w 4046422"/>
                <a:gd name="connsiteY1" fmla="*/ 269210 h 285233"/>
                <a:gd name="connsiteX2" fmla="*/ 2935172 w 4046422"/>
                <a:gd name="connsiteY2" fmla="*/ 0 h 285233"/>
                <a:gd name="connsiteX3" fmla="*/ 4046422 w 4046422"/>
                <a:gd name="connsiteY3" fmla="*/ 69850 h 285233"/>
                <a:gd name="connsiteX4" fmla="*/ 4046422 w 4046422"/>
                <a:gd name="connsiteY4" fmla="*/ 69850 h 285233"/>
                <a:gd name="connsiteX0" fmla="*/ 0 w 4046422"/>
                <a:gd name="connsiteY0" fmla="*/ 222781 h 346354"/>
                <a:gd name="connsiteX1" fmla="*/ 933202 w 4046422"/>
                <a:gd name="connsiteY1" fmla="*/ 333979 h 346354"/>
                <a:gd name="connsiteX2" fmla="*/ 2935172 w 4046422"/>
                <a:gd name="connsiteY2" fmla="*/ 11202 h 346354"/>
                <a:gd name="connsiteX3" fmla="*/ 4046422 w 4046422"/>
                <a:gd name="connsiteY3" fmla="*/ 81052 h 346354"/>
                <a:gd name="connsiteX4" fmla="*/ 4046422 w 4046422"/>
                <a:gd name="connsiteY4" fmla="*/ 81052 h 346354"/>
                <a:gd name="connsiteX0" fmla="*/ 0 w 4046422"/>
                <a:gd name="connsiteY0" fmla="*/ 222781 h 355781"/>
                <a:gd name="connsiteX1" fmla="*/ 933202 w 4046422"/>
                <a:gd name="connsiteY1" fmla="*/ 333979 h 355781"/>
                <a:gd name="connsiteX2" fmla="*/ 2935172 w 4046422"/>
                <a:gd name="connsiteY2" fmla="*/ 11202 h 355781"/>
                <a:gd name="connsiteX3" fmla="*/ 4046422 w 4046422"/>
                <a:gd name="connsiteY3" fmla="*/ 81052 h 355781"/>
                <a:gd name="connsiteX4" fmla="*/ 4046422 w 4046422"/>
                <a:gd name="connsiteY4" fmla="*/ 81052 h 355781"/>
                <a:gd name="connsiteX0" fmla="*/ 1 w 3892076"/>
                <a:gd name="connsiteY0" fmla="*/ 96678 h 334866"/>
                <a:gd name="connsiteX1" fmla="*/ 778856 w 3892076"/>
                <a:gd name="connsiteY1" fmla="*/ 333979 h 334866"/>
                <a:gd name="connsiteX2" fmla="*/ 2780826 w 3892076"/>
                <a:gd name="connsiteY2" fmla="*/ 11202 h 334866"/>
                <a:gd name="connsiteX3" fmla="*/ 3892076 w 3892076"/>
                <a:gd name="connsiteY3" fmla="*/ 81052 h 334866"/>
                <a:gd name="connsiteX4" fmla="*/ 3892076 w 3892076"/>
                <a:gd name="connsiteY4" fmla="*/ 81052 h 334866"/>
                <a:gd name="connsiteX0" fmla="*/ 15110 w 3907185"/>
                <a:gd name="connsiteY0" fmla="*/ 96678 h 337840"/>
                <a:gd name="connsiteX1" fmla="*/ 793965 w 3907185"/>
                <a:gd name="connsiteY1" fmla="*/ 333979 h 337840"/>
                <a:gd name="connsiteX2" fmla="*/ 2795935 w 3907185"/>
                <a:gd name="connsiteY2" fmla="*/ 11202 h 337840"/>
                <a:gd name="connsiteX3" fmla="*/ 3907185 w 3907185"/>
                <a:gd name="connsiteY3" fmla="*/ 81052 h 337840"/>
                <a:gd name="connsiteX4" fmla="*/ 3907185 w 3907185"/>
                <a:gd name="connsiteY4" fmla="*/ 81052 h 337840"/>
                <a:gd name="connsiteX0" fmla="*/ 20370 w 3750777"/>
                <a:gd name="connsiteY0" fmla="*/ 131095 h 344132"/>
                <a:gd name="connsiteX1" fmla="*/ 637557 w 3750777"/>
                <a:gd name="connsiteY1" fmla="*/ 333979 h 344132"/>
                <a:gd name="connsiteX2" fmla="*/ 2639527 w 3750777"/>
                <a:gd name="connsiteY2" fmla="*/ 11202 h 344132"/>
                <a:gd name="connsiteX3" fmla="*/ 3750777 w 3750777"/>
                <a:gd name="connsiteY3" fmla="*/ 81052 h 344132"/>
                <a:gd name="connsiteX4" fmla="*/ 3750777 w 3750777"/>
                <a:gd name="connsiteY4" fmla="*/ 81052 h 344132"/>
                <a:gd name="connsiteX0" fmla="*/ 163732 w 3894139"/>
                <a:gd name="connsiteY0" fmla="*/ 131095 h 346952"/>
                <a:gd name="connsiteX1" fmla="*/ 780919 w 3894139"/>
                <a:gd name="connsiteY1" fmla="*/ 333979 h 346952"/>
                <a:gd name="connsiteX2" fmla="*/ 2782889 w 3894139"/>
                <a:gd name="connsiteY2" fmla="*/ 11202 h 346952"/>
                <a:gd name="connsiteX3" fmla="*/ 3894139 w 3894139"/>
                <a:gd name="connsiteY3" fmla="*/ 81052 h 346952"/>
                <a:gd name="connsiteX4" fmla="*/ 3894139 w 3894139"/>
                <a:gd name="connsiteY4" fmla="*/ 81052 h 346952"/>
                <a:gd name="connsiteX0" fmla="*/ 173911 w 3829644"/>
                <a:gd name="connsiteY0" fmla="*/ 83408 h 337243"/>
                <a:gd name="connsiteX1" fmla="*/ 716424 w 3829644"/>
                <a:gd name="connsiteY1" fmla="*/ 333979 h 337243"/>
                <a:gd name="connsiteX2" fmla="*/ 2718394 w 3829644"/>
                <a:gd name="connsiteY2" fmla="*/ 11202 h 337243"/>
                <a:gd name="connsiteX3" fmla="*/ 3829644 w 3829644"/>
                <a:gd name="connsiteY3" fmla="*/ 81052 h 337243"/>
                <a:gd name="connsiteX4" fmla="*/ 3829644 w 3829644"/>
                <a:gd name="connsiteY4" fmla="*/ 81052 h 337243"/>
                <a:gd name="connsiteX0" fmla="*/ 103552 w 3759285"/>
                <a:gd name="connsiteY0" fmla="*/ 83408 h 337484"/>
                <a:gd name="connsiteX1" fmla="*/ 646065 w 3759285"/>
                <a:gd name="connsiteY1" fmla="*/ 333979 h 337484"/>
                <a:gd name="connsiteX2" fmla="*/ 2648035 w 3759285"/>
                <a:gd name="connsiteY2" fmla="*/ 11202 h 337484"/>
                <a:gd name="connsiteX3" fmla="*/ 3759285 w 3759285"/>
                <a:gd name="connsiteY3" fmla="*/ 81052 h 337484"/>
                <a:gd name="connsiteX4" fmla="*/ 3759285 w 3759285"/>
                <a:gd name="connsiteY4" fmla="*/ 81052 h 337484"/>
                <a:gd name="connsiteX0" fmla="*/ 103552 w 4611147"/>
                <a:gd name="connsiteY0" fmla="*/ 107699 h 361775"/>
                <a:gd name="connsiteX1" fmla="*/ 646065 w 4611147"/>
                <a:gd name="connsiteY1" fmla="*/ 358270 h 361775"/>
                <a:gd name="connsiteX2" fmla="*/ 2648035 w 4611147"/>
                <a:gd name="connsiteY2" fmla="*/ 35493 h 361775"/>
                <a:gd name="connsiteX3" fmla="*/ 3759285 w 4611147"/>
                <a:gd name="connsiteY3" fmla="*/ 105343 h 361775"/>
                <a:gd name="connsiteX4" fmla="*/ 4611147 w 4611147"/>
                <a:gd name="connsiteY4" fmla="*/ 0 h 361775"/>
                <a:gd name="connsiteX0" fmla="*/ 103552 w 5031291"/>
                <a:gd name="connsiteY0" fmla="*/ 83409 h 337485"/>
                <a:gd name="connsiteX1" fmla="*/ 646065 w 5031291"/>
                <a:gd name="connsiteY1" fmla="*/ 333980 h 337485"/>
                <a:gd name="connsiteX2" fmla="*/ 2648035 w 5031291"/>
                <a:gd name="connsiteY2" fmla="*/ 11203 h 337485"/>
                <a:gd name="connsiteX3" fmla="*/ 3759285 w 5031291"/>
                <a:gd name="connsiteY3" fmla="*/ 81053 h 337485"/>
                <a:gd name="connsiteX4" fmla="*/ 5031293 w 5031291"/>
                <a:gd name="connsiteY4" fmla="*/ 21185 h 337485"/>
                <a:gd name="connsiteX0" fmla="*/ 132263 w 5060006"/>
                <a:gd name="connsiteY0" fmla="*/ 62224 h 312875"/>
                <a:gd name="connsiteX1" fmla="*/ 674776 w 5060006"/>
                <a:gd name="connsiteY1" fmla="*/ 312795 h 312875"/>
                <a:gd name="connsiteX2" fmla="*/ 3787996 w 5060006"/>
                <a:gd name="connsiteY2" fmla="*/ 59868 h 312875"/>
                <a:gd name="connsiteX3" fmla="*/ 5060004 w 5060006"/>
                <a:gd name="connsiteY3" fmla="*/ 0 h 312875"/>
                <a:gd name="connsiteX0" fmla="*/ 121375 w 5049114"/>
                <a:gd name="connsiteY0" fmla="*/ 109947 h 366273"/>
                <a:gd name="connsiteX1" fmla="*/ 663888 w 5049114"/>
                <a:gd name="connsiteY1" fmla="*/ 360518 h 366273"/>
                <a:gd name="connsiteX2" fmla="*/ 3400177 w 5049114"/>
                <a:gd name="connsiteY2" fmla="*/ -1 h 366273"/>
                <a:gd name="connsiteX3" fmla="*/ 5049116 w 5049114"/>
                <a:gd name="connsiteY3" fmla="*/ 47723 h 366273"/>
                <a:gd name="connsiteX0" fmla="*/ 121375 w 4846019"/>
                <a:gd name="connsiteY0" fmla="*/ 109949 h 366275"/>
                <a:gd name="connsiteX1" fmla="*/ 663888 w 4846019"/>
                <a:gd name="connsiteY1" fmla="*/ 360520 h 366275"/>
                <a:gd name="connsiteX2" fmla="*/ 3400177 w 4846019"/>
                <a:gd name="connsiteY2" fmla="*/ 1 h 366275"/>
                <a:gd name="connsiteX3" fmla="*/ 4846020 w 4846019"/>
                <a:gd name="connsiteY3" fmla="*/ 35693 h 366275"/>
                <a:gd name="connsiteX0" fmla="*/ 119765 w 4844409"/>
                <a:gd name="connsiteY0" fmla="*/ 109947 h 419717"/>
                <a:gd name="connsiteX1" fmla="*/ 671121 w 4844409"/>
                <a:gd name="connsiteY1" fmla="*/ 416904 h 419717"/>
                <a:gd name="connsiteX2" fmla="*/ 3398567 w 4844409"/>
                <a:gd name="connsiteY2" fmla="*/ -1 h 419717"/>
                <a:gd name="connsiteX3" fmla="*/ 4844410 w 4844409"/>
                <a:gd name="connsiteY3" fmla="*/ 35691 h 419717"/>
                <a:gd name="connsiteX0" fmla="*/ 110376 w 4835020"/>
                <a:gd name="connsiteY0" fmla="*/ 126182 h 436631"/>
                <a:gd name="connsiteX1" fmla="*/ 661732 w 4835020"/>
                <a:gd name="connsiteY1" fmla="*/ 433139 h 436631"/>
                <a:gd name="connsiteX2" fmla="*/ 3015980 w 4835020"/>
                <a:gd name="connsiteY2" fmla="*/ 1 h 436631"/>
                <a:gd name="connsiteX3" fmla="*/ 4835021 w 4835020"/>
                <a:gd name="connsiteY3" fmla="*/ 51926 h 436631"/>
                <a:gd name="connsiteX0" fmla="*/ 103602 w 4881669"/>
                <a:gd name="connsiteY0" fmla="*/ 258253 h 464637"/>
                <a:gd name="connsiteX1" fmla="*/ 708381 w 4881669"/>
                <a:gd name="connsiteY1" fmla="*/ 433137 h 464637"/>
                <a:gd name="connsiteX2" fmla="*/ 3062629 w 4881669"/>
                <a:gd name="connsiteY2" fmla="*/ -1 h 464637"/>
                <a:gd name="connsiteX3" fmla="*/ 4881670 w 4881669"/>
                <a:gd name="connsiteY3" fmla="*/ 51924 h 464637"/>
                <a:gd name="connsiteX0" fmla="*/ 86189 w 4864256"/>
                <a:gd name="connsiteY0" fmla="*/ 258255 h 504772"/>
                <a:gd name="connsiteX1" fmla="*/ 836915 w 4864256"/>
                <a:gd name="connsiteY1" fmla="*/ 485888 h 504772"/>
                <a:gd name="connsiteX2" fmla="*/ 3045216 w 4864256"/>
                <a:gd name="connsiteY2" fmla="*/ 1 h 504772"/>
                <a:gd name="connsiteX3" fmla="*/ 4864257 w 4864256"/>
                <a:gd name="connsiteY3" fmla="*/ 51926 h 504772"/>
                <a:gd name="connsiteX0" fmla="*/ 76790 w 4978006"/>
                <a:gd name="connsiteY0" fmla="*/ 283294 h 511701"/>
                <a:gd name="connsiteX1" fmla="*/ 950665 w 4978006"/>
                <a:gd name="connsiteY1" fmla="*/ 485886 h 511701"/>
                <a:gd name="connsiteX2" fmla="*/ 3158966 w 4978006"/>
                <a:gd name="connsiteY2" fmla="*/ -1 h 511701"/>
                <a:gd name="connsiteX3" fmla="*/ 4978007 w 4978006"/>
                <a:gd name="connsiteY3" fmla="*/ 51924 h 511701"/>
                <a:gd name="connsiteX0" fmla="*/ 1 w 4901217"/>
                <a:gd name="connsiteY0" fmla="*/ 283296 h 530272"/>
                <a:gd name="connsiteX1" fmla="*/ 873876 w 4901217"/>
                <a:gd name="connsiteY1" fmla="*/ 485888 h 530272"/>
                <a:gd name="connsiteX2" fmla="*/ 3082177 w 4901217"/>
                <a:gd name="connsiteY2" fmla="*/ 1 h 530272"/>
                <a:gd name="connsiteX3" fmla="*/ 4901218 w 4901217"/>
                <a:gd name="connsiteY3" fmla="*/ 51926 h 530272"/>
                <a:gd name="connsiteX0" fmla="*/ 1 w 4901217"/>
                <a:gd name="connsiteY0" fmla="*/ 283294 h 515079"/>
                <a:gd name="connsiteX1" fmla="*/ 873876 w 4901217"/>
                <a:gd name="connsiteY1" fmla="*/ 485886 h 515079"/>
                <a:gd name="connsiteX2" fmla="*/ 3082177 w 4901217"/>
                <a:gd name="connsiteY2" fmla="*/ -1 h 515079"/>
                <a:gd name="connsiteX3" fmla="*/ 4901218 w 4901217"/>
                <a:gd name="connsiteY3" fmla="*/ 51924 h 515079"/>
                <a:gd name="connsiteX0" fmla="*/ 1 w 4901217"/>
                <a:gd name="connsiteY0" fmla="*/ 283296 h 508197"/>
                <a:gd name="connsiteX1" fmla="*/ 1079023 w 4901217"/>
                <a:gd name="connsiteY1" fmla="*/ 474218 h 508197"/>
                <a:gd name="connsiteX2" fmla="*/ 3082177 w 4901217"/>
                <a:gd name="connsiteY2" fmla="*/ 1 h 508197"/>
                <a:gd name="connsiteX3" fmla="*/ 4901218 w 4901217"/>
                <a:gd name="connsiteY3" fmla="*/ 51926 h 508197"/>
                <a:gd name="connsiteX0" fmla="*/ 1 w 4901217"/>
                <a:gd name="connsiteY0" fmla="*/ 283294 h 527446"/>
                <a:gd name="connsiteX1" fmla="*/ 1079023 w 4901217"/>
                <a:gd name="connsiteY1" fmla="*/ 474216 h 527446"/>
                <a:gd name="connsiteX2" fmla="*/ 3082177 w 4901217"/>
                <a:gd name="connsiteY2" fmla="*/ -1 h 527446"/>
                <a:gd name="connsiteX3" fmla="*/ 4901218 w 4901217"/>
                <a:gd name="connsiteY3" fmla="*/ 51924 h 527446"/>
                <a:gd name="connsiteX0" fmla="*/ 1 w 4901217"/>
                <a:gd name="connsiteY0" fmla="*/ 283296 h 549169"/>
                <a:gd name="connsiteX1" fmla="*/ 1074158 w 4901217"/>
                <a:gd name="connsiteY1" fmla="*/ 507563 h 549169"/>
                <a:gd name="connsiteX2" fmla="*/ 3082177 w 4901217"/>
                <a:gd name="connsiteY2" fmla="*/ 1 h 549169"/>
                <a:gd name="connsiteX3" fmla="*/ 4901218 w 4901217"/>
                <a:gd name="connsiteY3" fmla="*/ 51926 h 549169"/>
                <a:gd name="connsiteX0" fmla="*/ 1 w 4901217"/>
                <a:gd name="connsiteY0" fmla="*/ 283294 h 549167"/>
                <a:gd name="connsiteX1" fmla="*/ 1074158 w 4901217"/>
                <a:gd name="connsiteY1" fmla="*/ 507561 h 549167"/>
                <a:gd name="connsiteX2" fmla="*/ 3082177 w 4901217"/>
                <a:gd name="connsiteY2" fmla="*/ -1 h 549167"/>
                <a:gd name="connsiteX3" fmla="*/ 4901218 w 4901217"/>
                <a:gd name="connsiteY3" fmla="*/ 51924 h 549167"/>
                <a:gd name="connsiteX0" fmla="*/ 1 w 4901217"/>
                <a:gd name="connsiteY0" fmla="*/ 323194 h 589067"/>
                <a:gd name="connsiteX1" fmla="*/ 1074158 w 4901217"/>
                <a:gd name="connsiteY1" fmla="*/ 547461 h 589067"/>
                <a:gd name="connsiteX2" fmla="*/ 3082177 w 4901217"/>
                <a:gd name="connsiteY2" fmla="*/ 39899 h 589067"/>
                <a:gd name="connsiteX3" fmla="*/ 4901218 w 4901217"/>
                <a:gd name="connsiteY3" fmla="*/ 91824 h 589067"/>
              </a:gdLst>
              <a:ahLst/>
              <a:cxnLst>
                <a:cxn ang="0">
                  <a:pos x="connsiteX0" y="connsiteY0"/>
                </a:cxn>
                <a:cxn ang="0">
                  <a:pos x="connsiteX1" y="connsiteY1"/>
                </a:cxn>
                <a:cxn ang="0">
                  <a:pos x="connsiteX2" y="connsiteY2"/>
                </a:cxn>
                <a:cxn ang="0">
                  <a:pos x="connsiteX3" y="connsiteY3"/>
                </a:cxn>
              </a:cxnLst>
              <a:rect l="l" t="t" r="r" b="b"/>
              <a:pathLst>
                <a:path w="4901217" h="589067">
                  <a:moveTo>
                    <a:pt x="1" y="323194"/>
                  </a:moveTo>
                  <a:cubicBezTo>
                    <a:pt x="384828" y="653947"/>
                    <a:pt x="713551" y="605146"/>
                    <a:pt x="1074158" y="547461"/>
                  </a:cubicBezTo>
                  <a:cubicBezTo>
                    <a:pt x="1434765" y="489776"/>
                    <a:pt x="2255625" y="190068"/>
                    <a:pt x="3082177" y="39899"/>
                  </a:cubicBezTo>
                  <a:cubicBezTo>
                    <a:pt x="3779989" y="-67707"/>
                    <a:pt x="4294871" y="74516"/>
                    <a:pt x="4901218" y="91824"/>
                  </a:cubicBezTo>
                </a:path>
              </a:pathLst>
            </a:custGeom>
            <a:ln w="76200" cap="rnd">
              <a:solidFill>
                <a:srgbClr val="004B1C"/>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Text Placeholder 2">
            <a:extLst>
              <a:ext uri="{FF2B5EF4-FFF2-40B4-BE49-F238E27FC236}">
                <a16:creationId xmlns:a16="http://schemas.microsoft.com/office/drawing/2014/main" id="{A0542B85-D0B9-4E1F-AFA3-BAFAD8A54D9A}"/>
              </a:ext>
            </a:extLst>
          </p:cNvPr>
          <p:cNvSpPr txBox="1">
            <a:spLocks/>
          </p:cNvSpPr>
          <p:nvPr/>
        </p:nvSpPr>
        <p:spPr>
          <a:xfrm>
            <a:off x="586391" y="1244036"/>
            <a:ext cx="11018520" cy="307777"/>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Many data sources in a SOCs today</a:t>
            </a:r>
            <a:endParaRPr lang="en-US"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059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2000"/>
                                        <p:tgtEl>
                                          <p:spTgt spid="21"/>
                                        </p:tgtEl>
                                      </p:cBhvr>
                                    </p:animEffect>
                                  </p:childTnLst>
                                </p:cTn>
                              </p:par>
                              <p:par>
                                <p:cTn id="13" presetID="6" presetClass="entr" presetSubtype="16"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1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build="p"/>
    </p:bldLst>
  </p:timing>
</p:sld>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0.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1.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owner xmlns="230e9df3-be65-4c73-a93b-d1236ebd677e">
      <UserInfo xmlns="230e9df3-be65-4c73-a93b-d1236ebd677e">
        <DisplayName xmlns="230e9df3-be65-4c73-a93b-d1236ebd677e"/>
        <AccountId xmlns="230e9df3-be65-4c73-a93b-d1236ebd677e" xsi:nil="true"/>
        <AccountType xmlns="230e9df3-be65-4c73-a93b-d1236ebd677e"/>
      </UserInfo>
    </Coowner>
    <ParentID1 xmlns="230e9df3-be65-4c73-a93b-d1236ebd677e">G01KC-1-29663</ParentID1>
    <Owner xmlns="230e9df3-be65-4c73-a93b-d1236ebd677e">
      <UserInfo xmlns="230e9df3-be65-4c73-a93b-d1236ebd677e">
        <DisplayName xmlns="230e9df3-be65-4c73-a93b-d1236ebd677e"/>
        <AccountId xmlns="230e9df3-be65-4c73-a93b-d1236ebd677e" xsi:nil="true"/>
        <AccountType xmlns="230e9df3-be65-4c73-a93b-d1236ebd677e"/>
      </UserInfo>
    </Owner>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_dlc_DocId xmlns="230e9df3-be65-4c73-a93b-d1236ebd677e">G01KC-99682991-29671</_dlc_DocId>
    <TaxCatchAll xmlns="230e9df3-be65-4c73-a93b-d1236ebd677e">
      <Value>5</Value>
    </TaxCatchAll>
    <FolderExtensions xmlns="230e9df3-be65-4c73-a93b-d1236ebd677e" xsi:nil="true"/>
    <_dlc_DocIdUrl xmlns="230e9df3-be65-4c73-a93b-d1236ebd677e">
      <Url>https://microsoft.sharepoint.com/sites/Infopedia_G01KC/_layouts/15/DocIdRedir.aspx?ID=G01KC-99682991-29671</Url>
      <Description>G01KC-99682991-29671</Description>
    </_dlc_DocIdUrl>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c490850ca2af3f45141df7b2d4732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3b958a54cdf6150e4d0d0de6d13a845b"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286E6-D605-4419-B902-00A18CFA5E5F}">
  <ds:schemaRefs>
    <ds:schemaRef ds:uri="http://schemas.microsoft.com/sharepoint/v3/contenttype/forms"/>
  </ds:schemaRefs>
</ds:datastoreItem>
</file>

<file path=customXml/itemProps2.xml><?xml version="1.0" encoding="utf-8"?>
<ds:datastoreItem xmlns:ds="http://schemas.openxmlformats.org/officeDocument/2006/customXml" ds:itemID="{BE689B77-093F-45BA-AEA2-816DCD504AB1}">
  <ds:schemaRefs>
    <ds:schemaRef ds:uri="http://schemas.microsoft.com/office/2006/documentManagement/types"/>
    <ds:schemaRef ds:uri="http://schemas.microsoft.com/office/2006/metadata/properties"/>
    <ds:schemaRef ds:uri="http://purl.org/dc/terms/"/>
    <ds:schemaRef ds:uri="230e9df3-be65-4c73-a93b-d1236ebd677e"/>
    <ds:schemaRef ds:uri="http://purl.org/dc/dcmitype/"/>
    <ds:schemaRef ds:uri="http://purl.org/dc/elements/1.1/"/>
    <ds:schemaRef ds:uri="http://www.w3.org/XML/1998/namespace"/>
    <ds:schemaRef ds:uri="http://schemas.microsoft.com/office/infopath/2007/PartnerControls"/>
    <ds:schemaRef ds:uri="230E9DF3-BE65-4C73-A93B-D1236EBD677E"/>
    <ds:schemaRef ds:uri="http://schemas.openxmlformats.org/package/2006/metadata/core-properties"/>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249F10BE-EA4F-4143-B2F5-727EE4FC2635}">
  <ds:schemaRefs>
    <ds:schemaRef ds:uri="http://schemas.microsoft.com/sharepoint/events"/>
  </ds:schemaRefs>
</ds:datastoreItem>
</file>

<file path=customXml/itemProps4.xml><?xml version="1.0" encoding="utf-8"?>
<ds:datastoreItem xmlns:ds="http://schemas.openxmlformats.org/officeDocument/2006/customXml" ds:itemID="{7AD58170-489D-42F4-BF45-0758541085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2376</TotalTime>
  <Words>12869</Words>
  <Application>Microsoft Office PowerPoint</Application>
  <PresentationFormat>Widescreen</PresentationFormat>
  <Paragraphs>1702</Paragraphs>
  <Slides>51</Slides>
  <Notes>49</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vt:lpstr>
      <vt:lpstr>Calibri</vt:lpstr>
      <vt:lpstr>Calibri Light</vt:lpstr>
      <vt:lpstr>Consolas</vt:lpstr>
      <vt:lpstr>Gill Sans</vt:lpstr>
      <vt:lpstr>Segoe</vt:lpstr>
      <vt:lpstr>Segoe UI</vt:lpstr>
      <vt:lpstr>Segoe UI Bold</vt:lpstr>
      <vt:lpstr>Segoe UI Light</vt:lpstr>
      <vt:lpstr>Segoe UI Semibold</vt:lpstr>
      <vt:lpstr>Segoe UI Semilight</vt:lpstr>
      <vt:lpstr>Symbol</vt:lpstr>
      <vt:lpstr>Wingdings</vt:lpstr>
      <vt:lpstr>1_WHITE TEMPLATE</vt:lpstr>
      <vt:lpstr>3_Windows 10 Template</vt:lpstr>
      <vt:lpstr>Microsoft CISO Workshop  4b - Threat Protection Strategy  (DETECT-RESPOND-RECOVER)</vt:lpstr>
      <vt:lpstr>Microsoft CISO workshop</vt:lpstr>
      <vt:lpstr>Focus on Mean time to Remediation (MTTR) Drives up attacker cost by limiting dwell time</vt:lpstr>
      <vt:lpstr>Threat protection (Detect-Respond-Recover)</vt:lpstr>
      <vt:lpstr>Evolution of IT, threats, and Microsoft security</vt:lpstr>
      <vt:lpstr>Observations and challenges</vt:lpstr>
      <vt:lpstr>Evolution trajectory of SOCs Reducing mean time to remediation (MTTR) by optimizing expert human decisions</vt:lpstr>
      <vt:lpstr>Data Gravity Pulls analytics to the data </vt:lpstr>
      <vt:lpstr>SOC Signal Rationalization</vt:lpstr>
      <vt:lpstr>Graph Security API – Signal Unification</vt:lpstr>
      <vt:lpstr>Threat evolution is accelerating</vt:lpstr>
      <vt:lpstr>Corporate IT SOC – Started with Classic SIEM model</vt:lpstr>
      <vt:lpstr>Corporate IT SOC – Evolved to adopt specialized tooling</vt:lpstr>
      <vt:lpstr>SOC Reference Operational Model</vt:lpstr>
      <vt:lpstr>Threat protection</vt:lpstr>
      <vt:lpstr>The Microsoft Intelligent Security Graph 6.5 trillion diverse threat signals analyzed daily </vt:lpstr>
      <vt:lpstr>Inside The Intelligent Security Graph</vt:lpstr>
      <vt:lpstr>SOC Integration Unifying and Informing Analysts</vt:lpstr>
      <vt:lpstr>Most attackers have a supply chain</vt:lpstr>
      <vt:lpstr>Yes, attack services are inexpensive</vt:lpstr>
      <vt:lpstr>Yes, attack services are inexpensive</vt:lpstr>
      <vt:lpstr>Pragmatic intelligence investment</vt:lpstr>
      <vt:lpstr>Machine Learning Helps overcome human limitations using large datasets</vt:lpstr>
      <vt:lpstr>Machine Learning also brings risks Must manage potential negative consequences</vt:lpstr>
      <vt:lpstr>Machine Learning in Microsoft Security</vt:lpstr>
      <vt:lpstr>Results from Machine Learning</vt:lpstr>
      <vt:lpstr>Machine Learning in Windows Defender AV</vt:lpstr>
      <vt:lpstr>Real world example – Dofoil / Smoke Loader</vt:lpstr>
      <vt:lpstr>PowerPoint Presentation</vt:lpstr>
      <vt:lpstr>Making better decisions faster</vt:lpstr>
      <vt:lpstr>Maximize internal visibility  Apply Threat Insights Across Your Hybrid Cloud Estate</vt:lpstr>
      <vt:lpstr>Microsoft threat protection</vt:lpstr>
      <vt:lpstr>Automate and enable threat protection</vt:lpstr>
      <vt:lpstr>Threat protection</vt:lpstr>
      <vt:lpstr>Questions?</vt:lpstr>
      <vt:lpstr>References</vt:lpstr>
      <vt:lpstr>PowerPoint Presentation</vt:lpstr>
      <vt:lpstr>Additional Resources – Threat Protection</vt:lpstr>
      <vt:lpstr>Advanced Threat Protection Videos</vt:lpstr>
      <vt:lpstr>PowerPoint Presentation</vt:lpstr>
      <vt:lpstr>Platform security approach</vt:lpstr>
      <vt:lpstr>Increase difficulty and cost to exploit</vt:lpstr>
      <vt:lpstr>Rapidly detect and respond</vt:lpstr>
      <vt:lpstr>Get inside their OODA loop Better and Faster Investigation and Response Decisions</vt:lpstr>
      <vt:lpstr>PowerPoint Presentation</vt:lpstr>
      <vt:lpstr>Investigate and respond to threats across our consoles</vt:lpstr>
      <vt:lpstr>Integration to reduce investigation time and missed signals</vt:lpstr>
      <vt:lpstr>Integrating external context </vt:lpstr>
      <vt:lpstr>Behavior Analysis</vt:lpstr>
      <vt:lpstr>Microsoft incident response services</vt:lpstr>
      <vt:lpstr>Common attack steps and mitigations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CISO Workshop  4b - Threat Protection Strategy  (DETECT-RESPOND-RECOVER)</dc:title>
  <cp:lastModifiedBy>Robert Mazzoli</cp:lastModifiedBy>
  <cp:revision>1</cp:revision>
  <dcterms:modified xsi:type="dcterms:W3CDTF">2019-03-26T15:05:41Z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0x0101000E4CB7077FEE4FF7AE86D4A500EEC780030016C849C62B10EB41ACA8C7EEDEF40BB20099ECF64382448D48A56095091C66B1A9</vt:lpwstr>
  </property>
  <property fmtid="{D5CDD505-2E9C-101B-9397-08002B2CF9AE}" pid="4" name="ItemRetentionFormula">
    <vt:lpwstr/>
  </property>
  <property fmtid="{D5CDD505-2E9C-101B-9397-08002B2CF9AE}" pid="5" name="_dlc_DocIdItemGuid">
    <vt:lpwstr>7a755638-2c1d-4fa6-905b-62ba7f812a96</vt:lpwstr>
  </property>
  <property fmtid="{D5CDD505-2E9C-101B-9397-08002B2CF9AE}" pid="6" name="TaxKeyword">
    <vt:lpwstr/>
  </property>
  <property fmtid="{D5CDD505-2E9C-101B-9397-08002B2CF9AE}" pid="7" name="Confidentiality">
    <vt:lpwstr>5;#Microsoft confidential|461efa83-0283-486a-a8d5-943328f3693f</vt:lpwstr>
  </property>
  <property fmtid="{D5CDD505-2E9C-101B-9397-08002B2CF9AE}" pid="8" name="Region">
    <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MSIP_Label_f42aa342-8706-4288-bd11-ebb85995028c_Enabled">
    <vt:lpwstr>True</vt:lpwstr>
  </property>
  <property fmtid="{D5CDD505-2E9C-101B-9397-08002B2CF9AE}" pid="28" name="MSIP_Label_f42aa342-8706-4288-bd11-ebb85995028c_SiteId">
    <vt:lpwstr>72f988bf-86f1-41af-91ab-2d7cd011db47</vt:lpwstr>
  </property>
  <property fmtid="{D5CDD505-2E9C-101B-9397-08002B2CF9AE}" pid="29" name="MSIP_Label_f42aa342-8706-4288-bd11-ebb85995028c_Ref">
    <vt:lpwstr>https://api.informationprotection.azure.com/api/72f988bf-86f1-41af-91ab-2d7cd011db47</vt:lpwstr>
  </property>
  <property fmtid="{D5CDD505-2E9C-101B-9397-08002B2CF9AE}" pid="30" name="MSIP_Label_f42aa342-8706-4288-bd11-ebb85995028c_Owner">
    <vt:lpwstr>mas@microsoft.com</vt:lpwstr>
  </property>
  <property fmtid="{D5CDD505-2E9C-101B-9397-08002B2CF9AE}" pid="31" name="MSIP_Label_f42aa342-8706-4288-bd11-ebb85995028c_SetDate">
    <vt:lpwstr>2017-09-18T22:39:08.9800484+01:00</vt:lpwstr>
  </property>
  <property fmtid="{D5CDD505-2E9C-101B-9397-08002B2CF9AE}" pid="32" name="MSIP_Label_f42aa342-8706-4288-bd11-ebb85995028c_Name">
    <vt:lpwstr>General</vt:lpwstr>
  </property>
  <property fmtid="{D5CDD505-2E9C-101B-9397-08002B2CF9AE}" pid="33" name="MSIP_Label_f42aa342-8706-4288-bd11-ebb85995028c_Application">
    <vt:lpwstr>Microsoft Azure Information Protection</vt:lpwstr>
  </property>
  <property fmtid="{D5CDD505-2E9C-101B-9397-08002B2CF9AE}" pid="34" name="MSIP_Label_f42aa342-8706-4288-bd11-ebb85995028c_Extended_MSFT_Method">
    <vt:lpwstr>Automatic</vt:lpwstr>
  </property>
  <property fmtid="{D5CDD505-2E9C-101B-9397-08002B2CF9AE}" pid="35" name="Sensitivity">
    <vt:lpwstr>General</vt:lpwstr>
  </property>
</Properties>
</file>